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Lst>
  <p:notesMasterIdLst>
    <p:notesMasterId r:id="rId40"/>
  </p:notesMasterIdLst>
  <p:sldIdLst>
    <p:sldId id="256" r:id="rId2"/>
    <p:sldId id="275" r:id="rId3"/>
    <p:sldId id="277" r:id="rId4"/>
    <p:sldId id="278" r:id="rId5"/>
    <p:sldId id="272" r:id="rId6"/>
    <p:sldId id="258" r:id="rId7"/>
    <p:sldId id="259" r:id="rId8"/>
    <p:sldId id="261" r:id="rId9"/>
    <p:sldId id="286" r:id="rId10"/>
    <p:sldId id="262" r:id="rId11"/>
    <p:sldId id="263" r:id="rId12"/>
    <p:sldId id="293" r:id="rId13"/>
    <p:sldId id="294" r:id="rId14"/>
    <p:sldId id="264" r:id="rId15"/>
    <p:sldId id="280" r:id="rId16"/>
    <p:sldId id="265" r:id="rId17"/>
    <p:sldId id="284" r:id="rId18"/>
    <p:sldId id="266" r:id="rId19"/>
    <p:sldId id="292" r:id="rId20"/>
    <p:sldId id="287" r:id="rId21"/>
    <p:sldId id="288" r:id="rId22"/>
    <p:sldId id="290" r:id="rId23"/>
    <p:sldId id="289" r:id="rId24"/>
    <p:sldId id="291" r:id="rId25"/>
    <p:sldId id="267" r:id="rId26"/>
    <p:sldId id="282" r:id="rId27"/>
    <p:sldId id="283" r:id="rId28"/>
    <p:sldId id="268" r:id="rId29"/>
    <p:sldId id="285" r:id="rId30"/>
    <p:sldId id="281" r:id="rId31"/>
    <p:sldId id="269" r:id="rId32"/>
    <p:sldId id="270" r:id="rId33"/>
    <p:sldId id="271" r:id="rId34"/>
    <p:sldId id="260" r:id="rId35"/>
    <p:sldId id="273" r:id="rId36"/>
    <p:sldId id="274" r:id="rId37"/>
    <p:sldId id="276" r:id="rId38"/>
    <p:sldId id="295" r:id="rId39"/>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78182" autoAdjust="0"/>
  </p:normalViewPr>
  <p:slideViewPr>
    <p:cSldViewPr>
      <p:cViewPr>
        <p:scale>
          <a:sx n="65" d="100"/>
          <a:sy n="65" d="100"/>
        </p:scale>
        <p:origin x="-1229" y="-58"/>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1" d="100"/>
          <a:sy n="71" d="100"/>
        </p:scale>
        <p:origin x="-274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1AD7345-FF38-4D9F-A6E3-A59B92C55829}" type="datetimeFigureOut">
              <a:rPr lang="sv-SE"/>
              <a:pPr>
                <a:defRPr/>
              </a:pPr>
              <a:t>2013-10-30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smtClean="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06CFCD3-2DEA-4253-A9DD-F74626DCEEB6}" type="slidenum">
              <a:rPr lang="sv-SE"/>
              <a:pPr>
                <a:defRPr/>
              </a:pPr>
              <a:t>‹#›</a:t>
            </a:fld>
            <a:endParaRPr lang="sv-SE"/>
          </a:p>
        </p:txBody>
      </p:sp>
    </p:spTree>
    <p:extLst>
      <p:ext uri="{BB962C8B-B14F-4D97-AF65-F5344CB8AC3E}">
        <p14:creationId xmlns:p14="http://schemas.microsoft.com/office/powerpoint/2010/main" val="543026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cbi.nlm.nih.gov/pubmed/1736644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theific.org/sigs3.as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1</a:t>
            </a:fld>
            <a:endParaRPr lang="sv-SE"/>
          </a:p>
        </p:txBody>
      </p:sp>
    </p:spTree>
    <p:extLst>
      <p:ext uri="{BB962C8B-B14F-4D97-AF65-F5344CB8AC3E}">
        <p14:creationId xmlns:p14="http://schemas.microsoft.com/office/powerpoint/2010/main" val="1232716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dirty="0"/>
              <a:t>Patient care units or wards may be overcrowded. A maximum of 40 beds on a ward should not be exceeded because of very long distances for the staff to walk. There may be more than one baby/child in a cot/bed. Visitors often sleep with the patient. Therefore, during renovation the aim should be more rooms with fewer beds in each. </a:t>
            </a:r>
            <a:r>
              <a:rPr lang="en-GB" dirty="0" smtClean="0"/>
              <a:t>Single </a:t>
            </a:r>
            <a:r>
              <a:rPr lang="en-GB" dirty="0"/>
              <a:t>rooms for isolating infectious patients should be available, especially in countries where communicable diseases are endemic. </a:t>
            </a:r>
            <a:endParaRPr lang="en-GB" dirty="0" smtClean="0"/>
          </a:p>
          <a:p>
            <a:pPr marL="0" indent="0">
              <a:buFont typeface="Arial" pitchFamily="34" charset="0"/>
              <a:buNone/>
            </a:pPr>
            <a:endParaRPr lang="en-GB" dirty="0" smtClean="0"/>
          </a:p>
          <a:p>
            <a:pPr marL="0" indent="0">
              <a:buFont typeface="Arial" pitchFamily="34" charset="0"/>
              <a:buNone/>
            </a:pPr>
            <a:r>
              <a:rPr lang="en-GB" dirty="0" smtClean="0"/>
              <a:t>Provide space for visitors, patient helpers, and staff.</a:t>
            </a:r>
            <a:r>
              <a:rPr lang="en-GB" baseline="0" dirty="0" smtClean="0"/>
              <a:t> </a:t>
            </a:r>
            <a:r>
              <a:rPr lang="en-GB" dirty="0" smtClean="0"/>
              <a:t>Yu*</a:t>
            </a:r>
            <a:r>
              <a:rPr lang="en-GB" baseline="0" dirty="0" smtClean="0"/>
              <a:t> </a:t>
            </a:r>
            <a:r>
              <a:rPr lang="en-GB" dirty="0" smtClean="0"/>
              <a:t>conducted </a:t>
            </a:r>
            <a:r>
              <a:rPr lang="en-GB" dirty="0"/>
              <a:t>a case-control study in Guangzhou and Hong Kong, China, during the SARS epidemic of 2003 on 124 wards in 26 hospitals. Cases were on wards with super-spreading events of SARS; controls were on wards with SARS cases admitted but without HAI outbreaks. They found six significant risk factors, two of which were influenced by construction: distance between beds of &lt;1 m </a:t>
            </a:r>
            <a:r>
              <a:rPr lang="en-GB" dirty="0" smtClean="0"/>
              <a:t>and </a:t>
            </a:r>
            <a:r>
              <a:rPr lang="en-GB" dirty="0"/>
              <a:t>availability of washing or changing facilities for staff </a:t>
            </a:r>
            <a:r>
              <a:rPr lang="en-GB" dirty="0" smtClean="0"/>
              <a:t>.</a:t>
            </a:r>
            <a:endParaRPr lang="en-US" dirty="0" smtClean="0"/>
          </a:p>
          <a:p>
            <a:pPr marL="171450" indent="-171450">
              <a:buFont typeface="Arial" pitchFamily="34" charset="0"/>
              <a:buChar char="•"/>
            </a:pPr>
            <a:endParaRPr lang="en-US" dirty="0" smtClean="0"/>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GB" sz="1200" kern="1200" dirty="0" smtClean="0">
                <a:solidFill>
                  <a:schemeClr val="tx1"/>
                </a:solidFill>
                <a:effectLst/>
                <a:latin typeface="+mn-lt"/>
                <a:ea typeface="+mn-ea"/>
                <a:cs typeface="+mn-cs"/>
              </a:rPr>
              <a:t>*Yu IT, </a:t>
            </a:r>
            <a:r>
              <a:rPr lang="en-GB" sz="1200" kern="1200" dirty="0" err="1" smtClean="0">
                <a:solidFill>
                  <a:schemeClr val="tx1"/>
                </a:solidFill>
                <a:effectLst/>
                <a:latin typeface="+mn-lt"/>
                <a:ea typeface="+mn-ea"/>
                <a:cs typeface="+mn-cs"/>
              </a:rPr>
              <a:t>Xie</a:t>
            </a:r>
            <a:r>
              <a:rPr lang="en-GB" sz="1200" kern="1200" dirty="0" smtClean="0">
                <a:solidFill>
                  <a:schemeClr val="tx1"/>
                </a:solidFill>
                <a:effectLst/>
                <a:latin typeface="+mn-lt"/>
                <a:ea typeface="+mn-ea"/>
                <a:cs typeface="+mn-cs"/>
              </a:rPr>
              <a:t> ZH, </a:t>
            </a:r>
            <a:r>
              <a:rPr lang="en-GB" sz="1200" kern="1200" dirty="0" err="1" smtClean="0">
                <a:solidFill>
                  <a:schemeClr val="tx1"/>
                </a:solidFill>
                <a:effectLst/>
                <a:latin typeface="+mn-lt"/>
                <a:ea typeface="+mn-ea"/>
                <a:cs typeface="+mn-cs"/>
              </a:rPr>
              <a:t>Tsoi</a:t>
            </a:r>
            <a:r>
              <a:rPr lang="en-GB" sz="1200" kern="1200" dirty="0" smtClean="0">
                <a:solidFill>
                  <a:schemeClr val="tx1"/>
                </a:solidFill>
                <a:effectLst/>
                <a:latin typeface="+mn-lt"/>
                <a:ea typeface="+mn-ea"/>
                <a:cs typeface="+mn-cs"/>
              </a:rPr>
              <a:t> KK, Chiu YL, </a:t>
            </a:r>
            <a:r>
              <a:rPr lang="en-GB" sz="1200" kern="1200" dirty="0" err="1" smtClean="0">
                <a:solidFill>
                  <a:schemeClr val="tx1"/>
                </a:solidFill>
                <a:effectLst/>
                <a:latin typeface="+mn-lt"/>
                <a:ea typeface="+mn-ea"/>
                <a:cs typeface="+mn-cs"/>
              </a:rPr>
              <a:t>Lok</a:t>
            </a:r>
            <a:r>
              <a:rPr lang="en-GB" sz="1200" kern="1200" dirty="0" smtClean="0">
                <a:solidFill>
                  <a:schemeClr val="tx1"/>
                </a:solidFill>
                <a:effectLst/>
                <a:latin typeface="+mn-lt"/>
                <a:ea typeface="+mn-ea"/>
                <a:cs typeface="+mn-cs"/>
              </a:rPr>
              <a:t> SW, Tang XP, et al. </a:t>
            </a:r>
            <a:r>
              <a:rPr lang="en-GB" sz="1200" u="none" strike="noStrike" kern="1200" dirty="0" smtClean="0">
                <a:solidFill>
                  <a:schemeClr val="tx1"/>
                </a:solidFill>
                <a:effectLst/>
                <a:latin typeface="+mn-lt"/>
                <a:ea typeface="+mn-ea"/>
                <a:cs typeface="+mn-cs"/>
                <a:hlinkClick r:id="rId3"/>
              </a:rPr>
              <a:t>Why did outbreaks of severe acute respiratory syndrome occur in some hospital wards but not in others?</a:t>
            </a:r>
            <a:r>
              <a:rPr lang="en-GB" sz="1200"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Clin</a:t>
            </a:r>
            <a:r>
              <a:rPr lang="en-GB" sz="1200" i="1" kern="1200" dirty="0" smtClean="0">
                <a:solidFill>
                  <a:schemeClr val="tx1"/>
                </a:solidFill>
                <a:effectLst/>
                <a:latin typeface="+mn-lt"/>
                <a:ea typeface="+mn-ea"/>
                <a:cs typeface="+mn-cs"/>
              </a:rPr>
              <a:t> Infect Dis</a:t>
            </a:r>
            <a:r>
              <a:rPr lang="en-GB" sz="1200" kern="1200" dirty="0" smtClean="0">
                <a:solidFill>
                  <a:schemeClr val="tx1"/>
                </a:solidFill>
                <a:effectLst/>
                <a:latin typeface="+mn-lt"/>
                <a:ea typeface="+mn-ea"/>
                <a:cs typeface="+mn-cs"/>
              </a:rPr>
              <a:t> 2007; 44(8):1017-25.</a:t>
            </a:r>
            <a:endParaRPr lang="en-US" sz="1200" kern="1200" dirty="0" smtClean="0">
              <a:solidFill>
                <a:schemeClr val="tx1"/>
              </a:solidFill>
              <a:effectLst/>
              <a:latin typeface="+mn-lt"/>
              <a:ea typeface="+mn-ea"/>
              <a:cs typeface="+mn-cs"/>
            </a:endParaRPr>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10</a:t>
            </a:fld>
            <a:endParaRPr lang="sv-SE"/>
          </a:p>
        </p:txBody>
      </p:sp>
    </p:spTree>
    <p:extLst>
      <p:ext uri="{BB962C8B-B14F-4D97-AF65-F5344CB8AC3E}">
        <p14:creationId xmlns:p14="http://schemas.microsoft.com/office/powerpoint/2010/main" val="3089902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dirty="0"/>
              <a:t>Alcohol-based hand rubs (</a:t>
            </a:r>
            <a:r>
              <a:rPr lang="en-GB" dirty="0" err="1"/>
              <a:t>ABHR</a:t>
            </a:r>
            <a:r>
              <a:rPr lang="en-GB" dirty="0"/>
              <a:t>) are critical, especially if wash basins are limited and water supply interrupted. There should be enough dispensers for ABHR, liquid soap, and paper towels for staff use. </a:t>
            </a:r>
            <a:r>
              <a:rPr lang="en-GB" dirty="0" smtClean="0"/>
              <a:t>Reusable </a:t>
            </a:r>
            <a:r>
              <a:rPr lang="en-GB" dirty="0"/>
              <a:t>dispensers must be maintained, cleaned and then refilled</a:t>
            </a:r>
            <a:r>
              <a:rPr lang="en-GB" dirty="0" smtClean="0"/>
              <a:t>. Wash basins should be readily available.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11</a:t>
            </a:fld>
            <a:endParaRPr lang="sv-SE"/>
          </a:p>
        </p:txBody>
      </p:sp>
    </p:spTree>
    <p:extLst>
      <p:ext uri="{BB962C8B-B14F-4D97-AF65-F5344CB8AC3E}">
        <p14:creationId xmlns:p14="http://schemas.microsoft.com/office/powerpoint/2010/main" val="863842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B3DF50-EE0F-45FE-B3CE-0B212877D1F0}" type="slidenum">
              <a:rPr lang="de-DE"/>
              <a:pPr/>
              <a:t>12</a:t>
            </a:fld>
            <a:endParaRPr lang="de-DE"/>
          </a:p>
        </p:txBody>
      </p:sp>
      <p:sp>
        <p:nvSpPr>
          <p:cNvPr id="1399810" name="Rectangle 2"/>
          <p:cNvSpPr>
            <a:spLocks noGrp="1" noRot="1" noChangeAspect="1" noChangeArrowheads="1" noTextEdit="1"/>
          </p:cNvSpPr>
          <p:nvPr>
            <p:ph type="sldImg"/>
          </p:nvPr>
        </p:nvSpPr>
        <p:spPr>
          <a:xfrm>
            <a:off x="1146175" y="685800"/>
            <a:ext cx="4572000" cy="3429000"/>
          </a:xfrm>
          <a:ln/>
        </p:spPr>
      </p:sp>
      <p:sp>
        <p:nvSpPr>
          <p:cNvPr id="1399811" name="Rectangle 3"/>
          <p:cNvSpPr>
            <a:spLocks noGrp="1" noChangeArrowheads="1"/>
          </p:cNvSpPr>
          <p:nvPr>
            <p:ph type="body" idx="1"/>
          </p:nvPr>
        </p:nvSpPr>
        <p:spPr>
          <a:xfrm>
            <a:off x="912814" y="4343582"/>
            <a:ext cx="5032375" cy="4115894"/>
          </a:xfrm>
        </p:spPr>
        <p:txBody>
          <a:bodyPr/>
          <a:lstStyle/>
          <a:p>
            <a:r>
              <a:rPr lang="en-US" dirty="0" smtClean="0"/>
              <a:t>If a dispenser needs to be reused, it must be cleaned and filled  with fresh product when empty. </a:t>
            </a:r>
            <a:r>
              <a:rPr lang="en-US" b="0" i="0" dirty="0" smtClean="0"/>
              <a:t>Liquid soap/alcohol-based hand rub must never be added to a partially full dispenser. </a:t>
            </a:r>
            <a:endParaRPr lang="de-DE" b="0" i="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Soap and paper towel dispensers should be convenient to the sink itself. </a:t>
            </a:r>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13</a:t>
            </a:fld>
            <a:endParaRPr lang="sv-SE"/>
          </a:p>
        </p:txBody>
      </p:sp>
    </p:spTree>
    <p:extLst>
      <p:ext uri="{BB962C8B-B14F-4D97-AF65-F5344CB8AC3E}">
        <p14:creationId xmlns:p14="http://schemas.microsoft.com/office/powerpoint/2010/main" val="265823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dirty="0"/>
              <a:t>Surfaces and furniture need to be cleaned and disinfected to prevent indirect contact transmission. </a:t>
            </a:r>
            <a:r>
              <a:rPr lang="en-GB" dirty="0" smtClean="0"/>
              <a:t>Surfaces </a:t>
            </a:r>
            <a:r>
              <a:rPr lang="en-GB" dirty="0"/>
              <a:t>should be smooth for ease in cleaning; this means no </a:t>
            </a:r>
            <a:r>
              <a:rPr lang="en-GB" dirty="0" smtClean="0"/>
              <a:t>un-lacquered </a:t>
            </a:r>
            <a:r>
              <a:rPr lang="en-GB" dirty="0"/>
              <a:t>wood and no carpets. </a:t>
            </a:r>
            <a:r>
              <a:rPr lang="en-GB" dirty="0" smtClean="0"/>
              <a:t>The </a:t>
            </a:r>
            <a:r>
              <a:rPr lang="en-GB" dirty="0"/>
              <a:t>goal is to prevent collection of moisture, microorganisms from secretions and excretions, and chemicals. </a:t>
            </a:r>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14</a:t>
            </a:fld>
            <a:endParaRPr lang="sv-SE"/>
          </a:p>
        </p:txBody>
      </p:sp>
    </p:spTree>
    <p:extLst>
      <p:ext uri="{BB962C8B-B14F-4D97-AF65-F5344CB8AC3E}">
        <p14:creationId xmlns:p14="http://schemas.microsoft.com/office/powerpoint/2010/main" val="1510266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B8767B-8082-4241-A58F-CD9097217526}" type="slidenum">
              <a:rPr lang="de-DE"/>
              <a:pPr/>
              <a:t>15</a:t>
            </a:fld>
            <a:endParaRPr lang="de-DE"/>
          </a:p>
        </p:txBody>
      </p:sp>
      <p:sp>
        <p:nvSpPr>
          <p:cNvPr id="1133570" name="Rectangle 2"/>
          <p:cNvSpPr>
            <a:spLocks noGrp="1" noRot="1" noChangeAspect="1" noChangeArrowheads="1" noTextEdit="1"/>
          </p:cNvSpPr>
          <p:nvPr>
            <p:ph type="sldImg"/>
          </p:nvPr>
        </p:nvSpPr>
        <p:spPr>
          <a:ln/>
        </p:spPr>
      </p:sp>
      <p:sp>
        <p:nvSpPr>
          <p:cNvPr id="1133571" name="Rectangle 3"/>
          <p:cNvSpPr>
            <a:spLocks noGrp="1" noChangeArrowheads="1"/>
          </p:cNvSpPr>
          <p:nvPr>
            <p:ph type="body" idx="1"/>
          </p:nvPr>
        </p:nvSpPr>
        <p:spPr/>
        <p:txBody>
          <a:bodyPr/>
          <a:lstStyle/>
          <a:p>
            <a:r>
              <a:rPr lang="de-DE" dirty="0" smtClean="0"/>
              <a:t>Surfaces in</a:t>
            </a:r>
            <a:r>
              <a:rPr lang="de-DE" baseline="0" dirty="0" smtClean="0"/>
              <a:t> healthcare facilities must be easily cleaned and able to withstand harsh chemical use. Many disinfectants will harm equipment or surfaces over time.</a:t>
            </a:r>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dirty="0"/>
              <a:t>Drinking water must be controlled and regularly checked for quality and safe levels of contaminants.  </a:t>
            </a:r>
            <a:r>
              <a:rPr lang="en-GB" dirty="0" smtClean="0"/>
              <a:t>Every </a:t>
            </a:r>
            <a:r>
              <a:rPr lang="en-GB" dirty="0"/>
              <a:t>ward should have enough toilets for both sexes. </a:t>
            </a:r>
            <a:r>
              <a:rPr lang="en-GB" dirty="0" smtClean="0"/>
              <a:t>Toilets </a:t>
            </a:r>
            <a:r>
              <a:rPr lang="en-GB" dirty="0"/>
              <a:t>and washbasins must be maintained and cleaned daily. Showers should be available. </a:t>
            </a:r>
            <a:r>
              <a:rPr lang="en-GB" dirty="0" smtClean="0"/>
              <a:t>Clean </a:t>
            </a:r>
            <a:r>
              <a:rPr lang="en-GB" dirty="0"/>
              <a:t>water supply and electricity should be available 24 hours a day. </a:t>
            </a:r>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16</a:t>
            </a:fld>
            <a:endParaRPr lang="sv-SE"/>
          </a:p>
        </p:txBody>
      </p:sp>
    </p:spTree>
    <p:extLst>
      <p:ext uri="{BB962C8B-B14F-4D97-AF65-F5344CB8AC3E}">
        <p14:creationId xmlns:p14="http://schemas.microsoft.com/office/powerpoint/2010/main" val="2742029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A81943-4B21-46F9-B5F7-7FF877B2CA37}" type="slidenum">
              <a:rPr lang="de-DE"/>
              <a:pPr/>
              <a:t>17</a:t>
            </a:fld>
            <a:endParaRPr lang="de-DE"/>
          </a:p>
        </p:txBody>
      </p:sp>
      <p:sp>
        <p:nvSpPr>
          <p:cNvPr id="1286146" name="Rectangle 2"/>
          <p:cNvSpPr>
            <a:spLocks noGrp="1" noRot="1" noChangeAspect="1" noChangeArrowheads="1" noTextEdit="1"/>
          </p:cNvSpPr>
          <p:nvPr>
            <p:ph type="sldImg"/>
          </p:nvPr>
        </p:nvSpPr>
        <p:spPr>
          <a:ln/>
        </p:spPr>
      </p:sp>
      <p:sp>
        <p:nvSpPr>
          <p:cNvPr id="1286147"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dirty="0"/>
              <a:t>Natural ventilation is addressed in the World Health Organization’s </a:t>
            </a:r>
            <a:r>
              <a:rPr lang="en-GB" i="1" dirty="0"/>
              <a:t>Policy on TB infection control in health-care facilities, congregate settings and households </a:t>
            </a:r>
            <a:r>
              <a:rPr lang="en-GB" i="1" dirty="0" smtClean="0"/>
              <a:t>2009. </a:t>
            </a:r>
            <a:r>
              <a:rPr lang="en-GB" dirty="0" smtClean="0"/>
              <a:t>The </a:t>
            </a:r>
            <a:r>
              <a:rPr lang="en-GB" dirty="0"/>
              <a:t>choice of ventilation system should be based on facility assessment and </a:t>
            </a:r>
            <a:r>
              <a:rPr lang="en-GB" dirty="0" smtClean="0"/>
              <a:t>informed </a:t>
            </a:r>
            <a:r>
              <a:rPr lang="en-GB" dirty="0"/>
              <a:t>by local climatic and socioeconomic conditions.  </a:t>
            </a:r>
            <a:r>
              <a:rPr lang="en-GB" dirty="0" smtClean="0"/>
              <a:t> Practical </a:t>
            </a:r>
            <a:r>
              <a:rPr lang="en-GB" dirty="0"/>
              <a:t>details for design are outlined in the WHO’s monograph, </a:t>
            </a:r>
            <a:r>
              <a:rPr lang="en-GB" i="1" dirty="0"/>
              <a:t>Natural ventilation for infection control in health-care settings. </a:t>
            </a:r>
            <a:r>
              <a:rPr lang="sv-SE" dirty="0" smtClean="0">
                <a:cs typeface="Arial" charset="0"/>
              </a:rPr>
              <a:t>For </a:t>
            </a:r>
            <a:r>
              <a:rPr lang="sv-SE" dirty="0">
                <a:cs typeface="Arial" charset="0"/>
              </a:rPr>
              <a:t>further reading, see SIG Construction recommendations at </a:t>
            </a:r>
            <a:r>
              <a:rPr lang="sv-SE" dirty="0">
                <a:cs typeface="Arial" charset="0"/>
                <a:hlinkClick r:id="rId3"/>
              </a:rPr>
              <a:t>http://</a:t>
            </a:r>
            <a:r>
              <a:rPr lang="sv-SE" dirty="0" smtClean="0">
                <a:cs typeface="Arial" charset="0"/>
                <a:hlinkClick r:id="rId3"/>
              </a:rPr>
              <a:t>theific.org/sigs3.asp</a:t>
            </a:r>
            <a:r>
              <a:rPr lang="sv-SE" dirty="0" smtClean="0">
                <a:cs typeface="Arial" charset="0"/>
              </a:rPr>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18</a:t>
            </a:fld>
            <a:endParaRPr lang="sv-SE"/>
          </a:p>
        </p:txBody>
      </p:sp>
    </p:spTree>
    <p:extLst>
      <p:ext uri="{BB962C8B-B14F-4D97-AF65-F5344CB8AC3E}">
        <p14:creationId xmlns:p14="http://schemas.microsoft.com/office/powerpoint/2010/main" val="1161470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 risk assessment can be used to determine appropriate barriers. First determine the risk category for the area or adjacent areas to the renovation then match the risk category (low, medium, high, highest) with the planned construction project type and determine the class of barrier precautions. A check list for control process can be implemented with the infection control team. </a:t>
            </a:r>
            <a:endParaRPr lang="en-US" sz="1200" kern="1200" dirty="0" smtClean="0">
              <a:solidFill>
                <a:schemeClr val="tx1"/>
              </a:solidFill>
              <a:effectLst/>
              <a:latin typeface="+mn-lt"/>
              <a:ea typeface="+mn-ea"/>
              <a:cs typeface="+mn-cs"/>
            </a:endParaRPr>
          </a:p>
          <a:p>
            <a:endParaRPr lang="en-GB" dirty="0" smtClean="0"/>
          </a:p>
          <a:p>
            <a:r>
              <a:rPr lang="en-GB" dirty="0" smtClean="0"/>
              <a:t>Examples of charts to help with this assessment may be found at http://www.ihea.org.au/files/InfectionControlManual.pdf </a:t>
            </a:r>
            <a:endParaRPr lang="en-GB"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19</a:t>
            </a:fld>
            <a:endParaRPr lang="sv-SE"/>
          </a:p>
        </p:txBody>
      </p:sp>
    </p:spTree>
    <p:extLst>
      <p:ext uri="{BB962C8B-B14F-4D97-AF65-F5344CB8AC3E}">
        <p14:creationId xmlns:p14="http://schemas.microsoft.com/office/powerpoint/2010/main" val="980047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2</a:t>
            </a:fld>
            <a:endParaRPr lang="sv-SE"/>
          </a:p>
        </p:txBody>
      </p:sp>
    </p:spTree>
    <p:extLst>
      <p:ext uri="{BB962C8B-B14F-4D97-AF65-F5344CB8AC3E}">
        <p14:creationId xmlns:p14="http://schemas.microsoft.com/office/powerpoint/2010/main" val="2547011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80CAE-BCF9-4282-89BC-67F0F54AA572}" type="slidenum">
              <a:rPr lang="de-DE"/>
              <a:pPr/>
              <a:t>20</a:t>
            </a:fld>
            <a:endParaRPr lang="de-DE"/>
          </a:p>
        </p:txBody>
      </p:sp>
      <p:sp>
        <p:nvSpPr>
          <p:cNvPr id="1071106" name="Rectangle 2"/>
          <p:cNvSpPr>
            <a:spLocks noGrp="1" noRot="1" noChangeAspect="1" noChangeArrowheads="1" noTextEdit="1"/>
          </p:cNvSpPr>
          <p:nvPr>
            <p:ph type="sldImg"/>
          </p:nvPr>
        </p:nvSpPr>
        <p:spPr>
          <a:ln/>
        </p:spPr>
      </p:sp>
      <p:sp>
        <p:nvSpPr>
          <p:cNvPr id="1071107" name="Rectangle 3"/>
          <p:cNvSpPr>
            <a:spLocks noGrp="1" noChangeArrowheads="1"/>
          </p:cNvSpPr>
          <p:nvPr>
            <p:ph type="body" idx="1"/>
          </p:nvPr>
        </p:nvSpPr>
        <p:spPr/>
        <p:txBody>
          <a:bodyPr/>
          <a:lstStyle/>
          <a:p>
            <a:r>
              <a:rPr lang="de-DE" dirty="0" smtClean="0"/>
              <a:t>This is an example of the</a:t>
            </a:r>
            <a:r>
              <a:rPr lang="de-DE" baseline="0" dirty="0" smtClean="0"/>
              <a:t> u</a:t>
            </a:r>
            <a:r>
              <a:rPr lang="de-DE" dirty="0" smtClean="0"/>
              <a:t>se of plastic sheeting</a:t>
            </a:r>
            <a:r>
              <a:rPr lang="de-DE" baseline="0" dirty="0" smtClean="0"/>
              <a:t> to decrease dust. This type of plastic cover can be used during projects that are either outside or inside the building.</a:t>
            </a:r>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836037-F9B9-4634-9C4B-9F375E777C03}" type="slidenum">
              <a:rPr lang="de-DE"/>
              <a:pPr/>
              <a:t>21</a:t>
            </a:fld>
            <a:endParaRPr lang="de-DE"/>
          </a:p>
        </p:txBody>
      </p:sp>
      <p:sp>
        <p:nvSpPr>
          <p:cNvPr id="1321986" name="Rectangle 2"/>
          <p:cNvSpPr>
            <a:spLocks noGrp="1" noRot="1" noChangeAspect="1" noChangeArrowheads="1" noTextEdit="1"/>
          </p:cNvSpPr>
          <p:nvPr>
            <p:ph type="sldImg"/>
          </p:nvPr>
        </p:nvSpPr>
        <p:spPr>
          <a:xfrm>
            <a:off x="1128713" y="701675"/>
            <a:ext cx="4586287" cy="3438525"/>
          </a:xfrm>
          <a:ln/>
        </p:spPr>
      </p:sp>
      <p:sp>
        <p:nvSpPr>
          <p:cNvPr id="1321987" name="Rectangle 3"/>
          <p:cNvSpPr>
            <a:spLocks noGrp="1" noChangeArrowheads="1"/>
          </p:cNvSpPr>
          <p:nvPr>
            <p:ph type="body" idx="1"/>
          </p:nvPr>
        </p:nvSpPr>
        <p:spPr>
          <a:xfrm>
            <a:off x="922339" y="4352339"/>
            <a:ext cx="4999037" cy="4140707"/>
          </a:xfrm>
        </p:spPr>
        <p:txBody>
          <a:bodyPr/>
          <a:lstStyle/>
          <a:p>
            <a:r>
              <a:rPr lang="de-DE" dirty="0" smtClean="0"/>
              <a:t>An example of use of plastic covering indoors. </a:t>
            </a:r>
            <a:r>
              <a:rPr lang="en-US" dirty="0" smtClean="0"/>
              <a:t>Patient, visitor, and staff traffic may need to be rerouted around construction and renovation barriers.</a:t>
            </a:r>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03723D-BCF8-4B4A-8554-3E266E4A86DB}" type="slidenum">
              <a:rPr lang="de-DE"/>
              <a:pPr/>
              <a:t>22</a:t>
            </a:fld>
            <a:endParaRPr lang="de-DE"/>
          </a:p>
        </p:txBody>
      </p:sp>
      <p:sp>
        <p:nvSpPr>
          <p:cNvPr id="1330178" name="Rectangle 2"/>
          <p:cNvSpPr>
            <a:spLocks noGrp="1" noRot="1" noChangeAspect="1" noChangeArrowheads="1" noTextEdit="1"/>
          </p:cNvSpPr>
          <p:nvPr>
            <p:ph type="sldImg"/>
          </p:nvPr>
        </p:nvSpPr>
        <p:spPr>
          <a:xfrm>
            <a:off x="1128713" y="701675"/>
            <a:ext cx="4586287" cy="3438525"/>
          </a:xfrm>
          <a:ln/>
        </p:spPr>
      </p:sp>
      <p:sp>
        <p:nvSpPr>
          <p:cNvPr id="1330179" name="Rectangle 3"/>
          <p:cNvSpPr>
            <a:spLocks noGrp="1" noChangeArrowheads="1"/>
          </p:cNvSpPr>
          <p:nvPr>
            <p:ph type="body" idx="1"/>
          </p:nvPr>
        </p:nvSpPr>
        <p:spPr>
          <a:xfrm>
            <a:off x="922339" y="4352339"/>
            <a:ext cx="4999037" cy="4140707"/>
          </a:xfrm>
        </p:spPr>
        <p:txBody>
          <a:bodyPr/>
          <a:lstStyle/>
          <a:p>
            <a:r>
              <a:rPr lang="de-DE" dirty="0" smtClean="0"/>
              <a:t>An example of building temporary structures</a:t>
            </a:r>
            <a:r>
              <a:rPr lang="de-DE" baseline="0" dirty="0" smtClean="0"/>
              <a:t> to provide dust protection. Again, it must be built properly so that dust cannot escape. </a:t>
            </a:r>
            <a:r>
              <a:rPr lang="en-US" dirty="0" smtClean="0"/>
              <a:t>The type of barrier used should be based on the setting and the potential for generating dust during the project.</a:t>
            </a:r>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954DF-F7BA-46A6-AB84-0D6A66A1D983}" type="slidenum">
              <a:rPr lang="de-DE"/>
              <a:pPr/>
              <a:t>23</a:t>
            </a:fld>
            <a:endParaRPr lang="de-DE"/>
          </a:p>
        </p:txBody>
      </p:sp>
      <p:sp>
        <p:nvSpPr>
          <p:cNvPr id="1315842" name="Rectangle 2"/>
          <p:cNvSpPr>
            <a:spLocks noGrp="1" noRot="1" noChangeAspect="1" noChangeArrowheads="1" noTextEdit="1"/>
          </p:cNvSpPr>
          <p:nvPr>
            <p:ph type="sldImg"/>
          </p:nvPr>
        </p:nvSpPr>
        <p:spPr>
          <a:xfrm>
            <a:off x="1128713" y="701675"/>
            <a:ext cx="4586287" cy="3438525"/>
          </a:xfrm>
          <a:ln/>
        </p:spPr>
      </p:sp>
      <p:sp>
        <p:nvSpPr>
          <p:cNvPr id="1315843" name="Rectangle 3"/>
          <p:cNvSpPr>
            <a:spLocks noGrp="1" noChangeArrowheads="1"/>
          </p:cNvSpPr>
          <p:nvPr>
            <p:ph type="body" idx="1"/>
          </p:nvPr>
        </p:nvSpPr>
        <p:spPr>
          <a:xfrm>
            <a:off x="922339" y="4352339"/>
            <a:ext cx="4999037" cy="4140707"/>
          </a:xfrm>
        </p:spPr>
        <p:txBody>
          <a:bodyPr/>
          <a:lstStyle/>
          <a:p>
            <a:r>
              <a:rPr lang="de-DE" dirty="0" smtClean="0"/>
              <a:t>The use of plastic sheeting must be complete – that is, it must be sealed tightly so</a:t>
            </a:r>
            <a:r>
              <a:rPr lang="de-DE" baseline="0" dirty="0" smtClean="0"/>
              <a:t> that dust cannot leak out. </a:t>
            </a:r>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6CD34-468F-46A2-8ADA-E82229494A23}" type="slidenum">
              <a:rPr lang="de-DE"/>
              <a:pPr/>
              <a:t>24</a:t>
            </a:fld>
            <a:endParaRPr lang="de-DE"/>
          </a:p>
        </p:txBody>
      </p:sp>
      <p:sp>
        <p:nvSpPr>
          <p:cNvPr id="1334274" name="Rectangle 2"/>
          <p:cNvSpPr>
            <a:spLocks noGrp="1" noRot="1" noChangeAspect="1" noChangeArrowheads="1" noTextEdit="1"/>
          </p:cNvSpPr>
          <p:nvPr>
            <p:ph type="sldImg"/>
          </p:nvPr>
        </p:nvSpPr>
        <p:spPr>
          <a:xfrm>
            <a:off x="1128713" y="701675"/>
            <a:ext cx="4586287" cy="3438525"/>
          </a:xfrm>
          <a:ln/>
        </p:spPr>
      </p:sp>
      <p:sp>
        <p:nvSpPr>
          <p:cNvPr id="1334275" name="Rectangle 3"/>
          <p:cNvSpPr>
            <a:spLocks noGrp="1" noChangeArrowheads="1"/>
          </p:cNvSpPr>
          <p:nvPr>
            <p:ph type="body" idx="1"/>
          </p:nvPr>
        </p:nvSpPr>
        <p:spPr>
          <a:xfrm>
            <a:off x="922339" y="4352339"/>
            <a:ext cx="4999037" cy="4140707"/>
          </a:xfrm>
        </p:spPr>
        <p:txBody>
          <a:bodyPr/>
          <a:lstStyle/>
          <a:p>
            <a:r>
              <a:rPr lang="de-DE" dirty="0" smtClean="0"/>
              <a:t>Example of using a mechanical device to produce low/negative pressure in an area. Negative pressure in a work area will ensure that air will always flow</a:t>
            </a:r>
            <a:r>
              <a:rPr lang="de-DE" baseline="0" dirty="0" smtClean="0"/>
              <a:t> into the space instead of out of the space.</a:t>
            </a:r>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dirty="0"/>
              <a:t>Proper handling of used and unused medical equipment requires separation of clean and dirty procedures. </a:t>
            </a:r>
            <a:r>
              <a:rPr lang="en-GB" dirty="0" smtClean="0"/>
              <a:t>Designated </a:t>
            </a:r>
            <a:r>
              <a:rPr lang="en-GB" dirty="0"/>
              <a:t>areas are needed, as well as good cleaning and disinfection procedures. </a:t>
            </a:r>
            <a:r>
              <a:rPr lang="en-GB" dirty="0" smtClean="0"/>
              <a:t>Preparation </a:t>
            </a:r>
            <a:r>
              <a:rPr lang="en-GB" dirty="0"/>
              <a:t>of infusions and injections should take place in a separate clean room/area. </a:t>
            </a:r>
            <a:r>
              <a:rPr lang="en-GB" dirty="0" smtClean="0"/>
              <a:t>Dirty </a:t>
            </a:r>
            <a:r>
              <a:rPr lang="en-GB" dirty="0"/>
              <a:t>procedures, such as cleaning of soiled bedpans, should be performed in another room</a:t>
            </a:r>
            <a:r>
              <a:rPr lang="en-GB" dirty="0" smtClean="0"/>
              <a:t>. Clean </a:t>
            </a:r>
            <a:r>
              <a:rPr lang="en-GB" dirty="0"/>
              <a:t>medical devices should be stored in a designated room or a defined place. </a:t>
            </a:r>
            <a:r>
              <a:rPr lang="en-GB" dirty="0" smtClean="0"/>
              <a:t>Wrapped</a:t>
            </a:r>
            <a:r>
              <a:rPr lang="en-GB" dirty="0"/>
              <a:t>, sterile goods should be stored in closed lockers or cabinets and not on open shelves.</a:t>
            </a:r>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25</a:t>
            </a:fld>
            <a:endParaRPr lang="sv-SE"/>
          </a:p>
        </p:txBody>
      </p:sp>
    </p:spTree>
    <p:extLst>
      <p:ext uri="{BB962C8B-B14F-4D97-AF65-F5344CB8AC3E}">
        <p14:creationId xmlns:p14="http://schemas.microsoft.com/office/powerpoint/2010/main" val="2097861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43773-03AE-41A2-A4E1-85B85D9B7613}" type="slidenum">
              <a:rPr lang="de-DE"/>
              <a:pPr/>
              <a:t>26</a:t>
            </a:fld>
            <a:endParaRPr lang="de-DE"/>
          </a:p>
        </p:txBody>
      </p:sp>
      <p:sp>
        <p:nvSpPr>
          <p:cNvPr id="1397762" name="Rectangle 2"/>
          <p:cNvSpPr>
            <a:spLocks noGrp="1" noRot="1" noChangeAspect="1" noChangeArrowheads="1" noTextEdit="1"/>
          </p:cNvSpPr>
          <p:nvPr>
            <p:ph type="sldImg"/>
          </p:nvPr>
        </p:nvSpPr>
        <p:spPr>
          <a:xfrm>
            <a:off x="1146175" y="685800"/>
            <a:ext cx="4572000" cy="3429000"/>
          </a:xfrm>
          <a:ln/>
        </p:spPr>
      </p:sp>
      <p:sp>
        <p:nvSpPr>
          <p:cNvPr id="1397763" name="Rectangle 3"/>
          <p:cNvSpPr>
            <a:spLocks noGrp="1" noChangeArrowheads="1"/>
          </p:cNvSpPr>
          <p:nvPr>
            <p:ph type="body" idx="1"/>
          </p:nvPr>
        </p:nvSpPr>
        <p:spPr>
          <a:xfrm>
            <a:off x="912814" y="4343582"/>
            <a:ext cx="5032375" cy="4115894"/>
          </a:xfrm>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sz="1600" dirty="0" smtClean="0"/>
              <a:t>At least have a splash guard between the clean area used for preparation and the sink. This will decrease the potential for water contamination through aerosols.</a:t>
            </a:r>
            <a:endParaRPr lang="de-DE" sz="1600" dirty="0" smtClean="0"/>
          </a:p>
          <a:p>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6E1227-0684-4588-AE2C-49FE601FA864}" type="slidenum">
              <a:rPr lang="de-DE"/>
              <a:pPr/>
              <a:t>27</a:t>
            </a:fld>
            <a:endParaRPr lang="de-DE"/>
          </a:p>
        </p:txBody>
      </p:sp>
      <p:sp>
        <p:nvSpPr>
          <p:cNvPr id="1403906" name="Rectangle 2"/>
          <p:cNvSpPr>
            <a:spLocks noGrp="1" noRot="1" noChangeAspect="1" noChangeArrowheads="1" noTextEdit="1"/>
          </p:cNvSpPr>
          <p:nvPr>
            <p:ph type="sldImg"/>
          </p:nvPr>
        </p:nvSpPr>
        <p:spPr>
          <a:xfrm>
            <a:off x="1146175" y="685800"/>
            <a:ext cx="4572000" cy="3429000"/>
          </a:xfrm>
          <a:ln/>
        </p:spPr>
      </p:sp>
      <p:sp>
        <p:nvSpPr>
          <p:cNvPr id="1403907" name="Rectangle 3"/>
          <p:cNvSpPr>
            <a:spLocks noGrp="1" noChangeArrowheads="1"/>
          </p:cNvSpPr>
          <p:nvPr>
            <p:ph type="body" idx="1"/>
          </p:nvPr>
        </p:nvSpPr>
        <p:spPr>
          <a:xfrm>
            <a:off x="912814" y="4343582"/>
            <a:ext cx="5032375" cy="4115894"/>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Storage areas </a:t>
            </a:r>
            <a:r>
              <a:rPr lang="en-US" dirty="0" smtClean="0"/>
              <a:t>must be clean, dry, uncluttered, and free of dust. All sterile items must be stored in a manner that maintains the integrity of the item and protects it from potential contamination from splash, dust, tears, etc. Supplies should be stored with adequate space to prevent the item from being torn or damaged. Supplies should be handled and stored in a manner in which they are unlikely to fall, be crushed, bent, compressed, punctured by other items, be exposed to moisture, or have contact with surfaces or areas contaminated or potentially contaminated with body fluids.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dirty="0"/>
              <a:t>Food for patients should be prepared by trained staff in a kitchen where all </a:t>
            </a:r>
            <a:r>
              <a:rPr lang="en-GB" dirty="0" smtClean="0"/>
              <a:t>surfaces </a:t>
            </a:r>
            <a:r>
              <a:rPr lang="en-GB" dirty="0"/>
              <a:t>are smooth and easily cleaned. </a:t>
            </a:r>
            <a:r>
              <a:rPr lang="en-GB" dirty="0" smtClean="0"/>
              <a:t>Hot </a:t>
            </a:r>
            <a:r>
              <a:rPr lang="en-GB" dirty="0"/>
              <a:t>food must be consumed immediately or chilled before storage. </a:t>
            </a:r>
            <a:endParaRPr lang="en-US" dirty="0"/>
          </a:p>
          <a:p>
            <a:pPr marL="0" indent="0">
              <a:buFont typeface="Arial" pitchFamily="34" charset="0"/>
              <a:buNone/>
            </a:pPr>
            <a:r>
              <a:rPr lang="en-GB" dirty="0"/>
              <a:t>Bed linen and working clothes of staff become contaminated and should be washed in the health care facility. </a:t>
            </a:r>
            <a:r>
              <a:rPr lang="en-GB" dirty="0" smtClean="0"/>
              <a:t>Laundry </a:t>
            </a:r>
            <a:r>
              <a:rPr lang="en-GB" dirty="0"/>
              <a:t>facilities are needed, as well as storage for clean and dirty linen. </a:t>
            </a:r>
            <a:r>
              <a:rPr lang="en-GB" dirty="0" smtClean="0"/>
              <a:t>Damp </a:t>
            </a:r>
            <a:r>
              <a:rPr lang="en-GB" dirty="0"/>
              <a:t>textiles must be aired and heat dried/ironed to prevent re-growth of microorganisms</a:t>
            </a:r>
            <a:r>
              <a:rPr lang="en-GB" dirty="0" smtClean="0"/>
              <a:t>.</a:t>
            </a:r>
          </a:p>
          <a:p>
            <a:pPr marL="0" indent="0">
              <a:buFont typeface="Arial" pitchFamily="34" charset="0"/>
              <a:buNone/>
            </a:pPr>
            <a:endParaRPr lang="en-GB" dirty="0" smtClean="0"/>
          </a:p>
          <a:p>
            <a:pPr marL="0" indent="0">
              <a:buFont typeface="Arial" pitchFamily="34" charset="0"/>
              <a:buNone/>
            </a:pPr>
            <a:r>
              <a:rPr lang="en-GB" dirty="0" smtClean="0"/>
              <a:t>The WHO has technical guidance for assessing waste production, creating national action plans, developing national healthcare waste management guidelines, and building capacity at a national level. [See references]</a:t>
            </a:r>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28</a:t>
            </a:fld>
            <a:endParaRPr lang="sv-SE"/>
          </a:p>
        </p:txBody>
      </p:sp>
    </p:spTree>
    <p:extLst>
      <p:ext uri="{BB962C8B-B14F-4D97-AF65-F5344CB8AC3E}">
        <p14:creationId xmlns:p14="http://schemas.microsoft.com/office/powerpoint/2010/main" val="1483532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931B0A-6017-43D8-9D4B-F9BF4B07AE1B}" type="slidenum">
              <a:rPr lang="de-DE"/>
              <a:pPr/>
              <a:t>29</a:t>
            </a:fld>
            <a:endParaRPr lang="de-DE"/>
          </a:p>
        </p:txBody>
      </p:sp>
      <p:sp>
        <p:nvSpPr>
          <p:cNvPr id="1232898" name="Rectangle 2"/>
          <p:cNvSpPr>
            <a:spLocks noGrp="1" noRot="1" noChangeAspect="1" noChangeArrowheads="1" noTextEdit="1"/>
          </p:cNvSpPr>
          <p:nvPr>
            <p:ph type="sldImg"/>
          </p:nvPr>
        </p:nvSpPr>
        <p:spPr>
          <a:ln/>
        </p:spPr>
      </p:sp>
      <p:sp>
        <p:nvSpPr>
          <p:cNvPr id="1232899" name="Rectangle 3"/>
          <p:cNvSpPr>
            <a:spLocks noGrp="1" noChangeArrowheads="1"/>
          </p:cNvSpPr>
          <p:nvPr>
            <p:ph type="body" idx="1"/>
          </p:nvPr>
        </p:nvSpPr>
        <p:spPr/>
        <p:txBody>
          <a:bodyPr/>
          <a:lstStyle/>
          <a:p>
            <a:r>
              <a:rPr lang="de-DE" dirty="0" smtClean="0"/>
              <a:t>This device</a:t>
            </a:r>
            <a:r>
              <a:rPr lang="de-DE" baseline="0" dirty="0" smtClean="0"/>
              <a:t> can be used to thoroughly clean beds between use. </a:t>
            </a:r>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3</a:t>
            </a:fld>
            <a:endParaRPr lang="sv-SE"/>
          </a:p>
        </p:txBody>
      </p:sp>
    </p:spTree>
    <p:extLst>
      <p:ext uri="{BB962C8B-B14F-4D97-AF65-F5344CB8AC3E}">
        <p14:creationId xmlns:p14="http://schemas.microsoft.com/office/powerpoint/2010/main" val="1677893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0FB649-8A41-406B-9340-48806B14D63B}" type="slidenum">
              <a:rPr lang="de-DE"/>
              <a:pPr/>
              <a:t>30</a:t>
            </a:fld>
            <a:endParaRPr lang="de-DE"/>
          </a:p>
        </p:txBody>
      </p:sp>
      <p:sp>
        <p:nvSpPr>
          <p:cNvPr id="1137666" name="Rectangle 2"/>
          <p:cNvSpPr>
            <a:spLocks noGrp="1" noRot="1" noChangeAspect="1" noChangeArrowheads="1" noTextEdit="1"/>
          </p:cNvSpPr>
          <p:nvPr>
            <p:ph type="sldImg"/>
          </p:nvPr>
        </p:nvSpPr>
        <p:spPr>
          <a:ln/>
        </p:spPr>
      </p:sp>
      <p:sp>
        <p:nvSpPr>
          <p:cNvPr id="1137667" name="Rectangle 3"/>
          <p:cNvSpPr>
            <a:spLocks noGrp="1" noChangeArrowheads="1"/>
          </p:cNvSpPr>
          <p:nvPr>
            <p:ph type="body" idx="1"/>
          </p:nvPr>
        </p:nvSpPr>
        <p:spPr/>
        <p:txBody>
          <a:bodyPr/>
          <a:lstStyle/>
          <a:p>
            <a:pPr lvl="0"/>
            <a:r>
              <a:rPr lang="de-DE" sz="2000" dirty="0" smtClean="0"/>
              <a:t>No dirty clothes besides clean storage.</a:t>
            </a:r>
          </a:p>
          <a:p>
            <a:pPr lvl="0"/>
            <a:endParaRPr lang="de-DE" sz="1100" dirty="0" smtClean="0"/>
          </a:p>
          <a:p>
            <a:endParaRPr lang="de-DE"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a:t>Factors /</a:t>
            </a:r>
            <a:r>
              <a:rPr lang="en-GB" dirty="0" smtClean="0"/>
              <a:t>developments </a:t>
            </a:r>
            <a:r>
              <a:rPr lang="en-GB" dirty="0"/>
              <a:t>that should be considered for health care planning in medium and high income countries include:</a:t>
            </a:r>
            <a:endParaRPr lang="en-US" dirty="0"/>
          </a:p>
          <a:p>
            <a:pPr marL="628650" lvl="1" indent="-171450">
              <a:buFont typeface="Courier New" pitchFamily="49" charset="0"/>
              <a:buChar char="o"/>
            </a:pPr>
            <a:r>
              <a:rPr lang="en-GB" dirty="0"/>
              <a:t>The number of day-care and out-patients will increase.</a:t>
            </a:r>
            <a:endParaRPr lang="en-US" dirty="0"/>
          </a:p>
          <a:p>
            <a:pPr marL="628650" lvl="1" indent="-171450">
              <a:buFont typeface="Courier New" pitchFamily="49" charset="0"/>
              <a:buChar char="o"/>
            </a:pPr>
            <a:r>
              <a:rPr lang="en-GB" dirty="0"/>
              <a:t>Patients will stay in hospitals for shorter periods. On the other hand, patients in hospitals will be very sick and susceptible to infection and will need more care and more protection.</a:t>
            </a:r>
            <a:endParaRPr lang="en-US" dirty="0"/>
          </a:p>
          <a:p>
            <a:pPr marL="628650" lvl="1" indent="-171450">
              <a:buFont typeface="Courier New" pitchFamily="49" charset="0"/>
              <a:buChar char="o"/>
            </a:pPr>
            <a:r>
              <a:rPr lang="en-GB" dirty="0"/>
              <a:t>The number of diagnostic procedures will increase. Therefore, at the end of the day, the patient may require more rest and privacy.</a:t>
            </a:r>
            <a:endParaRPr lang="en-US" dirty="0"/>
          </a:p>
          <a:p>
            <a:pPr marL="628650" lvl="1" indent="-171450">
              <a:buFont typeface="Courier New" pitchFamily="49" charset="0"/>
              <a:buChar char="o"/>
            </a:pPr>
            <a:r>
              <a:rPr lang="en-GB" dirty="0"/>
              <a:t>People will get larger and more obese. Therefore, health care facilities need longer beds and stretchers, more square footage for rooms, doorways, and beds, and larger operating tables for heavy-weight persons.</a:t>
            </a:r>
            <a:endParaRPr lang="en-US" dirty="0"/>
          </a:p>
          <a:p>
            <a:pPr marL="628650" lvl="1" indent="-171450">
              <a:buFont typeface="Courier New" pitchFamily="49" charset="0"/>
              <a:buChar char="o"/>
            </a:pPr>
            <a:r>
              <a:rPr lang="en-GB" dirty="0"/>
              <a:t>Water purification plants for special units, such as haemodialysis and transplant wards, need careful maintenance to prevent growth of </a:t>
            </a:r>
            <a:r>
              <a:rPr lang="en-GB" i="1" dirty="0"/>
              <a:t>Legionella, Pseudomonas</a:t>
            </a:r>
            <a:r>
              <a:rPr lang="en-GB" dirty="0"/>
              <a:t>, moulds and other environmental microorganisms.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31</a:t>
            </a:fld>
            <a:endParaRPr lang="sv-SE"/>
          </a:p>
        </p:txBody>
      </p:sp>
    </p:spTree>
    <p:extLst>
      <p:ext uri="{BB962C8B-B14F-4D97-AF65-F5344CB8AC3E}">
        <p14:creationId xmlns:p14="http://schemas.microsoft.com/office/powerpoint/2010/main" val="26357544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dirty="0"/>
              <a:t>Advice on construction must be a main focus for infection prevention and control </a:t>
            </a:r>
            <a:r>
              <a:rPr lang="en-GB" dirty="0" smtClean="0"/>
              <a:t>(IP&amp;C) staff</a:t>
            </a:r>
            <a:r>
              <a:rPr lang="en-GB" dirty="0"/>
              <a:t>. They should have a broad understanding of disease transmission and experience related to construction and renovation. </a:t>
            </a:r>
            <a:r>
              <a:rPr lang="en-GB" dirty="0" smtClean="0"/>
              <a:t>Most </a:t>
            </a:r>
            <a:r>
              <a:rPr lang="en-GB" dirty="0"/>
              <a:t>countries have little or no training for engineers and architects in prevention of infection, and health care staff has limited experience with construction planning. </a:t>
            </a:r>
            <a:r>
              <a:rPr lang="en-GB" dirty="0" smtClean="0"/>
              <a:t>IP&amp;C </a:t>
            </a:r>
            <a:r>
              <a:rPr lang="en-GB" dirty="0"/>
              <a:t>staff can serve as a link between medical personnel, architects, and engineers. </a:t>
            </a:r>
            <a:endParaRPr lang="en-GB" dirty="0" smtClean="0"/>
          </a:p>
          <a:p>
            <a:pPr marL="0" indent="0">
              <a:buFont typeface="Arial" pitchFamily="34" charset="0"/>
              <a:buNone/>
            </a:pPr>
            <a:endParaRPr lang="en-US" dirty="0"/>
          </a:p>
          <a:p>
            <a:pPr marL="0" indent="0">
              <a:buFont typeface="Arial" pitchFamily="34" charset="0"/>
              <a:buNone/>
            </a:pPr>
            <a:r>
              <a:rPr lang="en-GB" dirty="0"/>
              <a:t>Meetings for planning take up time, so </a:t>
            </a:r>
            <a:r>
              <a:rPr lang="en-GB" dirty="0" smtClean="0"/>
              <a:t>IP&amp;C </a:t>
            </a:r>
            <a:r>
              <a:rPr lang="en-GB" dirty="0"/>
              <a:t>staff need to prioritise. </a:t>
            </a:r>
            <a:r>
              <a:rPr lang="en-GB" dirty="0" smtClean="0"/>
              <a:t>Areas </a:t>
            </a:r>
            <a:r>
              <a:rPr lang="en-GB" dirty="0"/>
              <a:t>where </a:t>
            </a:r>
            <a:r>
              <a:rPr lang="en-GB" dirty="0" smtClean="0"/>
              <a:t>IP&amp;C </a:t>
            </a:r>
            <a:r>
              <a:rPr lang="en-GB" dirty="0"/>
              <a:t>input is particularly important are those where many procedures are carried out and patients are prone to infection (operating and delivery rooms, intensive care units), and also those where many patients are congregated (emergency rooms).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32</a:t>
            </a:fld>
            <a:endParaRPr lang="sv-SE"/>
          </a:p>
        </p:txBody>
      </p:sp>
    </p:spTree>
    <p:extLst>
      <p:ext uri="{BB962C8B-B14F-4D97-AF65-F5344CB8AC3E}">
        <p14:creationId xmlns:p14="http://schemas.microsoft.com/office/powerpoint/2010/main" val="1627269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dirty="0"/>
              <a:t>Involvement with facility management staff during the initial design phase is the key to preventing and controlling airborne and waterborne contamination. </a:t>
            </a:r>
            <a:r>
              <a:rPr lang="en-GB" dirty="0" smtClean="0"/>
              <a:t>Advice </a:t>
            </a:r>
            <a:r>
              <a:rPr lang="en-GB" dirty="0"/>
              <a:t>on building design, construction, and renovation is a critical task for </a:t>
            </a:r>
            <a:r>
              <a:rPr lang="en-GB" dirty="0" smtClean="0"/>
              <a:t>IP&amp;C </a:t>
            </a:r>
            <a:r>
              <a:rPr lang="en-GB" dirty="0"/>
              <a:t>staff.  </a:t>
            </a:r>
            <a:r>
              <a:rPr lang="en-GB" dirty="0" smtClean="0"/>
              <a:t>Well-constructed </a:t>
            </a:r>
            <a:r>
              <a:rPr lang="en-GB" dirty="0"/>
              <a:t>localities are needed to enable staff to follow </a:t>
            </a:r>
            <a:r>
              <a:rPr lang="en-GB" dirty="0" smtClean="0"/>
              <a:t>IP&amp;C </a:t>
            </a:r>
            <a:r>
              <a:rPr lang="en-GB" dirty="0"/>
              <a:t>guidelines. </a:t>
            </a:r>
            <a:endParaRPr lang="en-GB" dirty="0" smtClean="0"/>
          </a:p>
          <a:p>
            <a:pPr marL="0" indent="0">
              <a:buFont typeface="Arial" pitchFamily="34" charset="0"/>
              <a:buNone/>
            </a:pPr>
            <a:endParaRPr lang="en-GB" dirty="0" smtClean="0"/>
          </a:p>
          <a:p>
            <a:pPr marL="0" indent="0">
              <a:buFont typeface="Arial" pitchFamily="34" charset="0"/>
              <a:buNone/>
            </a:pPr>
            <a:r>
              <a:rPr lang="en-GB" dirty="0" smtClean="0"/>
              <a:t>Essential </a:t>
            </a:r>
            <a:r>
              <a:rPr lang="en-GB" dirty="0"/>
              <a:t>requirements for a health care facility include constant, reliable supplies of clean water and electricity, adequate numbers of beds and space between beds, good ventilation, and sufficient sanitation for patients, visitors and staff, and surfaces that can be cleaned and if needed, disinfected.</a:t>
            </a:r>
            <a:endParaRPr lang="en-US" dirty="0"/>
          </a:p>
          <a:p>
            <a:pPr marL="0" indent="0">
              <a:buFont typeface="Arial"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33</a:t>
            </a:fld>
            <a:endParaRPr lang="sv-SE"/>
          </a:p>
        </p:txBody>
      </p:sp>
    </p:spTree>
    <p:extLst>
      <p:ext uri="{BB962C8B-B14F-4D97-AF65-F5344CB8AC3E}">
        <p14:creationId xmlns:p14="http://schemas.microsoft.com/office/powerpoint/2010/main" val="30011457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itchFamily="34" charset="0"/>
              <a:buNone/>
            </a:pPr>
            <a:r>
              <a:rPr lang="en-GB" dirty="0"/>
              <a:t>In 2007, the </a:t>
            </a:r>
            <a:r>
              <a:rPr lang="en-GB" dirty="0" err="1"/>
              <a:t>IFIC</a:t>
            </a:r>
            <a:r>
              <a:rPr lang="en-GB" dirty="0"/>
              <a:t> Special Interest Group (SIG) “Design, construction and renovation” was founded. Its goal is to outline good practices for design, construction, and renovation. Another goal is to provide recommendations for low, medium, and high income countries.</a:t>
            </a:r>
            <a:endParaRPr lang="en-US" dirty="0"/>
          </a:p>
          <a:p>
            <a:pPr marL="628650" lvl="1" indent="-171450">
              <a:buFont typeface="Courier New" pitchFamily="49" charset="0"/>
              <a:buChar char="o"/>
            </a:pPr>
            <a:r>
              <a:rPr lang="en-GB" dirty="0"/>
              <a:t>Basic: even with severely limited resources, “this is what you should do as a minimum”.</a:t>
            </a:r>
            <a:endParaRPr lang="en-US" dirty="0"/>
          </a:p>
          <a:p>
            <a:pPr marL="628650" lvl="1" indent="-171450">
              <a:buFont typeface="Courier New" pitchFamily="49" charset="0"/>
              <a:buChar char="o"/>
            </a:pPr>
            <a:r>
              <a:rPr lang="en-GB" dirty="0"/>
              <a:t>Standard: “this is what you should aim for in less wealthy countries”.</a:t>
            </a:r>
            <a:endParaRPr lang="en-US" dirty="0"/>
          </a:p>
          <a:p>
            <a:pPr marL="628650" lvl="1" indent="-171450">
              <a:buFont typeface="Courier New" pitchFamily="49" charset="0"/>
              <a:buChar char="o"/>
            </a:pPr>
            <a:r>
              <a:rPr lang="en-GB" dirty="0"/>
              <a:t>Ideal: “if you have the resources, this is what you could do”.</a:t>
            </a:r>
            <a:endParaRPr lang="en-US" dirty="0"/>
          </a:p>
          <a:p>
            <a:pPr marL="628650" lvl="1" indent="-171450" eaLnBrk="1" hangingPunct="1">
              <a:spcBef>
                <a:spcPct val="0"/>
              </a:spcBef>
              <a:buFont typeface="Courier New" pitchFamily="49" charset="0"/>
              <a:buChar char="o"/>
            </a:pPr>
            <a:endParaRPr lang="en-US" dirty="0" smtClean="0"/>
          </a:p>
        </p:txBody>
      </p:sp>
      <p:sp>
        <p:nvSpPr>
          <p:cNvPr id="2048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7BC8769-2995-4E06-A38A-9CE4CDC1A445}" type="slidenum">
              <a:rPr lang="sv-SE" smtClean="0"/>
              <a:pPr eaLnBrk="1" hangingPunct="1"/>
              <a:t>34</a:t>
            </a:fld>
            <a:endParaRPr lang="sv-S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35</a:t>
            </a:fld>
            <a:endParaRPr lang="sv-SE"/>
          </a:p>
        </p:txBody>
      </p:sp>
    </p:spTree>
    <p:extLst>
      <p:ext uri="{BB962C8B-B14F-4D97-AF65-F5344CB8AC3E}">
        <p14:creationId xmlns:p14="http://schemas.microsoft.com/office/powerpoint/2010/main" val="18608048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36</a:t>
            </a:fld>
            <a:endParaRPr lang="sv-SE"/>
          </a:p>
        </p:txBody>
      </p:sp>
    </p:spTree>
    <p:extLst>
      <p:ext uri="{BB962C8B-B14F-4D97-AF65-F5344CB8AC3E}">
        <p14:creationId xmlns:p14="http://schemas.microsoft.com/office/powerpoint/2010/main" val="14467441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t>True</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t>D</a:t>
            </a:r>
          </a:p>
          <a:p>
            <a:r>
              <a:rPr lang="en-US" dirty="0" smtClean="0"/>
              <a:t>3.</a:t>
            </a:r>
            <a:r>
              <a:rPr lang="en-US" baseline="0" dirty="0" smtClean="0"/>
              <a:t>  </a:t>
            </a:r>
            <a:r>
              <a:rPr lang="en-US" baseline="0" smtClean="0"/>
              <a:t>D</a:t>
            </a:r>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37</a:t>
            </a:fld>
            <a:endParaRPr lang="sv-SE"/>
          </a:p>
        </p:txBody>
      </p:sp>
    </p:spTree>
    <p:extLst>
      <p:ext uri="{BB962C8B-B14F-4D97-AF65-F5344CB8AC3E}">
        <p14:creationId xmlns:p14="http://schemas.microsoft.com/office/powerpoint/2010/main" val="2566557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dirty="0"/>
              <a:t>The influence of design and construction on healthcare-associated infections (HAI) is difficult to evaluate. </a:t>
            </a:r>
            <a:r>
              <a:rPr lang="en-GB" dirty="0" smtClean="0"/>
              <a:t>Secondary </a:t>
            </a:r>
            <a:r>
              <a:rPr lang="en-GB" dirty="0"/>
              <a:t>variables such as microbial counts in air or water are often used for bench-marking. </a:t>
            </a:r>
            <a:r>
              <a:rPr lang="en-GB" dirty="0" smtClean="0"/>
              <a:t>Published evidence on best practices is scare.</a:t>
            </a:r>
          </a:p>
          <a:p>
            <a:pPr marL="0" indent="0">
              <a:buFont typeface="Arial" pitchFamily="34" charset="0"/>
              <a:buNone/>
            </a:pPr>
            <a:endParaRPr lang="en-GB" dirty="0" smtClean="0"/>
          </a:p>
          <a:p>
            <a:pPr marL="0" indent="0">
              <a:buFont typeface="Arial" pitchFamily="34" charset="0"/>
              <a:buNone/>
            </a:pPr>
            <a:r>
              <a:rPr lang="en-GB" dirty="0" smtClean="0"/>
              <a:t>Recommendations from infection prevention and control is based on one’s experience, an assessment of potential infection risks to patients and a consideration of local resources.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4</a:t>
            </a:fld>
            <a:endParaRPr lang="sv-SE"/>
          </a:p>
        </p:txBody>
      </p:sp>
    </p:spTree>
    <p:extLst>
      <p:ext uri="{BB962C8B-B14F-4D97-AF65-F5344CB8AC3E}">
        <p14:creationId xmlns:p14="http://schemas.microsoft.com/office/powerpoint/2010/main" val="4104627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The risk of infection in patients due to building features is related to the proximity of patients to each other, ease of carrying out best practices by staff, and air/water quality.</a:t>
            </a:r>
            <a:r>
              <a:rPr lang="en-US" baseline="0" dirty="0" smtClean="0"/>
              <a:t> </a:t>
            </a:r>
            <a:r>
              <a:rPr lang="en-US" dirty="0" smtClean="0"/>
              <a:t>The risk is influenced by the following building-related issues:</a:t>
            </a:r>
          </a:p>
          <a:p>
            <a:pPr marL="628650" lvl="1" indent="-171450">
              <a:buFont typeface="Courier New" pitchFamily="49" charset="0"/>
              <a:buChar char="o"/>
            </a:pPr>
            <a:r>
              <a:rPr lang="sv-SE" dirty="0">
                <a:cs typeface="Arial" charset="0"/>
              </a:rPr>
              <a:t>Distance between beds less than 1 meter</a:t>
            </a:r>
          </a:p>
          <a:p>
            <a:pPr marL="628650" lvl="1" indent="-171450">
              <a:buFont typeface="Courier New" pitchFamily="49" charset="0"/>
              <a:buChar char="o"/>
            </a:pPr>
            <a:r>
              <a:rPr lang="sv-SE" dirty="0">
                <a:cs typeface="Arial" charset="0"/>
              </a:rPr>
              <a:t>Shortage of washing/changing facilities for staff</a:t>
            </a:r>
          </a:p>
          <a:p>
            <a:pPr marL="628650" lvl="1" indent="-171450">
              <a:buFont typeface="Courier New" pitchFamily="49" charset="0"/>
              <a:buChar char="o"/>
            </a:pPr>
            <a:r>
              <a:rPr lang="sv-SE" dirty="0">
                <a:cs typeface="Arial" charset="0"/>
              </a:rPr>
              <a:t>Overcrowding </a:t>
            </a:r>
          </a:p>
          <a:p>
            <a:pPr marL="628650" lvl="1" indent="-171450">
              <a:buFont typeface="Courier New" pitchFamily="49" charset="0"/>
              <a:buChar char="o"/>
            </a:pPr>
            <a:r>
              <a:rPr lang="sv-SE" dirty="0">
                <a:cs typeface="Arial" charset="0"/>
              </a:rPr>
              <a:t>Fungal spores in building materials and air</a:t>
            </a:r>
          </a:p>
          <a:p>
            <a:pPr marL="628650" lvl="1" indent="-171450">
              <a:buFont typeface="Courier New" pitchFamily="49" charset="0"/>
              <a:buChar char="o"/>
            </a:pPr>
            <a:r>
              <a:rPr lang="sv-SE" dirty="0">
                <a:cs typeface="Arial" charset="0"/>
              </a:rPr>
              <a:t>Contaminated </a:t>
            </a:r>
            <a:r>
              <a:rPr lang="sv-SE" dirty="0" smtClean="0">
                <a:cs typeface="Arial" charset="0"/>
              </a:rPr>
              <a:t>water</a:t>
            </a:r>
          </a:p>
          <a:p>
            <a:pPr marL="0" indent="0">
              <a:buFont typeface="Arial" pitchFamily="34" charset="0"/>
              <a:buNone/>
            </a:pPr>
            <a:endParaRPr lang="en-GB" dirty="0" smtClean="0"/>
          </a:p>
          <a:p>
            <a:pPr marL="0" indent="0">
              <a:buFont typeface="Arial" pitchFamily="34" charset="0"/>
              <a:buNone/>
            </a:pPr>
            <a:r>
              <a:rPr lang="en-GB" dirty="0" smtClean="0"/>
              <a:t>Construction as an independent risk factor for HAIs is not clear. </a:t>
            </a:r>
          </a:p>
          <a:p>
            <a:pPr marL="628650" lvl="1" indent="-171450">
              <a:buFont typeface="Arial" pitchFamily="34" charset="0"/>
              <a:buChar char="•"/>
            </a:pPr>
            <a:endParaRPr lang="sv-SE" dirty="0">
              <a:cs typeface="Arial" charset="0"/>
            </a:endParaRPr>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5</a:t>
            </a:fld>
            <a:endParaRPr lang="sv-SE"/>
          </a:p>
        </p:txBody>
      </p:sp>
    </p:spTree>
    <p:extLst>
      <p:ext uri="{BB962C8B-B14F-4D97-AF65-F5344CB8AC3E}">
        <p14:creationId xmlns:p14="http://schemas.microsoft.com/office/powerpoint/2010/main" val="3908506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Modes of transmission of infection include airborne, contact and droplet. The design/construction factors that are involved in the transmission of infection include:</a:t>
            </a:r>
          </a:p>
          <a:p>
            <a:pPr marL="628650" lvl="1" indent="-171450">
              <a:buFont typeface="Courier New" pitchFamily="49" charset="0"/>
              <a:buChar char="o"/>
            </a:pPr>
            <a:r>
              <a:rPr lang="en-US" dirty="0" smtClean="0"/>
              <a:t>Numbers of patients for the space allotted</a:t>
            </a:r>
            <a:endParaRPr lang="en-US" dirty="0"/>
          </a:p>
          <a:p>
            <a:pPr marL="628650" lvl="1" indent="-171450">
              <a:buFont typeface="Courier New" pitchFamily="49" charset="0"/>
              <a:buChar char="o"/>
            </a:pPr>
            <a:r>
              <a:rPr lang="en-US" dirty="0" smtClean="0"/>
              <a:t>Numbers of staff to be able to perform best practices</a:t>
            </a:r>
          </a:p>
          <a:p>
            <a:pPr marL="628650" lvl="1" indent="-171450">
              <a:buFont typeface="Courier New" pitchFamily="49" charset="0"/>
              <a:buChar char="o"/>
            </a:pPr>
            <a:r>
              <a:rPr lang="en-US" dirty="0" smtClean="0"/>
              <a:t>Numbers and types of procedures/examinations </a:t>
            </a:r>
            <a:r>
              <a:rPr lang="en-US" dirty="0"/>
              <a:t>for the space </a:t>
            </a:r>
            <a:r>
              <a:rPr lang="en-US" dirty="0" smtClean="0"/>
              <a:t>allotted</a:t>
            </a:r>
          </a:p>
          <a:p>
            <a:pPr marL="628650" lvl="1" indent="-171450">
              <a:buFont typeface="Courier New" pitchFamily="49" charset="0"/>
              <a:buChar char="o"/>
            </a:pPr>
            <a:r>
              <a:rPr lang="en-US" dirty="0" smtClean="0"/>
              <a:t>Available space</a:t>
            </a:r>
          </a:p>
          <a:p>
            <a:pPr marL="628650" lvl="1" indent="-171450">
              <a:buFont typeface="Courier New" pitchFamily="49" charset="0"/>
              <a:buChar char="o"/>
            </a:pPr>
            <a:r>
              <a:rPr lang="en-US" dirty="0" smtClean="0"/>
              <a:t>Numbers and types of rooms</a:t>
            </a:r>
          </a:p>
          <a:p>
            <a:pPr marL="628650" lvl="1" indent="-171450">
              <a:buFont typeface="Courier New" pitchFamily="49" charset="0"/>
              <a:buChar char="o"/>
            </a:pPr>
            <a:r>
              <a:rPr lang="en-US" dirty="0" smtClean="0"/>
              <a:t>Number of beds in a room</a:t>
            </a:r>
            <a:endParaRPr lang="en-US" dirty="0"/>
          </a:p>
          <a:p>
            <a:pPr marL="628650" lvl="1" indent="-171450">
              <a:buFont typeface="Courier New" pitchFamily="49" charset="0"/>
              <a:buChar char="o"/>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6</a:t>
            </a:fld>
            <a:endParaRPr lang="sv-SE"/>
          </a:p>
        </p:txBody>
      </p:sp>
    </p:spTree>
    <p:extLst>
      <p:ext uri="{BB962C8B-B14F-4D97-AF65-F5344CB8AC3E}">
        <p14:creationId xmlns:p14="http://schemas.microsoft.com/office/powerpoint/2010/main" val="2763195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r>
              <a:rPr lang="en-GB" dirty="0" smtClean="0"/>
              <a:t>Additional design/construction issues that influence transmission of infection include:</a:t>
            </a:r>
          </a:p>
          <a:p>
            <a:pPr marL="628650" lvl="1" indent="-171450" eaLnBrk="1" hangingPunct="1">
              <a:buFont typeface="Courier New" pitchFamily="49" charset="0"/>
              <a:buChar char="o"/>
            </a:pPr>
            <a:r>
              <a:rPr lang="en-GB" dirty="0">
                <a:cs typeface="Arial" charset="0"/>
              </a:rPr>
              <a:t>Floors and surfaces</a:t>
            </a:r>
            <a:endParaRPr lang="sv-SE" dirty="0">
              <a:cs typeface="Arial" charset="0"/>
            </a:endParaRPr>
          </a:p>
          <a:p>
            <a:pPr marL="628650" lvl="1" indent="-171450" eaLnBrk="1" hangingPunct="1">
              <a:buFont typeface="Courier New" pitchFamily="49" charset="0"/>
              <a:buChar char="o"/>
            </a:pPr>
            <a:r>
              <a:rPr lang="en-GB" dirty="0">
                <a:cs typeface="Arial" charset="0"/>
              </a:rPr>
              <a:t>Water, electricity, and sanitation</a:t>
            </a:r>
            <a:endParaRPr lang="sv-SE" dirty="0">
              <a:cs typeface="Arial" charset="0"/>
            </a:endParaRPr>
          </a:p>
          <a:p>
            <a:pPr marL="628650" lvl="1" indent="-171450" eaLnBrk="1" hangingPunct="1">
              <a:buFont typeface="Courier New" pitchFamily="49" charset="0"/>
              <a:buChar char="o"/>
            </a:pPr>
            <a:r>
              <a:rPr lang="en-GB" dirty="0">
                <a:cs typeface="Arial" charset="0"/>
              </a:rPr>
              <a:t>Ventilation and air quality</a:t>
            </a:r>
            <a:endParaRPr lang="sv-SE" dirty="0">
              <a:cs typeface="Arial" charset="0"/>
            </a:endParaRPr>
          </a:p>
          <a:p>
            <a:pPr marL="628650" lvl="1" indent="-171450" eaLnBrk="1" hangingPunct="1">
              <a:buFont typeface="Courier New" pitchFamily="49" charset="0"/>
              <a:buChar char="o"/>
            </a:pPr>
            <a:r>
              <a:rPr lang="en-GB" dirty="0">
                <a:cs typeface="Arial" charset="0"/>
              </a:rPr>
              <a:t>Handling of used and unused medical equipment</a:t>
            </a:r>
            <a:endParaRPr lang="sv-SE" dirty="0">
              <a:cs typeface="Arial" charset="0"/>
            </a:endParaRPr>
          </a:p>
          <a:p>
            <a:pPr marL="628650" lvl="1" indent="-171450" eaLnBrk="1" hangingPunct="1">
              <a:buFont typeface="Courier New" pitchFamily="49" charset="0"/>
              <a:buChar char="o"/>
            </a:pPr>
            <a:r>
              <a:rPr lang="en-GB" dirty="0">
                <a:cs typeface="Arial" charset="0"/>
              </a:rPr>
              <a:t>Handling of food, laundry, and </a:t>
            </a:r>
            <a:r>
              <a:rPr lang="en-GB" dirty="0" smtClean="0">
                <a:cs typeface="Arial" charset="0"/>
              </a:rPr>
              <a:t>waste</a:t>
            </a:r>
            <a:endParaRPr lang="sv-SE" dirty="0">
              <a:cs typeface="Arial" charset="0"/>
            </a:endParaRPr>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7</a:t>
            </a:fld>
            <a:endParaRPr lang="sv-SE"/>
          </a:p>
        </p:txBody>
      </p:sp>
    </p:spTree>
    <p:extLst>
      <p:ext uri="{BB962C8B-B14F-4D97-AF65-F5344CB8AC3E}">
        <p14:creationId xmlns:p14="http://schemas.microsoft.com/office/powerpoint/2010/main" val="2091108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Recommendations for health care design and construction must be based on experience and applicability, considering local resources and cultural conditions, together with a review of current scientific literature. Important factors include design, ventilation, patient placement or relocation, and effective construction barriers to protect susceptible patients from airborne pathogens.</a:t>
            </a:r>
            <a:endParaRPr lang="en-US" sz="1200" kern="1200" dirty="0" smtClean="0">
              <a:solidFill>
                <a:schemeClr val="tx1"/>
              </a:solidFill>
              <a:effectLst/>
              <a:latin typeface="+mn-lt"/>
              <a:ea typeface="+mn-ea"/>
              <a:cs typeface="+mn-cs"/>
            </a:endParaRPr>
          </a:p>
          <a:p>
            <a:endParaRPr lang="en-GB" dirty="0" smtClean="0"/>
          </a:p>
          <a:p>
            <a:r>
              <a:rPr lang="en-GB" dirty="0" smtClean="0"/>
              <a:t>Design </a:t>
            </a:r>
            <a:r>
              <a:rPr lang="en-GB" dirty="0"/>
              <a:t>issues </a:t>
            </a:r>
            <a:r>
              <a:rPr lang="en-GB" dirty="0" smtClean="0"/>
              <a:t>to help prevent spread of infections include</a:t>
            </a:r>
            <a:r>
              <a:rPr lang="en-GB" dirty="0"/>
              <a:t>:</a:t>
            </a:r>
            <a:endParaRPr lang="en-US" dirty="0"/>
          </a:p>
          <a:p>
            <a:pPr marL="685800" lvl="1" indent="-228600">
              <a:buFont typeface="+mj-lt"/>
              <a:buAutoNum type="arabicPeriod"/>
            </a:pPr>
            <a:r>
              <a:rPr lang="en-GB" dirty="0"/>
              <a:t>Air and water quality, e.g., heating, ventilating, and air-conditioning systems </a:t>
            </a:r>
            <a:endParaRPr lang="en-GB" dirty="0" smtClean="0"/>
          </a:p>
          <a:p>
            <a:pPr lvl="2"/>
            <a:r>
              <a:rPr lang="en-GB" dirty="0" err="1" smtClean="0"/>
              <a:t>Escombe</a:t>
            </a:r>
            <a:r>
              <a:rPr lang="en-GB" dirty="0" smtClean="0"/>
              <a:t>* </a:t>
            </a:r>
            <a:r>
              <a:rPr lang="en-GB" dirty="0"/>
              <a:t>investigated the influence of natural and mechanical ventilation and found that in countries with limited resources, window ventilation may be effective to prevent the spread of tuberculosis.</a:t>
            </a:r>
          </a:p>
          <a:p>
            <a:pPr marL="685800" lvl="1" indent="-228600">
              <a:buFont typeface="+mj-lt"/>
              <a:buAutoNum type="arabicPeriod"/>
            </a:pPr>
            <a:r>
              <a:rPr lang="en-GB" dirty="0" smtClean="0"/>
              <a:t>Fixtures</a:t>
            </a:r>
            <a:r>
              <a:rPr lang="en-GB" dirty="0"/>
              <a:t>, e.g., sink numbers, placement of hand washing stations; dispensers for hand hygiene products and associated materials (soap, waterless alcohol-based hand rub, paper towels, lotion, and similar items) </a:t>
            </a:r>
            <a:endParaRPr lang="en-US" dirty="0"/>
          </a:p>
          <a:p>
            <a:pPr marL="685800" lvl="1" indent="-228600">
              <a:buFont typeface="+mj-lt"/>
              <a:buAutoNum type="arabicPeriod"/>
            </a:pPr>
            <a:r>
              <a:rPr lang="en-GB" dirty="0"/>
              <a:t>Sharps and waste disposal placement </a:t>
            </a:r>
            <a:endParaRPr lang="en-US" dirty="0"/>
          </a:p>
          <a:p>
            <a:pPr marL="685800" lvl="1" indent="-228600">
              <a:buFont typeface="+mj-lt"/>
              <a:buAutoNum type="arabicPeriod"/>
            </a:pPr>
            <a:r>
              <a:rPr lang="en-GB" dirty="0"/>
              <a:t>Surfaces, e.g., ceiling tiles, walls, counters, floor coverings, and furnishings</a:t>
            </a:r>
            <a:endParaRPr lang="en-US" dirty="0"/>
          </a:p>
          <a:p>
            <a:pPr marL="685800" lvl="1" indent="-228600">
              <a:buFont typeface="+mj-lt"/>
              <a:buAutoNum type="arabicPeriod"/>
            </a:pPr>
            <a:r>
              <a:rPr lang="en-GB" dirty="0"/>
              <a:t>Utility rooms, e.g., soiled, clean, instrument processing</a:t>
            </a:r>
            <a:endParaRPr lang="en-US" dirty="0"/>
          </a:p>
          <a:p>
            <a:pPr marL="685800" lvl="1" indent="-228600">
              <a:buFont typeface="+mj-lt"/>
              <a:buAutoNum type="arabicPeriod"/>
            </a:pPr>
            <a:r>
              <a:rPr lang="en-GB" dirty="0"/>
              <a:t>Storage areas, including patient care supplies and personal protective equipment</a:t>
            </a:r>
            <a:endParaRPr lang="en-US" dirty="0"/>
          </a:p>
          <a:p>
            <a:pPr marL="685800" lvl="1" indent="-228600">
              <a:buFont typeface="+mj-lt"/>
              <a:buAutoNum type="arabicPeriod"/>
            </a:pPr>
            <a:r>
              <a:rPr lang="en-GB" dirty="0"/>
              <a:t>Patient placement and basic room </a:t>
            </a:r>
            <a:r>
              <a:rPr lang="en-GB" dirty="0" smtClean="0"/>
              <a:t>design, including bathrooms for patients and staff</a:t>
            </a:r>
            <a:endParaRPr lang="en-US" dirty="0"/>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Escombe</a:t>
            </a:r>
            <a:r>
              <a:rPr lang="en-GB" sz="1200" kern="1200" dirty="0" smtClean="0">
                <a:solidFill>
                  <a:schemeClr val="tx1"/>
                </a:solidFill>
                <a:effectLst/>
                <a:latin typeface="+mn-lt"/>
                <a:ea typeface="+mn-ea"/>
                <a:cs typeface="+mn-cs"/>
              </a:rPr>
              <a:t> AR, </a:t>
            </a:r>
            <a:r>
              <a:rPr lang="en-GB" sz="1200" kern="1200" dirty="0" err="1" smtClean="0">
                <a:solidFill>
                  <a:schemeClr val="tx1"/>
                </a:solidFill>
                <a:effectLst/>
                <a:latin typeface="+mn-lt"/>
                <a:ea typeface="+mn-ea"/>
                <a:cs typeface="+mn-cs"/>
              </a:rPr>
              <a:t>Oeser</a:t>
            </a:r>
            <a:r>
              <a:rPr lang="en-GB" sz="1200" kern="1200" dirty="0" smtClean="0">
                <a:solidFill>
                  <a:schemeClr val="tx1"/>
                </a:solidFill>
                <a:effectLst/>
                <a:latin typeface="+mn-lt"/>
                <a:ea typeface="+mn-ea"/>
                <a:cs typeface="+mn-cs"/>
              </a:rPr>
              <a:t> CC, Gilman RH, </a:t>
            </a:r>
            <a:r>
              <a:rPr lang="en-GB" sz="1200" kern="1200" dirty="0" err="1" smtClean="0">
                <a:solidFill>
                  <a:schemeClr val="tx1"/>
                </a:solidFill>
                <a:effectLst/>
                <a:latin typeface="+mn-lt"/>
                <a:ea typeface="+mn-ea"/>
                <a:cs typeface="+mn-cs"/>
              </a:rPr>
              <a:t>Navincopa</a:t>
            </a:r>
            <a:r>
              <a:rPr lang="en-GB" sz="1200" kern="1200" dirty="0" smtClean="0">
                <a:solidFill>
                  <a:schemeClr val="tx1"/>
                </a:solidFill>
                <a:effectLst/>
                <a:latin typeface="+mn-lt"/>
                <a:ea typeface="+mn-ea"/>
                <a:cs typeface="+mn-cs"/>
              </a:rPr>
              <a:t> M, </a:t>
            </a:r>
            <a:r>
              <a:rPr lang="en-GB" sz="1200" kern="1200" dirty="0" err="1" smtClean="0">
                <a:solidFill>
                  <a:schemeClr val="tx1"/>
                </a:solidFill>
                <a:effectLst/>
                <a:latin typeface="+mn-lt"/>
                <a:ea typeface="+mn-ea"/>
                <a:cs typeface="+mn-cs"/>
              </a:rPr>
              <a:t>Ticona</a:t>
            </a:r>
            <a:r>
              <a:rPr lang="en-GB" sz="1200" kern="1200" dirty="0" smtClean="0">
                <a:solidFill>
                  <a:schemeClr val="tx1"/>
                </a:solidFill>
                <a:effectLst/>
                <a:latin typeface="+mn-lt"/>
                <a:ea typeface="+mn-ea"/>
                <a:cs typeface="+mn-cs"/>
              </a:rPr>
              <a:t> E, Pan W, et al. Natural Ventilation for the Prevention of Airborne Contagion. </a:t>
            </a:r>
            <a:r>
              <a:rPr lang="en-GB" sz="1200" i="1" kern="1200" dirty="0" err="1" smtClean="0">
                <a:solidFill>
                  <a:schemeClr val="tx1"/>
                </a:solidFill>
                <a:effectLst/>
                <a:latin typeface="+mn-lt"/>
                <a:ea typeface="+mn-ea"/>
                <a:cs typeface="+mn-cs"/>
              </a:rPr>
              <a:t>PLoS</a:t>
            </a:r>
            <a:r>
              <a:rPr lang="en-GB" sz="1200" i="1" kern="1200" dirty="0" smtClean="0">
                <a:solidFill>
                  <a:schemeClr val="tx1"/>
                </a:solidFill>
                <a:effectLst/>
                <a:latin typeface="+mn-lt"/>
                <a:ea typeface="+mn-ea"/>
                <a:cs typeface="+mn-cs"/>
              </a:rPr>
              <a:t> Med</a:t>
            </a:r>
            <a:r>
              <a:rPr lang="en-GB" sz="1200" kern="1200" dirty="0" smtClean="0">
                <a:solidFill>
                  <a:schemeClr val="tx1"/>
                </a:solidFill>
                <a:effectLst/>
                <a:latin typeface="+mn-lt"/>
                <a:ea typeface="+mn-ea"/>
                <a:cs typeface="+mn-cs"/>
              </a:rPr>
              <a:t> 2007; 4: 309-317.</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8</a:t>
            </a:fld>
            <a:endParaRPr lang="sv-SE"/>
          </a:p>
        </p:txBody>
      </p:sp>
    </p:spTree>
    <p:extLst>
      <p:ext uri="{BB962C8B-B14F-4D97-AF65-F5344CB8AC3E}">
        <p14:creationId xmlns:p14="http://schemas.microsoft.com/office/powerpoint/2010/main" val="1687300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BC3CF4-86E2-411F-88D3-ECEF822EFA64}" type="slidenum">
              <a:rPr lang="de-DE"/>
              <a:pPr/>
              <a:t>9</a:t>
            </a:fld>
            <a:endParaRPr lang="de-DE"/>
          </a:p>
        </p:txBody>
      </p:sp>
      <p:sp>
        <p:nvSpPr>
          <p:cNvPr id="1601538" name="Rectangle 2"/>
          <p:cNvSpPr>
            <a:spLocks noGrp="1" noRot="1" noChangeAspect="1" noChangeArrowheads="1" noTextEdit="1"/>
          </p:cNvSpPr>
          <p:nvPr>
            <p:ph type="sldImg"/>
          </p:nvPr>
        </p:nvSpPr>
        <p:spPr>
          <a:xfrm>
            <a:off x="1146175" y="685800"/>
            <a:ext cx="4572000" cy="3429000"/>
          </a:xfrm>
          <a:ln/>
        </p:spPr>
      </p:sp>
      <p:sp>
        <p:nvSpPr>
          <p:cNvPr id="1601539" name="Rectangle 3"/>
          <p:cNvSpPr>
            <a:spLocks noGrp="1" noChangeArrowheads="1"/>
          </p:cNvSpPr>
          <p:nvPr>
            <p:ph type="body" idx="1"/>
          </p:nvPr>
        </p:nvSpPr>
        <p:spPr>
          <a:xfrm>
            <a:off x="912814" y="4343582"/>
            <a:ext cx="5032375" cy="4115894"/>
          </a:xfrm>
        </p:spPr>
        <p:txBody>
          <a:bodyPr/>
          <a:lstStyle/>
          <a:p>
            <a:r>
              <a:rPr lang="de-DE" dirty="0" smtClean="0"/>
              <a:t>This</a:t>
            </a:r>
            <a:r>
              <a:rPr lang="de-DE" baseline="0" dirty="0" smtClean="0"/>
              <a:t> is an example of how to set up a sterilisation unit. The flow should always go from dirty/soiled area to clean/sterile area.</a:t>
            </a:r>
          </a:p>
          <a:p>
            <a:r>
              <a:rPr lang="de-DE" baseline="0" dirty="0" smtClean="0"/>
              <a:t>Similar concepts can be used for other health care areas.</a:t>
            </a:r>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a:noFill/>
          </a:ln>
        </p:spPr>
        <p:txBody>
          <a:bodyPr/>
          <a:lstStyle>
            <a:lvl1pPr>
              <a:defRPr/>
            </a:lvl1pPr>
          </a:lstStyle>
          <a:p>
            <a:pPr>
              <a:defRPr/>
            </a:pPr>
            <a:fld id="{756CED8D-DA69-4803-8C2F-163FE86BBA23}" type="slidenum">
              <a:rPr lang="th-TH"/>
              <a:pPr>
                <a:defRPr/>
              </a:pPr>
              <a:t>‹#›</a:t>
            </a:fld>
            <a:endParaRPr lang="th-TH" dirty="0"/>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Date Placeholder 3"/>
          <p:cNvSpPr>
            <a:spLocks noGrp="1"/>
          </p:cNvSpPr>
          <p:nvPr>
            <p:ph type="dt" sz="half" idx="12"/>
          </p:nvPr>
        </p:nvSpPr>
        <p:spPr/>
        <p:txBody>
          <a:bodyPr/>
          <a:lstStyle>
            <a:lvl1pPr>
              <a:defRPr sz="1400"/>
            </a:lvl1pPr>
          </a:lstStyle>
          <a:p>
            <a:pPr>
              <a:defRPr/>
            </a:pPr>
            <a:r>
              <a:rPr lang="en-US" smtClean="0"/>
              <a:t>December 1, 2013</a:t>
            </a:r>
            <a:endParaRPr lang="th-TH" dirty="0"/>
          </a:p>
        </p:txBody>
      </p:sp>
    </p:spTree>
    <p:extLst>
      <p:ext uri="{BB962C8B-B14F-4D97-AF65-F5344CB8AC3E}">
        <p14:creationId xmlns:p14="http://schemas.microsoft.com/office/powerpoint/2010/main" val="3349843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a:noFill/>
          </a:ln>
        </p:spPr>
        <p:txBody>
          <a:bodyPr/>
          <a:lstStyle>
            <a:lvl1pPr>
              <a:defRPr/>
            </a:lvl1pPr>
          </a:lstStyle>
          <a:p>
            <a:pPr>
              <a:defRPr/>
            </a:pPr>
            <a:fld id="{D828D314-417F-4C3A-9647-F000215FB3A6}" type="slidenum">
              <a:rPr lang="th-TH"/>
              <a:pPr>
                <a:defRPr/>
              </a:pPr>
              <a:t>‹#›</a:t>
            </a:fld>
            <a:endParaRPr lang="th-TH" dirty="0"/>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Date Placeholder 3"/>
          <p:cNvSpPr>
            <a:spLocks noGrp="1"/>
          </p:cNvSpPr>
          <p:nvPr>
            <p:ph type="dt" sz="half" idx="12"/>
          </p:nvPr>
        </p:nvSpPr>
        <p:spPr/>
        <p:txBody>
          <a:bodyPr/>
          <a:lstStyle>
            <a:lvl1pPr>
              <a:defRPr sz="1400"/>
            </a:lvl1pPr>
          </a:lstStyle>
          <a:p>
            <a:pPr>
              <a:defRPr/>
            </a:pPr>
            <a:r>
              <a:rPr lang="en-US" smtClean="0"/>
              <a:t>December 1, 2013</a:t>
            </a:r>
            <a:endParaRPr lang="th-TH" dirty="0"/>
          </a:p>
        </p:txBody>
      </p:sp>
    </p:spTree>
    <p:extLst>
      <p:ext uri="{BB962C8B-B14F-4D97-AF65-F5344CB8AC3E}">
        <p14:creationId xmlns:p14="http://schemas.microsoft.com/office/powerpoint/2010/main" val="101959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a:noFill/>
          </a:ln>
        </p:spPr>
        <p:txBody>
          <a:bodyPr/>
          <a:lstStyle>
            <a:lvl1pPr>
              <a:defRPr/>
            </a:lvl1pPr>
          </a:lstStyle>
          <a:p>
            <a:pPr>
              <a:defRPr/>
            </a:pPr>
            <a:fld id="{77FFA004-F2E5-466C-A15E-C67D77DB8725}" type="slidenum">
              <a:rPr lang="th-TH"/>
              <a:pPr>
                <a:defRPr/>
              </a:pPr>
              <a:t>‹#›</a:t>
            </a:fld>
            <a:endParaRPr lang="th-TH" dirty="0"/>
          </a:p>
        </p:txBody>
      </p:sp>
      <p:sp>
        <p:nvSpPr>
          <p:cNvPr id="6" name="Footer Placeholder 4"/>
          <p:cNvSpPr>
            <a:spLocks noGrp="1"/>
          </p:cNvSpPr>
          <p:nvPr>
            <p:ph type="ftr" sz="quarter" idx="11"/>
          </p:nvPr>
        </p:nvSpPr>
        <p:spPr/>
        <p:txBody>
          <a:bodyPr/>
          <a:lstStyle>
            <a:lvl1pPr>
              <a:defRPr/>
            </a:lvl1pPr>
          </a:lstStyle>
          <a:p>
            <a:pPr>
              <a:defRPr/>
            </a:pPr>
            <a:endParaRPr lang="th-TH"/>
          </a:p>
        </p:txBody>
      </p:sp>
      <p:sp>
        <p:nvSpPr>
          <p:cNvPr id="7" name="Date Placeholder 3"/>
          <p:cNvSpPr>
            <a:spLocks noGrp="1"/>
          </p:cNvSpPr>
          <p:nvPr>
            <p:ph type="dt" sz="half" idx="12"/>
          </p:nvPr>
        </p:nvSpPr>
        <p:spPr/>
        <p:txBody>
          <a:bodyPr/>
          <a:lstStyle>
            <a:lvl1pPr>
              <a:defRPr/>
            </a:lvl1pPr>
          </a:lstStyle>
          <a:p>
            <a:pPr>
              <a:defRPr/>
            </a:pPr>
            <a:r>
              <a:rPr lang="en-US" smtClean="0"/>
              <a:t>December 1, 2013</a:t>
            </a:r>
            <a:endParaRPr lang="th-TH" dirty="0"/>
          </a:p>
        </p:txBody>
      </p:sp>
    </p:spTree>
    <p:extLst>
      <p:ext uri="{BB962C8B-B14F-4D97-AF65-F5344CB8AC3E}">
        <p14:creationId xmlns:p14="http://schemas.microsoft.com/office/powerpoint/2010/main" val="73918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1CE291F3-2982-4953-8CB7-3EFD8A579DAC}" type="slidenum">
              <a:rPr lang="th-TH"/>
              <a:pPr>
                <a:defRPr/>
              </a:pPr>
              <a:t>‹#›</a:t>
            </a:fld>
            <a:endParaRPr lang="th-TH" dirty="0"/>
          </a:p>
        </p:txBody>
      </p:sp>
      <p:sp>
        <p:nvSpPr>
          <p:cNvPr id="8" name="Footer Placeholder 4"/>
          <p:cNvSpPr>
            <a:spLocks noGrp="1"/>
          </p:cNvSpPr>
          <p:nvPr>
            <p:ph type="ftr" sz="quarter" idx="11"/>
          </p:nvPr>
        </p:nvSpPr>
        <p:spPr/>
        <p:txBody>
          <a:bodyPr/>
          <a:lstStyle>
            <a:lvl1pPr>
              <a:defRPr/>
            </a:lvl1pPr>
          </a:lstStyle>
          <a:p>
            <a:pPr>
              <a:defRPr/>
            </a:pPr>
            <a:endParaRPr lang="th-TH"/>
          </a:p>
        </p:txBody>
      </p:sp>
      <p:sp>
        <p:nvSpPr>
          <p:cNvPr id="9" name="Date Placeholder 3"/>
          <p:cNvSpPr>
            <a:spLocks noGrp="1"/>
          </p:cNvSpPr>
          <p:nvPr>
            <p:ph type="dt" sz="half" idx="12"/>
          </p:nvPr>
        </p:nvSpPr>
        <p:spPr/>
        <p:txBody>
          <a:bodyPr/>
          <a:lstStyle>
            <a:lvl1pPr>
              <a:defRPr/>
            </a:lvl1pPr>
          </a:lstStyle>
          <a:p>
            <a:pPr>
              <a:defRPr/>
            </a:pPr>
            <a:r>
              <a:rPr lang="en-US" smtClean="0"/>
              <a:t>December 1, 2013</a:t>
            </a:r>
            <a:endParaRPr lang="th-TH" dirty="0"/>
          </a:p>
        </p:txBody>
      </p:sp>
    </p:spTree>
    <p:extLst>
      <p:ext uri="{BB962C8B-B14F-4D97-AF65-F5344CB8AC3E}">
        <p14:creationId xmlns:p14="http://schemas.microsoft.com/office/powerpoint/2010/main" val="2254716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a:noFill/>
          </a:ln>
        </p:spPr>
        <p:txBody>
          <a:bodyPr/>
          <a:lstStyle>
            <a:lvl1pPr>
              <a:defRPr/>
            </a:lvl1pPr>
          </a:lstStyle>
          <a:p>
            <a:pPr>
              <a:defRPr/>
            </a:pPr>
            <a:fld id="{97702D18-8FED-442F-914A-F0D5986D3F32}" type="slidenum">
              <a:rPr lang="th-TH"/>
              <a:pPr>
                <a:defRPr/>
              </a:pPr>
              <a:t>‹#›</a:t>
            </a:fld>
            <a:endParaRPr lang="th-TH" dirty="0"/>
          </a:p>
        </p:txBody>
      </p:sp>
      <p:sp>
        <p:nvSpPr>
          <p:cNvPr id="4" name="Footer Placeholder 4"/>
          <p:cNvSpPr>
            <a:spLocks noGrp="1"/>
          </p:cNvSpPr>
          <p:nvPr>
            <p:ph type="ftr" sz="quarter" idx="11"/>
          </p:nvPr>
        </p:nvSpPr>
        <p:spPr/>
        <p:txBody>
          <a:bodyPr/>
          <a:lstStyle>
            <a:lvl1pPr>
              <a:defRPr/>
            </a:lvl1pPr>
          </a:lstStyle>
          <a:p>
            <a:pPr>
              <a:defRPr/>
            </a:pPr>
            <a:endParaRPr lang="th-TH"/>
          </a:p>
        </p:txBody>
      </p:sp>
      <p:sp>
        <p:nvSpPr>
          <p:cNvPr id="5" name="Date Placeholder 3"/>
          <p:cNvSpPr>
            <a:spLocks noGrp="1"/>
          </p:cNvSpPr>
          <p:nvPr>
            <p:ph type="dt" sz="half" idx="12"/>
          </p:nvPr>
        </p:nvSpPr>
        <p:spPr/>
        <p:txBody>
          <a:bodyPr/>
          <a:lstStyle>
            <a:lvl1pPr>
              <a:defRPr/>
            </a:lvl1pPr>
          </a:lstStyle>
          <a:p>
            <a:pPr>
              <a:defRPr/>
            </a:pPr>
            <a:r>
              <a:rPr lang="en-US" smtClean="0"/>
              <a:t>December 1, 2013</a:t>
            </a:r>
            <a:endParaRPr lang="th-TH" dirty="0"/>
          </a:p>
        </p:txBody>
      </p:sp>
    </p:spTree>
    <p:extLst>
      <p:ext uri="{BB962C8B-B14F-4D97-AF65-F5344CB8AC3E}">
        <p14:creationId xmlns:p14="http://schemas.microsoft.com/office/powerpoint/2010/main" val="1194584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a:noFill/>
          </a:ln>
        </p:spPr>
        <p:txBody>
          <a:bodyPr/>
          <a:lstStyle>
            <a:lvl1pPr>
              <a:defRPr/>
            </a:lvl1pPr>
          </a:lstStyle>
          <a:p>
            <a:pPr>
              <a:defRPr/>
            </a:pPr>
            <a:fld id="{78BF6A56-7394-43DE-BA90-60DF1CDCD9E8}" type="slidenum">
              <a:rPr lang="th-TH"/>
              <a:pPr>
                <a:defRPr/>
              </a:pPr>
              <a:t>‹#›</a:t>
            </a:fld>
            <a:endParaRPr lang="th-TH"/>
          </a:p>
        </p:txBody>
      </p:sp>
      <p:sp>
        <p:nvSpPr>
          <p:cNvPr id="3" name="Footer Placeholder 4"/>
          <p:cNvSpPr>
            <a:spLocks noGrp="1"/>
          </p:cNvSpPr>
          <p:nvPr>
            <p:ph type="ftr" sz="quarter" idx="11"/>
          </p:nvPr>
        </p:nvSpPr>
        <p:spPr/>
        <p:txBody>
          <a:bodyPr/>
          <a:lstStyle>
            <a:lvl1pPr>
              <a:defRPr/>
            </a:lvl1pPr>
          </a:lstStyle>
          <a:p>
            <a:pPr>
              <a:defRPr/>
            </a:pPr>
            <a:endParaRPr lang="th-TH"/>
          </a:p>
        </p:txBody>
      </p:sp>
      <p:sp>
        <p:nvSpPr>
          <p:cNvPr id="4" name="Date Placeholder 3"/>
          <p:cNvSpPr>
            <a:spLocks noGrp="1"/>
          </p:cNvSpPr>
          <p:nvPr>
            <p:ph type="dt" sz="half" idx="12"/>
          </p:nvPr>
        </p:nvSpPr>
        <p:spPr/>
        <p:txBody>
          <a:bodyPr/>
          <a:lstStyle>
            <a:lvl1pPr>
              <a:defRPr/>
            </a:lvl1pPr>
          </a:lstStyle>
          <a:p>
            <a:pPr>
              <a:defRPr/>
            </a:pPr>
            <a:r>
              <a:rPr lang="en-US" smtClean="0"/>
              <a:t>December 1, 2013</a:t>
            </a:r>
            <a:endParaRPr lang="th-TH"/>
          </a:p>
        </p:txBody>
      </p:sp>
    </p:spTree>
    <p:extLst>
      <p:ext uri="{BB962C8B-B14F-4D97-AF65-F5344CB8AC3E}">
        <p14:creationId xmlns:p14="http://schemas.microsoft.com/office/powerpoint/2010/main" val="122610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a:xfrm>
            <a:off x="8532440" y="6021288"/>
            <a:ext cx="539080" cy="457200"/>
          </a:xfrm>
          <a:prstGeom prst="bracketPair">
            <a:avLst>
              <a:gd name="adj" fmla="val 17949"/>
            </a:avLst>
          </a:prstGeom>
        </p:spPr>
        <p:txBody>
          <a:bodyPr/>
          <a:lstStyle>
            <a:lvl1pPr>
              <a:defRPr sz="1400">
                <a:solidFill>
                  <a:schemeClr val="bg1"/>
                </a:solidFill>
              </a:defRPr>
            </a:lvl1pPr>
          </a:lstStyle>
          <a:p>
            <a:fld id="{38C0B7AC-A4E3-4C17-A44E-3E7F4660B6D7}" type="slidenum">
              <a:rPr lang="en-US" smtClean="0"/>
              <a:pPr/>
              <a:t>‹#›</a:t>
            </a:fld>
            <a:endParaRPr lang="en-US" dirty="0"/>
          </a:p>
        </p:txBody>
      </p:sp>
      <p:sp>
        <p:nvSpPr>
          <p:cNvPr id="5" name="Date Placeholder 4"/>
          <p:cNvSpPr>
            <a:spLocks noGrp="1"/>
          </p:cNvSpPr>
          <p:nvPr>
            <p:ph type="dt" sz="half" idx="11"/>
          </p:nvPr>
        </p:nvSpPr>
        <p:spPr>
          <a:xfrm rot="16200000">
            <a:off x="7551351" y="1645920"/>
            <a:ext cx="2438399" cy="365760"/>
          </a:xfrm>
          <a:prstGeom prst="rect">
            <a:avLst/>
          </a:prstGeom>
        </p:spPr>
        <p:txBody>
          <a:bodyPr/>
          <a:lstStyle/>
          <a:p>
            <a:pPr>
              <a:defRPr/>
            </a:pPr>
            <a:r>
              <a:rPr lang="en-US" smtClean="0"/>
              <a:t>December 1, 2013</a:t>
            </a:r>
            <a:endParaRPr lang="sv-SE" dirty="0"/>
          </a:p>
        </p:txBody>
      </p:sp>
      <p:sp>
        <p:nvSpPr>
          <p:cNvPr id="6" name="Footer Placeholder 4"/>
          <p:cNvSpPr>
            <a:spLocks noGrp="1"/>
          </p:cNvSpPr>
          <p:nvPr>
            <p:ph type="ftr" sz="quarter" idx="12"/>
          </p:nvPr>
        </p:nvSpPr>
        <p:spPr>
          <a:xfrm rot="16200000">
            <a:off x="7586910" y="4048760"/>
            <a:ext cx="2367281" cy="365760"/>
          </a:xfrm>
          <a:prstGeom prst="rect">
            <a:avLst/>
          </a:prstGeom>
        </p:spPr>
        <p:txBody>
          <a:bodyPr/>
          <a:lstStyle>
            <a:lvl1pPr>
              <a:defRPr>
                <a:solidFill>
                  <a:schemeClr val="bg1"/>
                </a:solidFill>
              </a:defRPr>
            </a:lvl1pPr>
          </a:lstStyle>
          <a:p>
            <a:pPr>
              <a:defRPr/>
            </a:pPr>
            <a:endParaRPr lang="sv-SE" dirty="0"/>
          </a:p>
        </p:txBody>
      </p:sp>
    </p:spTree>
    <p:extLst>
      <p:ext uri="{BB962C8B-B14F-4D97-AF65-F5344CB8AC3E}">
        <p14:creationId xmlns:p14="http://schemas.microsoft.com/office/powerpoint/2010/main" val="42145067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62467" name="Text Placeholder 2"/>
          <p:cNvSpPr>
            <a:spLocks noGrp="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6" name="Slide Number Placeholder 5"/>
          <p:cNvSpPr>
            <a:spLocks noGrp="1"/>
          </p:cNvSpPr>
          <p:nvPr>
            <p:ph type="sldNum" sz="quarter" idx="4"/>
          </p:nvPr>
        </p:nvSpPr>
        <p:spPr>
          <a:xfrm>
            <a:off x="8531225" y="5648326"/>
            <a:ext cx="505271" cy="395723"/>
          </a:xfrm>
          <a:prstGeom prst="bracketPair">
            <a:avLst>
              <a:gd name="adj" fmla="val 17949"/>
            </a:avLst>
          </a:prstGeom>
          <a:ln w="19050">
            <a:noFill/>
          </a:ln>
        </p:spPr>
        <p:txBody>
          <a:bodyPr vert="horz" lIns="0" tIns="0" rIns="0" bIns="0" rtlCol="0" anchor="ctr"/>
          <a:lstStyle>
            <a:lvl1pPr algn="ctr" fontAlgn="auto">
              <a:spcBef>
                <a:spcPts val="0"/>
              </a:spcBef>
              <a:spcAft>
                <a:spcPts val="0"/>
              </a:spcAft>
              <a:defRPr sz="1400" b="0">
                <a:solidFill>
                  <a:srgbClr val="FFFFFF"/>
                </a:solidFill>
                <a:latin typeface="Arial" pitchFamily="34" charset="0"/>
                <a:ea typeface="+mn-ea"/>
                <a:cs typeface="Arial" pitchFamily="34" charset="0"/>
              </a:defRPr>
            </a:lvl1pPr>
          </a:lstStyle>
          <a:p>
            <a:pPr>
              <a:defRPr/>
            </a:pPr>
            <a:fld id="{7A939771-A327-469F-A0E4-F2A2A912239A}" type="slidenum">
              <a:rPr lang="th-TH" smtClean="0"/>
              <a:pPr>
                <a:defRPr/>
              </a:pPr>
              <a:t>‹#›</a:t>
            </a:fld>
            <a:endParaRPr lang="th-TH" dirty="0"/>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bg2"/>
                </a:solidFill>
                <a:latin typeface="+mn-lt"/>
                <a:ea typeface="+mn-ea"/>
                <a:cs typeface="+mn-cs"/>
              </a:defRPr>
            </a:lvl1pPr>
          </a:lstStyle>
          <a:p>
            <a:pPr>
              <a:defRPr/>
            </a:pPr>
            <a:endParaRPr lang="th-TH"/>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400" b="0">
                <a:solidFill>
                  <a:schemeClr val="bg2"/>
                </a:solidFill>
                <a:latin typeface="Arial" pitchFamily="34" charset="0"/>
                <a:ea typeface="+mn-ea"/>
                <a:cs typeface="Arial" pitchFamily="34" charset="0"/>
              </a:defRPr>
            </a:lvl1pPr>
          </a:lstStyle>
          <a:p>
            <a:pPr>
              <a:defRPr/>
            </a:pPr>
            <a:r>
              <a:rPr lang="en-US" smtClean="0"/>
              <a:t>December 1, 2013</a:t>
            </a:r>
            <a:endParaRPr lang="th-TH" dirty="0"/>
          </a:p>
        </p:txBody>
      </p:sp>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524328" y="6044049"/>
            <a:ext cx="792088" cy="554071"/>
          </a:xfrm>
          <a:prstGeom prst="rect">
            <a:avLst/>
          </a:prstGeom>
        </p:spPr>
      </p:pic>
    </p:spTree>
    <p:extLst>
      <p:ext uri="{BB962C8B-B14F-4D97-AF65-F5344CB8AC3E}">
        <p14:creationId xmlns:p14="http://schemas.microsoft.com/office/powerpoint/2010/main" val="60114138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Lst>
  <p:hf hdr="0" ftr="0"/>
  <p:txStyles>
    <p:titleStyle>
      <a:lvl1pPr algn="l" rtl="0" eaLnBrk="0" fontAlgn="base" hangingPunct="0">
        <a:spcBef>
          <a:spcPct val="0"/>
        </a:spcBef>
        <a:spcAft>
          <a:spcPct val="0"/>
        </a:spcAft>
        <a:defRPr sz="4600" kern="1200" spc="-100">
          <a:solidFill>
            <a:schemeClr val="tx2"/>
          </a:solidFill>
          <a:latin typeface="+mj-lt"/>
          <a:ea typeface="Angsana New"/>
          <a:cs typeface="+mj-cs"/>
        </a:defRPr>
      </a:lvl1pPr>
      <a:lvl2pPr algn="l" rtl="0" eaLnBrk="0" fontAlgn="base" hangingPunct="0">
        <a:spcBef>
          <a:spcPct val="0"/>
        </a:spcBef>
        <a:spcAft>
          <a:spcPct val="0"/>
        </a:spcAft>
        <a:defRPr sz="4600">
          <a:solidFill>
            <a:schemeClr val="tx2"/>
          </a:solidFill>
          <a:latin typeface="Cambria" pitchFamily="18" charset="0"/>
          <a:ea typeface="Angsana New"/>
          <a:cs typeface="Angsana New"/>
        </a:defRPr>
      </a:lvl2pPr>
      <a:lvl3pPr algn="l" rtl="0" eaLnBrk="0" fontAlgn="base" hangingPunct="0">
        <a:spcBef>
          <a:spcPct val="0"/>
        </a:spcBef>
        <a:spcAft>
          <a:spcPct val="0"/>
        </a:spcAft>
        <a:defRPr sz="4600">
          <a:solidFill>
            <a:schemeClr val="tx2"/>
          </a:solidFill>
          <a:latin typeface="Cambria" pitchFamily="18" charset="0"/>
          <a:ea typeface="Angsana New"/>
          <a:cs typeface="Angsana New"/>
        </a:defRPr>
      </a:lvl3pPr>
      <a:lvl4pPr algn="l" rtl="0" eaLnBrk="0" fontAlgn="base" hangingPunct="0">
        <a:spcBef>
          <a:spcPct val="0"/>
        </a:spcBef>
        <a:spcAft>
          <a:spcPct val="0"/>
        </a:spcAft>
        <a:defRPr sz="4600">
          <a:solidFill>
            <a:schemeClr val="tx2"/>
          </a:solidFill>
          <a:latin typeface="Cambria" pitchFamily="18" charset="0"/>
          <a:ea typeface="Angsana New"/>
          <a:cs typeface="Angsana New"/>
        </a:defRPr>
      </a:lvl4pPr>
      <a:lvl5pPr algn="l" rtl="0" eaLnBrk="0" fontAlgn="base" hangingPunct="0">
        <a:spcBef>
          <a:spcPct val="0"/>
        </a:spcBef>
        <a:spcAft>
          <a:spcPct val="0"/>
        </a:spcAft>
        <a:defRPr sz="4600">
          <a:solidFill>
            <a:schemeClr val="tx2"/>
          </a:solidFill>
          <a:latin typeface="Cambria" pitchFamily="18" charset="0"/>
          <a:ea typeface="Angsana New"/>
          <a:cs typeface="Angsana New"/>
        </a:defRPr>
      </a:lvl5pPr>
      <a:lvl6pPr marL="457200" algn="l" rtl="0" fontAlgn="base">
        <a:spcBef>
          <a:spcPct val="0"/>
        </a:spcBef>
        <a:spcAft>
          <a:spcPct val="0"/>
        </a:spcAft>
        <a:defRPr sz="4600">
          <a:solidFill>
            <a:schemeClr val="tx2"/>
          </a:solidFill>
          <a:latin typeface="Cambria" pitchFamily="18" charset="0"/>
          <a:ea typeface="Angsana New"/>
          <a:cs typeface="Angsana New"/>
        </a:defRPr>
      </a:lvl6pPr>
      <a:lvl7pPr marL="914400" algn="l" rtl="0" fontAlgn="base">
        <a:spcBef>
          <a:spcPct val="0"/>
        </a:spcBef>
        <a:spcAft>
          <a:spcPct val="0"/>
        </a:spcAft>
        <a:defRPr sz="4600">
          <a:solidFill>
            <a:schemeClr val="tx2"/>
          </a:solidFill>
          <a:latin typeface="Cambria" pitchFamily="18" charset="0"/>
          <a:ea typeface="Angsana New"/>
          <a:cs typeface="Angsana New"/>
        </a:defRPr>
      </a:lvl7pPr>
      <a:lvl8pPr marL="1371600" algn="l" rtl="0" fontAlgn="base">
        <a:spcBef>
          <a:spcPct val="0"/>
        </a:spcBef>
        <a:spcAft>
          <a:spcPct val="0"/>
        </a:spcAft>
        <a:defRPr sz="4600">
          <a:solidFill>
            <a:schemeClr val="tx2"/>
          </a:solidFill>
          <a:latin typeface="Cambria" pitchFamily="18" charset="0"/>
          <a:ea typeface="Angsana New"/>
          <a:cs typeface="Angsana New"/>
        </a:defRPr>
      </a:lvl8pPr>
      <a:lvl9pPr marL="1828800" algn="l" rtl="0" fontAlgn="base">
        <a:spcBef>
          <a:spcPct val="0"/>
        </a:spcBef>
        <a:spcAft>
          <a:spcPct val="0"/>
        </a:spcAft>
        <a:defRPr sz="4600">
          <a:solidFill>
            <a:schemeClr val="tx2"/>
          </a:solidFill>
          <a:latin typeface="Cambria" pitchFamily="18" charset="0"/>
          <a:ea typeface="Angsana New"/>
          <a:cs typeface="Angsana New"/>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Cordia New"/>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Cordia New"/>
          <a:cs typeface="+mn-cs"/>
        </a:defRPr>
      </a:lvl2pPr>
      <a:lvl3pPr marL="1004888" indent="-228600" algn="l" rtl="0" eaLnBrk="0" fontAlgn="base" hangingPunct="0">
        <a:spcBef>
          <a:spcPct val="20000"/>
        </a:spcBef>
        <a:spcAft>
          <a:spcPct val="0"/>
        </a:spcAft>
        <a:buClr>
          <a:srgbClr val="0BD0D9"/>
        </a:buClr>
        <a:buFont typeface="Arial" charset="0"/>
        <a:buChar char="•"/>
        <a:defRPr kern="1200">
          <a:solidFill>
            <a:schemeClr val="tx1"/>
          </a:solidFill>
          <a:latin typeface="+mn-lt"/>
          <a:ea typeface="Cordia New"/>
          <a:cs typeface="+mn-cs"/>
        </a:defRPr>
      </a:lvl3pPr>
      <a:lvl4pPr marL="1279525" indent="-228600" algn="l" rtl="0" eaLnBrk="0" fontAlgn="base" hangingPunct="0">
        <a:spcBef>
          <a:spcPct val="20000"/>
        </a:spcBef>
        <a:spcAft>
          <a:spcPct val="0"/>
        </a:spcAft>
        <a:buClr>
          <a:srgbClr val="10CF9B"/>
        </a:buClr>
        <a:buFont typeface="Arial" charset="0"/>
        <a:buChar char="•"/>
        <a:defRPr sz="1600" kern="1200">
          <a:solidFill>
            <a:schemeClr val="tx1"/>
          </a:solidFill>
          <a:latin typeface="+mn-lt"/>
          <a:ea typeface="Cordia New"/>
          <a:cs typeface="+mn-cs"/>
        </a:defRPr>
      </a:lvl4pPr>
      <a:lvl5pPr marL="1554163" indent="-228600" algn="l" rtl="0" eaLnBrk="0" fontAlgn="base" hangingPunct="0">
        <a:spcBef>
          <a:spcPct val="20000"/>
        </a:spcBef>
        <a:spcAft>
          <a:spcPct val="0"/>
        </a:spcAft>
        <a:buClr>
          <a:srgbClr val="7CCA62"/>
        </a:buClr>
        <a:buFont typeface="Arial" charset="0"/>
        <a:buChar char="•"/>
        <a:defRPr sz="1400" kern="1200">
          <a:solidFill>
            <a:schemeClr val="tx1"/>
          </a:solidFill>
          <a:latin typeface="+mn-lt"/>
          <a:ea typeface="Cordia New"/>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theific.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cdc.gov/hicpac/pdf/guidelines/eic_in_HCF_03.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whqlibdoc.who.int/publications/2009/9789241598323_eng.pdf" TargetMode="External"/><Relationship Id="rId4" Type="http://schemas.openxmlformats.org/officeDocument/2006/relationships/hyperlink" Target="http://www.who.int/water_sanitation_health/publications/natural_ventilation/en/"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who.int/water_sanitation_health/dwq/fulltext.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www.ihea.org.au/files/InfectionControlManual.pdf" TargetMode="External"/><Relationship Id="rId4" Type="http://schemas.openxmlformats.org/officeDocument/2006/relationships/hyperlink" Target="http://www.healthcarewaste.org/en/115_overview.html"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theific.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ubrik 1"/>
          <p:cNvSpPr>
            <a:spLocks noGrp="1"/>
          </p:cNvSpPr>
          <p:nvPr>
            <p:ph type="ctrTitle"/>
          </p:nvPr>
        </p:nvSpPr>
        <p:spPr>
          <a:xfrm>
            <a:off x="685800" y="1124744"/>
            <a:ext cx="7543800" cy="3374231"/>
          </a:xfrm>
        </p:spPr>
        <p:txBody>
          <a:bodyPr/>
          <a:lstStyle/>
          <a:p>
            <a:pPr algn="l" eaLnBrk="1" hangingPunct="1"/>
            <a:r>
              <a:rPr lang="sv-SE" dirty="0" smtClean="0">
                <a:cs typeface="Arial" charset="0"/>
              </a:rPr>
              <a:t>Health care facility design, construction and renovation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ubrik 1"/>
          <p:cNvSpPr>
            <a:spLocks noGrp="1"/>
          </p:cNvSpPr>
          <p:nvPr>
            <p:ph type="title"/>
          </p:nvPr>
        </p:nvSpPr>
        <p:spPr/>
        <p:txBody>
          <a:bodyPr/>
          <a:lstStyle/>
          <a:p>
            <a:pPr eaLnBrk="1" hangingPunct="1"/>
            <a:r>
              <a:rPr lang="sv-SE" dirty="0" smtClean="0">
                <a:cs typeface="Arial" charset="0"/>
              </a:rPr>
              <a:t>Numbers and types of rooms</a:t>
            </a:r>
          </a:p>
        </p:txBody>
      </p:sp>
      <p:sp>
        <p:nvSpPr>
          <p:cNvPr id="8195" name="Platshållare för innehåll 2"/>
          <p:cNvSpPr>
            <a:spLocks noGrp="1"/>
          </p:cNvSpPr>
          <p:nvPr>
            <p:ph idx="1"/>
          </p:nvPr>
        </p:nvSpPr>
        <p:spPr/>
        <p:txBody>
          <a:bodyPr/>
          <a:lstStyle/>
          <a:p>
            <a:pPr eaLnBrk="1" hangingPunct="1"/>
            <a:r>
              <a:rPr lang="sv-SE" sz="2800" dirty="0" smtClean="0">
                <a:cs typeface="Arial" charset="0"/>
              </a:rPr>
              <a:t>Maximum 40 beds on a ward</a:t>
            </a:r>
          </a:p>
          <a:p>
            <a:pPr eaLnBrk="1" hangingPunct="1"/>
            <a:r>
              <a:rPr lang="sv-SE" sz="2800" dirty="0" smtClean="0">
                <a:cs typeface="Arial" charset="0"/>
              </a:rPr>
              <a:t>Aim for more rooms with fewer patients</a:t>
            </a:r>
          </a:p>
          <a:p>
            <a:pPr eaLnBrk="1" hangingPunct="1"/>
            <a:r>
              <a:rPr lang="sv-SE" sz="2800" dirty="0" smtClean="0">
                <a:cs typeface="Arial" charset="0"/>
              </a:rPr>
              <a:t>Single rooms for infectious patients</a:t>
            </a:r>
          </a:p>
          <a:p>
            <a:r>
              <a:rPr lang="sv-SE" sz="2800" dirty="0">
                <a:cs typeface="Arial" charset="0"/>
              </a:rPr>
              <a:t>Provide space for visitors/helpers</a:t>
            </a:r>
          </a:p>
          <a:p>
            <a:pPr eaLnBrk="1" hangingPunct="1"/>
            <a:r>
              <a:rPr lang="sv-SE" sz="2800" dirty="0" smtClean="0">
                <a:cs typeface="Arial" charset="0"/>
              </a:rPr>
              <a:t>Provide space for staff</a:t>
            </a:r>
          </a:p>
        </p:txBody>
      </p:sp>
      <p:sp>
        <p:nvSpPr>
          <p:cNvPr id="3" name="Slide Number Placeholder 2"/>
          <p:cNvSpPr>
            <a:spLocks noGrp="1"/>
          </p:cNvSpPr>
          <p:nvPr>
            <p:ph type="sldNum" sz="quarter" idx="10"/>
          </p:nvPr>
        </p:nvSpPr>
        <p:spPr/>
        <p:txBody>
          <a:bodyPr/>
          <a:lstStyle/>
          <a:p>
            <a:pPr>
              <a:defRPr/>
            </a:pPr>
            <a:fld id="{D828D314-417F-4C3A-9647-F000215FB3A6}" type="slidenum">
              <a:rPr lang="th-TH" smtClean="0"/>
              <a:pPr>
                <a:defRPr/>
              </a:pPr>
              <a:t>10</a:t>
            </a:fld>
            <a:endParaRPr lang="th-TH" dirty="0"/>
          </a:p>
        </p:txBody>
      </p:sp>
      <p:sp>
        <p:nvSpPr>
          <p:cNvPr id="4" name="Date Placeholder 3"/>
          <p:cNvSpPr>
            <a:spLocks noGrp="1"/>
          </p:cNvSpPr>
          <p:nvPr>
            <p:ph type="dt" sz="half" idx="12"/>
          </p:nvPr>
        </p:nvSpPr>
        <p:spPr/>
        <p:txBody>
          <a:bodyPr/>
          <a:lstStyle/>
          <a:p>
            <a:pPr>
              <a:defRPr/>
            </a:pPr>
            <a:r>
              <a:rPr lang="en-US" smtClean="0"/>
              <a:t>December 1, 2013</a:t>
            </a:r>
            <a:endParaRPr lang="th-TH"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ubrik 1"/>
          <p:cNvSpPr>
            <a:spLocks noGrp="1"/>
          </p:cNvSpPr>
          <p:nvPr>
            <p:ph type="title"/>
          </p:nvPr>
        </p:nvSpPr>
        <p:spPr/>
        <p:txBody>
          <a:bodyPr/>
          <a:lstStyle/>
          <a:p>
            <a:pPr eaLnBrk="1" hangingPunct="1"/>
            <a:r>
              <a:rPr lang="sv-SE" dirty="0" smtClean="0">
                <a:cs typeface="Arial" charset="0"/>
              </a:rPr>
              <a:t>Hand hygiene </a:t>
            </a:r>
          </a:p>
        </p:txBody>
      </p:sp>
      <p:sp>
        <p:nvSpPr>
          <p:cNvPr id="9219" name="Platshållare för innehåll 2"/>
          <p:cNvSpPr>
            <a:spLocks noGrp="1"/>
          </p:cNvSpPr>
          <p:nvPr>
            <p:ph idx="1"/>
          </p:nvPr>
        </p:nvSpPr>
        <p:spPr>
          <a:xfrm>
            <a:off x="457200" y="1600200"/>
            <a:ext cx="6635080" cy="4800600"/>
          </a:xfrm>
        </p:spPr>
        <p:txBody>
          <a:bodyPr/>
          <a:lstStyle/>
          <a:p>
            <a:pPr eaLnBrk="1" hangingPunct="1"/>
            <a:r>
              <a:rPr lang="sv-SE" sz="2800" dirty="0" smtClean="0">
                <a:cs typeface="Arial" charset="0"/>
              </a:rPr>
              <a:t>Alcohol based hand rub</a:t>
            </a:r>
          </a:p>
          <a:p>
            <a:pPr eaLnBrk="1" hangingPunct="1"/>
            <a:r>
              <a:rPr lang="sv-SE" sz="2800" dirty="0" smtClean="0">
                <a:cs typeface="Arial" charset="0"/>
              </a:rPr>
              <a:t>Liquid soap and paper towels</a:t>
            </a:r>
          </a:p>
          <a:p>
            <a:pPr eaLnBrk="1" hangingPunct="1"/>
            <a:r>
              <a:rPr lang="sv-SE" sz="2800" dirty="0" smtClean="0">
                <a:cs typeface="Arial" charset="0"/>
              </a:rPr>
              <a:t>Reusable dispensers must be maintained and cleaned before refilling</a:t>
            </a:r>
          </a:p>
          <a:p>
            <a:pPr eaLnBrk="1" hangingPunct="1"/>
            <a:r>
              <a:rPr lang="sv-SE" sz="2800" dirty="0" smtClean="0">
                <a:cs typeface="Arial" charset="0"/>
              </a:rPr>
              <a:t>Wash basins</a:t>
            </a:r>
          </a:p>
        </p:txBody>
      </p:sp>
      <p:sp>
        <p:nvSpPr>
          <p:cNvPr id="3" name="Slide Number Placeholder 2"/>
          <p:cNvSpPr>
            <a:spLocks noGrp="1"/>
          </p:cNvSpPr>
          <p:nvPr>
            <p:ph type="sldNum" sz="quarter" idx="10"/>
          </p:nvPr>
        </p:nvSpPr>
        <p:spPr/>
        <p:txBody>
          <a:bodyPr/>
          <a:lstStyle/>
          <a:p>
            <a:pPr>
              <a:defRPr/>
            </a:pPr>
            <a:fld id="{D828D314-417F-4C3A-9647-F000215FB3A6}" type="slidenum">
              <a:rPr lang="th-TH" smtClean="0"/>
              <a:pPr>
                <a:defRPr/>
              </a:pPr>
              <a:t>11</a:t>
            </a:fld>
            <a:endParaRPr lang="th-TH" dirty="0"/>
          </a:p>
        </p:txBody>
      </p:sp>
      <p:sp>
        <p:nvSpPr>
          <p:cNvPr id="4" name="Date Placeholder 3"/>
          <p:cNvSpPr>
            <a:spLocks noGrp="1"/>
          </p:cNvSpPr>
          <p:nvPr>
            <p:ph type="dt" sz="half" idx="12"/>
          </p:nvPr>
        </p:nvSpPr>
        <p:spPr/>
        <p:txBody>
          <a:bodyPr/>
          <a:lstStyle/>
          <a:p>
            <a:pPr>
              <a:defRPr/>
            </a:pPr>
            <a:r>
              <a:rPr lang="en-US" smtClean="0"/>
              <a:t>December 1, 2013</a:t>
            </a:r>
            <a:endParaRPr lang="th-TH"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4293096"/>
            <a:ext cx="1920240" cy="1524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6705600" y="1646238"/>
            <a:ext cx="2438400" cy="365125"/>
          </a:xfrm>
          <a:prstGeom prst="rect">
            <a:avLst/>
          </a:prstGeom>
        </p:spPr>
        <p:txBody>
          <a:bodyPr/>
          <a:lstStyle/>
          <a:p>
            <a:fld id="{A56191E7-768F-4E68-9A0A-D0137F562EB8}" type="slidenum">
              <a:rPr lang="en-US"/>
              <a:pPr/>
              <a:t>12</a:t>
            </a:fld>
            <a:endParaRPr lang="en-US"/>
          </a:p>
        </p:txBody>
      </p:sp>
      <p:pic>
        <p:nvPicPr>
          <p:cNvPr id="1398786" name="Picture 2" descr="S600108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98787" name="Rectangle 3"/>
          <p:cNvSpPr>
            <a:spLocks noChangeArrowheads="1"/>
          </p:cNvSpPr>
          <p:nvPr/>
        </p:nvSpPr>
        <p:spPr bwMode="auto">
          <a:xfrm>
            <a:off x="3545160" y="4901437"/>
            <a:ext cx="5580112" cy="1802674"/>
          </a:xfrm>
          <a:prstGeom prst="rect">
            <a:avLst/>
          </a:prstGeom>
          <a:solidFill>
            <a:srgbClr val="FFFFC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r>
              <a:rPr lang="en-GB" sz="2000" dirty="0" smtClean="0">
                <a:latin typeface="+mn-lt"/>
              </a:rPr>
              <a:t>Only single use bottles for disinfectants and fluid soap should be used </a:t>
            </a:r>
          </a:p>
          <a:p>
            <a:endParaRPr lang="en-GB" sz="1100" dirty="0" smtClean="0">
              <a:latin typeface="+mn-lt"/>
            </a:endParaRPr>
          </a:p>
          <a:p>
            <a:r>
              <a:rPr lang="en-GB" sz="2000" dirty="0" smtClean="0">
                <a:latin typeface="+mn-lt"/>
              </a:rPr>
              <a:t>Use mechanical water outlets instead of contact-less types– these are often colonised by water bacteria because of construction issues</a:t>
            </a:r>
            <a:endParaRPr lang="en-GB" sz="2000" dirty="0">
              <a:latin typeface="+mn-lt"/>
            </a:endParaRPr>
          </a:p>
        </p:txBody>
      </p:sp>
      <p:sp>
        <p:nvSpPr>
          <p:cNvPr id="3" name="Date Placeholder 2"/>
          <p:cNvSpPr>
            <a:spLocks noGrp="1"/>
          </p:cNvSpPr>
          <p:nvPr>
            <p:ph type="dt" sz="half" idx="12"/>
          </p:nvPr>
        </p:nvSpPr>
        <p:spPr/>
        <p:txBody>
          <a:bodyPr/>
          <a:lstStyle/>
          <a:p>
            <a:pPr>
              <a:defRPr/>
            </a:pPr>
            <a:r>
              <a:rPr lang="en-US" smtClean="0"/>
              <a:t>December 1, 2013</a:t>
            </a:r>
            <a:endParaRPr lang="th-TH" dirty="0"/>
          </a:p>
        </p:txBody>
      </p:sp>
    </p:spTree>
    <p:extLst>
      <p:ext uri="{BB962C8B-B14F-4D97-AF65-F5344CB8AC3E}">
        <p14:creationId xmlns:p14="http://schemas.microsoft.com/office/powerpoint/2010/main" val="204018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Dispenser Placement</a:t>
            </a:r>
            <a:endParaRPr lang="en-US" dirty="0"/>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459831"/>
            <a:ext cx="3657600" cy="2743200"/>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499992" y="1412776"/>
            <a:ext cx="3442097" cy="4589463"/>
          </a:xfrm>
        </p:spPr>
      </p:pic>
      <p:sp>
        <p:nvSpPr>
          <p:cNvPr id="4" name="Slide Number Placeholder 3"/>
          <p:cNvSpPr>
            <a:spLocks noGrp="1"/>
          </p:cNvSpPr>
          <p:nvPr>
            <p:ph type="sldNum" sz="quarter" idx="10"/>
          </p:nvPr>
        </p:nvSpPr>
        <p:spPr/>
        <p:txBody>
          <a:bodyPr/>
          <a:lstStyle/>
          <a:p>
            <a:pPr>
              <a:defRPr/>
            </a:pPr>
            <a:fld id="{77FFA004-F2E5-466C-A15E-C67D77DB8725}" type="slidenum">
              <a:rPr lang="th-TH" smtClean="0"/>
              <a:pPr>
                <a:defRPr/>
              </a:pPr>
              <a:t>13</a:t>
            </a:fld>
            <a:endParaRPr lang="th-TH" dirty="0"/>
          </a:p>
        </p:txBody>
      </p:sp>
      <p:sp>
        <p:nvSpPr>
          <p:cNvPr id="5" name="Date Placeholder 4"/>
          <p:cNvSpPr>
            <a:spLocks noGrp="1"/>
          </p:cNvSpPr>
          <p:nvPr>
            <p:ph type="dt" sz="half" idx="12"/>
          </p:nvPr>
        </p:nvSpPr>
        <p:spPr/>
        <p:txBody>
          <a:bodyPr/>
          <a:lstStyle/>
          <a:p>
            <a:pPr>
              <a:defRPr/>
            </a:pPr>
            <a:r>
              <a:rPr lang="en-US" smtClean="0"/>
              <a:t>December 1, 2013</a:t>
            </a:r>
            <a:endParaRPr lang="th-TH" dirty="0"/>
          </a:p>
        </p:txBody>
      </p:sp>
    </p:spTree>
    <p:extLst>
      <p:ext uri="{BB962C8B-B14F-4D97-AF65-F5344CB8AC3E}">
        <p14:creationId xmlns:p14="http://schemas.microsoft.com/office/powerpoint/2010/main" val="2850625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ubrik 1"/>
          <p:cNvSpPr>
            <a:spLocks noGrp="1"/>
          </p:cNvSpPr>
          <p:nvPr>
            <p:ph type="title"/>
          </p:nvPr>
        </p:nvSpPr>
        <p:spPr/>
        <p:txBody>
          <a:bodyPr/>
          <a:lstStyle/>
          <a:p>
            <a:pPr eaLnBrk="1" hangingPunct="1"/>
            <a:r>
              <a:rPr lang="sv-SE" dirty="0" smtClean="0">
                <a:cs typeface="Arial" charset="0"/>
              </a:rPr>
              <a:t>Floors and surfaces</a:t>
            </a:r>
          </a:p>
        </p:txBody>
      </p:sp>
      <p:sp>
        <p:nvSpPr>
          <p:cNvPr id="10243" name="Platshållare för innehåll 2"/>
          <p:cNvSpPr>
            <a:spLocks noGrp="1"/>
          </p:cNvSpPr>
          <p:nvPr>
            <p:ph idx="1"/>
          </p:nvPr>
        </p:nvSpPr>
        <p:spPr/>
        <p:txBody>
          <a:bodyPr/>
          <a:lstStyle/>
          <a:p>
            <a:pPr eaLnBrk="1" hangingPunct="1">
              <a:buFont typeface="Arial" charset="0"/>
              <a:buNone/>
            </a:pPr>
            <a:r>
              <a:rPr lang="sv-SE" sz="2800" dirty="0" smtClean="0">
                <a:cs typeface="Arial" charset="0"/>
              </a:rPr>
              <a:t>Surfaces should be smooth:</a:t>
            </a:r>
          </a:p>
          <a:p>
            <a:pPr lvl="1"/>
            <a:r>
              <a:rPr lang="sv-SE" sz="2400" dirty="0" smtClean="0">
                <a:cs typeface="Arial" charset="0"/>
              </a:rPr>
              <a:t>No unlacquered wood</a:t>
            </a:r>
          </a:p>
          <a:p>
            <a:pPr lvl="1"/>
            <a:r>
              <a:rPr lang="sv-SE" sz="2400" dirty="0" smtClean="0">
                <a:cs typeface="Arial" charset="0"/>
              </a:rPr>
              <a:t>No carpets</a:t>
            </a:r>
          </a:p>
          <a:p>
            <a:pPr lvl="1"/>
            <a:r>
              <a:rPr lang="sv-SE" sz="2400" dirty="0" smtClean="0">
                <a:cs typeface="Arial" charset="0"/>
              </a:rPr>
              <a:t>No cracks</a:t>
            </a:r>
          </a:p>
          <a:p>
            <a:pPr eaLnBrk="1" hangingPunct="1">
              <a:buFont typeface="Arial" charset="0"/>
              <a:buNone/>
            </a:pPr>
            <a:endParaRPr lang="sv-SE" i="1" dirty="0" smtClean="0">
              <a:latin typeface="Arial" charset="0"/>
              <a:cs typeface="Arial" charset="0"/>
            </a:endParaRPr>
          </a:p>
          <a:p>
            <a:pPr eaLnBrk="1" hangingPunct="1">
              <a:buFont typeface="Arial" charset="0"/>
              <a:buNone/>
            </a:pPr>
            <a:r>
              <a:rPr lang="sv-SE" sz="2400" i="1" dirty="0" smtClean="0">
                <a:cs typeface="Arial" charset="0"/>
              </a:rPr>
              <a:t>Prevents collection of moisture, secretions or chemicals</a:t>
            </a:r>
          </a:p>
        </p:txBody>
      </p:sp>
      <p:sp>
        <p:nvSpPr>
          <p:cNvPr id="3" name="Slide Number Placeholder 2"/>
          <p:cNvSpPr>
            <a:spLocks noGrp="1"/>
          </p:cNvSpPr>
          <p:nvPr>
            <p:ph type="sldNum" sz="quarter" idx="10"/>
          </p:nvPr>
        </p:nvSpPr>
        <p:spPr/>
        <p:txBody>
          <a:bodyPr/>
          <a:lstStyle/>
          <a:p>
            <a:pPr>
              <a:defRPr/>
            </a:pPr>
            <a:fld id="{D828D314-417F-4C3A-9647-F000215FB3A6}" type="slidenum">
              <a:rPr lang="th-TH" smtClean="0"/>
              <a:pPr>
                <a:defRPr/>
              </a:pPr>
              <a:t>14</a:t>
            </a:fld>
            <a:endParaRPr lang="th-TH" dirty="0"/>
          </a:p>
        </p:txBody>
      </p:sp>
      <p:sp>
        <p:nvSpPr>
          <p:cNvPr id="4" name="Date Placeholder 3"/>
          <p:cNvSpPr>
            <a:spLocks noGrp="1"/>
          </p:cNvSpPr>
          <p:nvPr>
            <p:ph type="dt" sz="half" idx="12"/>
          </p:nvPr>
        </p:nvSpPr>
        <p:spPr/>
        <p:txBody>
          <a:bodyPr/>
          <a:lstStyle/>
          <a:p>
            <a:pPr>
              <a:defRPr/>
            </a:pPr>
            <a:r>
              <a:rPr lang="en-US" smtClean="0"/>
              <a:t>December 1, 2013</a:t>
            </a:r>
            <a:endParaRPr lang="th-TH"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xfrm>
            <a:off x="6705600" y="1646238"/>
            <a:ext cx="2438400" cy="365125"/>
          </a:xfrm>
          <a:prstGeom prst="rect">
            <a:avLst/>
          </a:prstGeom>
        </p:spPr>
        <p:txBody>
          <a:bodyPr/>
          <a:lstStyle/>
          <a:p>
            <a:fld id="{480D2F80-F40C-43AD-A995-34191BD3FA0F}" type="slidenum">
              <a:rPr lang="en-US"/>
              <a:pPr/>
              <a:t>15</a:t>
            </a:fld>
            <a:endParaRPr lang="en-US"/>
          </a:p>
        </p:txBody>
      </p:sp>
      <p:sp>
        <p:nvSpPr>
          <p:cNvPr id="1132546" name="Text Box 2"/>
          <p:cNvSpPr txBox="1">
            <a:spLocks noChangeArrowheads="1"/>
          </p:cNvSpPr>
          <p:nvPr/>
        </p:nvSpPr>
        <p:spPr bwMode="auto">
          <a:xfrm>
            <a:off x="271736" y="254228"/>
            <a:ext cx="4249043" cy="2308324"/>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17475" lvl="1" eaLnBrk="1" hangingPunct="1"/>
            <a:r>
              <a:rPr lang="de-DE" sz="2400" dirty="0">
                <a:latin typeface="+mn-lt"/>
              </a:rPr>
              <a:t>Surfaces must </a:t>
            </a:r>
            <a:r>
              <a:rPr lang="de-DE" sz="2400" dirty="0" smtClean="0">
                <a:latin typeface="+mn-lt"/>
              </a:rPr>
              <a:t>be able to withstand </a:t>
            </a:r>
            <a:r>
              <a:rPr lang="de-DE" sz="2400" dirty="0">
                <a:latin typeface="+mn-lt"/>
              </a:rPr>
              <a:t>cleaning agents and </a:t>
            </a:r>
            <a:r>
              <a:rPr lang="de-DE" sz="2400" dirty="0" smtClean="0">
                <a:latin typeface="+mn-lt"/>
              </a:rPr>
              <a:t>disinfectants</a:t>
            </a:r>
          </a:p>
          <a:p>
            <a:pPr marL="117475" lvl="1" eaLnBrk="1" hangingPunct="1"/>
            <a:endParaRPr lang="de-DE" sz="2400" dirty="0">
              <a:latin typeface="+mn-lt"/>
            </a:endParaRPr>
          </a:p>
          <a:p>
            <a:pPr marL="117475" lvl="1" eaLnBrk="1" hangingPunct="1"/>
            <a:r>
              <a:rPr lang="de-DE" sz="2400" dirty="0">
                <a:latin typeface="+mn-lt"/>
              </a:rPr>
              <a:t>Usually disinfectants are more corrosive than cleaning </a:t>
            </a:r>
            <a:r>
              <a:rPr lang="de-DE" sz="2400" dirty="0" smtClean="0">
                <a:latin typeface="+mn-lt"/>
              </a:rPr>
              <a:t>agents</a:t>
            </a:r>
            <a:endParaRPr lang="de-DE" sz="2400" dirty="0">
              <a:latin typeface="+mn-lt"/>
            </a:endParaRPr>
          </a:p>
        </p:txBody>
      </p:sp>
      <p:pic>
        <p:nvPicPr>
          <p:cNvPr id="1132547" name="Picture 3" descr="behandlungsstuhl in einer Hautambulan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343275"/>
            <a:ext cx="4392613"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5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357563"/>
            <a:ext cx="4319588" cy="324167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2549" name="Picture 5" descr="PICT000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9338" y="0"/>
            <a:ext cx="4284662"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2"/>
          </p:nvPr>
        </p:nvSpPr>
        <p:spPr/>
        <p:txBody>
          <a:bodyPr/>
          <a:lstStyle/>
          <a:p>
            <a:pPr>
              <a:defRPr/>
            </a:pPr>
            <a:r>
              <a:rPr lang="en-US" smtClean="0"/>
              <a:t>December 1, 2013</a:t>
            </a:r>
            <a:endParaRPr lang="th-TH" dirty="0"/>
          </a:p>
        </p:txBody>
      </p:sp>
    </p:spTree>
    <p:extLst>
      <p:ext uri="{BB962C8B-B14F-4D97-AF65-F5344CB8AC3E}">
        <p14:creationId xmlns:p14="http://schemas.microsoft.com/office/powerpoint/2010/main" val="3911278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p:cNvSpPr>
            <a:spLocks noGrp="1"/>
          </p:cNvSpPr>
          <p:nvPr>
            <p:ph type="title"/>
          </p:nvPr>
        </p:nvSpPr>
        <p:spPr>
          <a:xfrm>
            <a:off x="457200" y="274638"/>
            <a:ext cx="7931224" cy="1143000"/>
          </a:xfrm>
        </p:spPr>
        <p:txBody>
          <a:bodyPr/>
          <a:lstStyle/>
          <a:p>
            <a:pPr eaLnBrk="1" hangingPunct="1"/>
            <a:r>
              <a:rPr lang="sv-SE" dirty="0" smtClean="0">
                <a:cs typeface="Arial" charset="0"/>
              </a:rPr>
              <a:t>Water, electricity and sanitation</a:t>
            </a:r>
          </a:p>
        </p:txBody>
      </p:sp>
      <p:sp>
        <p:nvSpPr>
          <p:cNvPr id="11267" name="Platshållare för innehåll 2"/>
          <p:cNvSpPr>
            <a:spLocks noGrp="1"/>
          </p:cNvSpPr>
          <p:nvPr>
            <p:ph idx="1"/>
          </p:nvPr>
        </p:nvSpPr>
        <p:spPr/>
        <p:txBody>
          <a:bodyPr/>
          <a:lstStyle/>
          <a:p>
            <a:pPr eaLnBrk="1" hangingPunct="1"/>
            <a:r>
              <a:rPr lang="sv-SE" sz="2800" dirty="0" smtClean="0">
                <a:cs typeface="Arial" charset="0"/>
              </a:rPr>
              <a:t>Controlled and safe drinking water</a:t>
            </a:r>
          </a:p>
          <a:p>
            <a:pPr eaLnBrk="1" hangingPunct="1"/>
            <a:r>
              <a:rPr lang="sv-SE" sz="2800" dirty="0" smtClean="0">
                <a:cs typeface="Arial" charset="0"/>
              </a:rPr>
              <a:t>Enough toilets for both sexes</a:t>
            </a:r>
          </a:p>
          <a:p>
            <a:pPr eaLnBrk="1" hangingPunct="1"/>
            <a:r>
              <a:rPr lang="sv-SE" sz="2800" dirty="0" smtClean="0">
                <a:cs typeface="Arial" charset="0"/>
              </a:rPr>
              <a:t>Clean toilets daily</a:t>
            </a:r>
          </a:p>
          <a:p>
            <a:pPr eaLnBrk="1" hangingPunct="1"/>
            <a:r>
              <a:rPr lang="sv-SE" sz="2800" dirty="0" smtClean="0">
                <a:cs typeface="Arial" charset="0"/>
              </a:rPr>
              <a:t>Electricity 24 h/day</a:t>
            </a:r>
          </a:p>
        </p:txBody>
      </p:sp>
      <p:pic>
        <p:nvPicPr>
          <p:cNvPr id="4" name="Picture 2" descr="DSC01563_1"/>
          <p:cNvPicPr>
            <a:picLocks noChangeAspect="1" noChangeArrowheads="1"/>
          </p:cNvPicPr>
          <p:nvPr/>
        </p:nvPicPr>
        <p:blipFill>
          <a:blip r:embed="rId3"/>
          <a:srcRect/>
          <a:stretch>
            <a:fillRect/>
          </a:stretch>
        </p:blipFill>
        <p:spPr bwMode="auto">
          <a:xfrm>
            <a:off x="4283968" y="2775030"/>
            <a:ext cx="2719387" cy="3624262"/>
          </a:xfrm>
          <a:prstGeom prst="rect">
            <a:avLst/>
          </a:prstGeom>
          <a:noFill/>
          <a:ln w="9525">
            <a:noFill/>
            <a:miter lim="800000"/>
            <a:headEnd/>
            <a:tailEnd/>
          </a:ln>
          <a:effectLst>
            <a:outerShdw dist="107763" dir="2700000" algn="ctr" rotWithShape="0">
              <a:srgbClr val="808080"/>
            </a:outerShdw>
          </a:effectLst>
        </p:spPr>
      </p:pic>
      <p:sp>
        <p:nvSpPr>
          <p:cNvPr id="3" name="Slide Number Placeholder 2"/>
          <p:cNvSpPr>
            <a:spLocks noGrp="1"/>
          </p:cNvSpPr>
          <p:nvPr>
            <p:ph type="sldNum" sz="quarter" idx="10"/>
          </p:nvPr>
        </p:nvSpPr>
        <p:spPr/>
        <p:txBody>
          <a:bodyPr/>
          <a:lstStyle/>
          <a:p>
            <a:pPr>
              <a:defRPr/>
            </a:pPr>
            <a:fld id="{D828D314-417F-4C3A-9647-F000215FB3A6}" type="slidenum">
              <a:rPr lang="th-TH" smtClean="0"/>
              <a:pPr>
                <a:defRPr/>
              </a:pPr>
              <a:t>16</a:t>
            </a:fld>
            <a:endParaRPr lang="th-TH" dirty="0"/>
          </a:p>
        </p:txBody>
      </p:sp>
      <p:sp>
        <p:nvSpPr>
          <p:cNvPr id="5" name="Date Placeholder 4"/>
          <p:cNvSpPr>
            <a:spLocks noGrp="1"/>
          </p:cNvSpPr>
          <p:nvPr>
            <p:ph type="dt" sz="half" idx="12"/>
          </p:nvPr>
        </p:nvSpPr>
        <p:spPr/>
        <p:txBody>
          <a:bodyPr/>
          <a:lstStyle/>
          <a:p>
            <a:pPr>
              <a:defRPr/>
            </a:pPr>
            <a:r>
              <a:rPr lang="en-US" smtClean="0"/>
              <a:t>December 1, 2013</a:t>
            </a:r>
            <a:endParaRPr lang="th-TH"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512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410" y="603934"/>
            <a:ext cx="4314825"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5126" name="Text Box 6"/>
          <p:cNvSpPr txBox="1">
            <a:spLocks noChangeArrowheads="1"/>
          </p:cNvSpPr>
          <p:nvPr/>
        </p:nvSpPr>
        <p:spPr bwMode="auto">
          <a:xfrm>
            <a:off x="4788024" y="2276872"/>
            <a:ext cx="3384376" cy="9562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lang="de-DE" sz="2800" dirty="0" smtClean="0">
                <a:latin typeface="+mn-lt"/>
              </a:rPr>
              <a:t>Don´t store </a:t>
            </a:r>
            <a:r>
              <a:rPr lang="de-DE" sz="2800" dirty="0">
                <a:latin typeface="+mn-lt"/>
              </a:rPr>
              <a:t>prepared food in storage </a:t>
            </a:r>
            <a:r>
              <a:rPr lang="de-DE" sz="2800" dirty="0" smtClean="0">
                <a:latin typeface="+mn-lt"/>
              </a:rPr>
              <a:t>rooms</a:t>
            </a:r>
            <a:endParaRPr lang="de-DE" sz="2800" dirty="0">
              <a:latin typeface="+mn-lt"/>
            </a:endParaRPr>
          </a:p>
        </p:txBody>
      </p:sp>
      <p:sp>
        <p:nvSpPr>
          <p:cNvPr id="3" name="Slide Number Placeholder 2"/>
          <p:cNvSpPr>
            <a:spLocks noGrp="1"/>
          </p:cNvSpPr>
          <p:nvPr>
            <p:ph type="sldNum" sz="quarter" idx="10"/>
          </p:nvPr>
        </p:nvSpPr>
        <p:spPr/>
        <p:txBody>
          <a:bodyPr/>
          <a:lstStyle/>
          <a:p>
            <a:pPr>
              <a:defRPr/>
            </a:pPr>
            <a:fld id="{D828D314-417F-4C3A-9647-F000215FB3A6}" type="slidenum">
              <a:rPr lang="th-TH" smtClean="0"/>
              <a:pPr>
                <a:defRPr/>
              </a:pPr>
              <a:t>17</a:t>
            </a:fld>
            <a:endParaRPr lang="th-TH" dirty="0"/>
          </a:p>
        </p:txBody>
      </p:sp>
      <p:sp>
        <p:nvSpPr>
          <p:cNvPr id="4" name="Date Placeholder 3"/>
          <p:cNvSpPr>
            <a:spLocks noGrp="1"/>
          </p:cNvSpPr>
          <p:nvPr>
            <p:ph type="dt" sz="half" idx="12"/>
          </p:nvPr>
        </p:nvSpPr>
        <p:spPr/>
        <p:txBody>
          <a:bodyPr/>
          <a:lstStyle/>
          <a:p>
            <a:pPr>
              <a:defRPr/>
            </a:pPr>
            <a:r>
              <a:rPr lang="en-US" smtClean="0"/>
              <a:t>December 1, 2013</a:t>
            </a:r>
            <a:endParaRPr lang="th-TH" dirty="0"/>
          </a:p>
        </p:txBody>
      </p:sp>
    </p:spTree>
    <p:extLst>
      <p:ext uri="{BB962C8B-B14F-4D97-AF65-F5344CB8AC3E}">
        <p14:creationId xmlns:p14="http://schemas.microsoft.com/office/powerpoint/2010/main" val="992597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ubrik 1"/>
          <p:cNvSpPr>
            <a:spLocks noGrp="1"/>
          </p:cNvSpPr>
          <p:nvPr>
            <p:ph type="title"/>
          </p:nvPr>
        </p:nvSpPr>
        <p:spPr/>
        <p:txBody>
          <a:bodyPr/>
          <a:lstStyle/>
          <a:p>
            <a:pPr eaLnBrk="1" hangingPunct="1"/>
            <a:r>
              <a:rPr lang="sv-SE" dirty="0" smtClean="0">
                <a:cs typeface="Arial" charset="0"/>
              </a:rPr>
              <a:t>Ventilation and air quality</a:t>
            </a:r>
          </a:p>
        </p:txBody>
      </p:sp>
      <p:sp>
        <p:nvSpPr>
          <p:cNvPr id="12291" name="Platshållare för innehåll 2"/>
          <p:cNvSpPr>
            <a:spLocks noGrp="1"/>
          </p:cNvSpPr>
          <p:nvPr>
            <p:ph idx="1"/>
          </p:nvPr>
        </p:nvSpPr>
        <p:spPr>
          <a:xfrm>
            <a:off x="457200" y="1600200"/>
            <a:ext cx="6635080" cy="3917032"/>
          </a:xfrm>
        </p:spPr>
        <p:txBody>
          <a:bodyPr/>
          <a:lstStyle/>
          <a:p>
            <a:pPr lvl="1"/>
            <a:r>
              <a:rPr lang="sv-SE" sz="2800" dirty="0" smtClean="0">
                <a:cs typeface="Arial" charset="0"/>
              </a:rPr>
              <a:t>Proper ventilation is necessary to </a:t>
            </a:r>
            <a:r>
              <a:rPr lang="sv-SE" sz="2800" dirty="0">
                <a:cs typeface="Arial" charset="0"/>
              </a:rPr>
              <a:t>prevent airborne infection </a:t>
            </a:r>
          </a:p>
          <a:p>
            <a:pPr lvl="1"/>
            <a:r>
              <a:rPr lang="sv-SE" sz="2800" dirty="0" smtClean="0">
                <a:cs typeface="Arial" charset="0"/>
              </a:rPr>
              <a:t>Natural ventilation if climate appropriate</a:t>
            </a:r>
          </a:p>
          <a:p>
            <a:pPr lvl="1"/>
            <a:r>
              <a:rPr lang="sv-SE" sz="2800" dirty="0" smtClean="0">
                <a:cs typeface="Arial" charset="0"/>
              </a:rPr>
              <a:t>Mechanical ventilation must be well maintained</a:t>
            </a:r>
          </a:p>
          <a:p>
            <a:pPr lvl="1"/>
            <a:r>
              <a:rPr lang="sv-SE" sz="2800" dirty="0" smtClean="0">
                <a:cs typeface="Arial" charset="0"/>
              </a:rPr>
              <a:t>Filters must be serviced</a:t>
            </a:r>
          </a:p>
        </p:txBody>
      </p:sp>
      <p:sp>
        <p:nvSpPr>
          <p:cNvPr id="3" name="Slide Number Placeholder 2"/>
          <p:cNvSpPr>
            <a:spLocks noGrp="1"/>
          </p:cNvSpPr>
          <p:nvPr>
            <p:ph type="sldNum" sz="quarter" idx="10"/>
          </p:nvPr>
        </p:nvSpPr>
        <p:spPr/>
        <p:txBody>
          <a:bodyPr/>
          <a:lstStyle/>
          <a:p>
            <a:pPr>
              <a:defRPr/>
            </a:pPr>
            <a:fld id="{D828D314-417F-4C3A-9647-F000215FB3A6}" type="slidenum">
              <a:rPr lang="th-TH" smtClean="0"/>
              <a:pPr>
                <a:defRPr/>
              </a:pPr>
              <a:t>18</a:t>
            </a:fld>
            <a:endParaRPr lang="th-TH" dirty="0"/>
          </a:p>
        </p:txBody>
      </p:sp>
      <p:sp>
        <p:nvSpPr>
          <p:cNvPr id="4" name="Date Placeholder 3"/>
          <p:cNvSpPr>
            <a:spLocks noGrp="1"/>
          </p:cNvSpPr>
          <p:nvPr>
            <p:ph type="dt" sz="half" idx="12"/>
          </p:nvPr>
        </p:nvSpPr>
        <p:spPr/>
        <p:txBody>
          <a:bodyPr/>
          <a:lstStyle/>
          <a:p>
            <a:pPr>
              <a:defRPr/>
            </a:pPr>
            <a:r>
              <a:rPr lang="en-US" smtClean="0"/>
              <a:t>December 1, 2013</a:t>
            </a:r>
            <a:endParaRPr lang="th-TH"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pitchFamily="34" charset="0"/>
              </a:rPr>
              <a:t>Barriers During Projects</a:t>
            </a:r>
            <a:endParaRPr lang="en-US" dirty="0">
              <a:cs typeface="Arial" pitchFamily="34" charset="0"/>
            </a:endParaRPr>
          </a:p>
        </p:txBody>
      </p:sp>
      <p:sp>
        <p:nvSpPr>
          <p:cNvPr id="3" name="Content Placeholder 2"/>
          <p:cNvSpPr>
            <a:spLocks noGrp="1"/>
          </p:cNvSpPr>
          <p:nvPr>
            <p:ph idx="1"/>
          </p:nvPr>
        </p:nvSpPr>
        <p:spPr>
          <a:xfrm>
            <a:off x="467544" y="1412776"/>
            <a:ext cx="7620000" cy="4800600"/>
          </a:xfrm>
        </p:spPr>
        <p:txBody>
          <a:bodyPr/>
          <a:lstStyle/>
          <a:p>
            <a:r>
              <a:rPr lang="en-US" sz="2800" dirty="0"/>
              <a:t>Barriers should be selected to seal off the area during dust-producing activities </a:t>
            </a:r>
            <a:endParaRPr lang="en-US" sz="2800" dirty="0" smtClean="0"/>
          </a:p>
          <a:p>
            <a:r>
              <a:rPr lang="en-US" sz="2800" dirty="0"/>
              <a:t>Examples of barriers include: </a:t>
            </a:r>
            <a:endParaRPr lang="en-US" sz="2800" dirty="0" smtClean="0"/>
          </a:p>
          <a:p>
            <a:pPr lvl="1"/>
            <a:r>
              <a:rPr lang="en-US" sz="2400" dirty="0"/>
              <a:t>Closed doors with duct tape applied over the frames </a:t>
            </a:r>
            <a:endParaRPr lang="en-US" sz="2400" dirty="0" smtClean="0"/>
          </a:p>
          <a:p>
            <a:pPr lvl="1"/>
            <a:r>
              <a:rPr lang="en-US" sz="2400" dirty="0"/>
              <a:t>Drywall room partitions with sealed </a:t>
            </a:r>
            <a:r>
              <a:rPr lang="en-US" sz="2400" dirty="0" smtClean="0"/>
              <a:t>seams</a:t>
            </a:r>
          </a:p>
          <a:p>
            <a:pPr lvl="1"/>
            <a:r>
              <a:rPr lang="en-US" sz="2400" dirty="0"/>
              <a:t>Plastic barriers </a:t>
            </a:r>
            <a:endParaRPr lang="en-US" sz="2400" dirty="0" smtClean="0"/>
          </a:p>
          <a:p>
            <a:r>
              <a:rPr lang="en-US" sz="2800" dirty="0"/>
              <a:t>Dismantle barriers/temporary partitions</a:t>
            </a:r>
            <a:r>
              <a:rPr lang="en-US" sz="2800" b="1" dirty="0"/>
              <a:t> </a:t>
            </a:r>
            <a:r>
              <a:rPr lang="en-US" sz="2800" dirty="0"/>
              <a:t>after cleaning the work area in a manner to avoid dispersing </a:t>
            </a:r>
            <a:r>
              <a:rPr lang="en-US" sz="2800" dirty="0" smtClean="0"/>
              <a:t>dust</a:t>
            </a:r>
          </a:p>
          <a:p>
            <a:r>
              <a:rPr lang="en-US" sz="2800" dirty="0"/>
              <a:t>Protect patient care equipment and supplies from dust </a:t>
            </a:r>
            <a:r>
              <a:rPr lang="en-US" sz="2800" dirty="0" smtClean="0"/>
              <a:t>exposure</a:t>
            </a:r>
          </a:p>
          <a:p>
            <a:endParaRPr lang="en-US" dirty="0"/>
          </a:p>
        </p:txBody>
      </p:sp>
      <p:sp>
        <p:nvSpPr>
          <p:cNvPr id="5" name="Slide Number Placeholder 4"/>
          <p:cNvSpPr>
            <a:spLocks noGrp="1"/>
          </p:cNvSpPr>
          <p:nvPr>
            <p:ph type="sldNum" sz="quarter" idx="10"/>
          </p:nvPr>
        </p:nvSpPr>
        <p:spPr/>
        <p:txBody>
          <a:bodyPr/>
          <a:lstStyle/>
          <a:p>
            <a:pPr>
              <a:defRPr/>
            </a:pPr>
            <a:fld id="{D828D314-417F-4C3A-9647-F000215FB3A6}" type="slidenum">
              <a:rPr lang="th-TH" smtClean="0"/>
              <a:pPr>
                <a:defRPr/>
              </a:pPr>
              <a:t>19</a:t>
            </a:fld>
            <a:endParaRPr lang="th-TH" dirty="0"/>
          </a:p>
        </p:txBody>
      </p:sp>
      <p:sp>
        <p:nvSpPr>
          <p:cNvPr id="6" name="Date Placeholder 5"/>
          <p:cNvSpPr>
            <a:spLocks noGrp="1"/>
          </p:cNvSpPr>
          <p:nvPr>
            <p:ph type="dt" sz="half" idx="12"/>
          </p:nvPr>
        </p:nvSpPr>
        <p:spPr/>
        <p:txBody>
          <a:bodyPr/>
          <a:lstStyle/>
          <a:p>
            <a:pPr>
              <a:defRPr/>
            </a:pPr>
            <a:r>
              <a:rPr lang="en-US" smtClean="0"/>
              <a:t>December 1, 2013</a:t>
            </a:r>
            <a:endParaRPr lang="th-TH" dirty="0"/>
          </a:p>
        </p:txBody>
      </p:sp>
    </p:spTree>
    <p:extLst>
      <p:ext uri="{BB962C8B-B14F-4D97-AF65-F5344CB8AC3E}">
        <p14:creationId xmlns:p14="http://schemas.microsoft.com/office/powerpoint/2010/main" val="119210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smtClean="0"/>
              <a:t>Describe </a:t>
            </a:r>
            <a:r>
              <a:rPr lang="en-US" sz="2800" dirty="0"/>
              <a:t>the role of infection prevention and control in construction/renovation </a:t>
            </a:r>
            <a:r>
              <a:rPr lang="en-US" sz="2800" dirty="0" smtClean="0"/>
              <a:t>projects.</a:t>
            </a:r>
            <a:endParaRPr lang="en-US" sz="2800" dirty="0"/>
          </a:p>
          <a:p>
            <a:pPr marL="514350" lvl="0" indent="-514350">
              <a:buFont typeface="+mj-lt"/>
              <a:buAutoNum type="arabicPeriod"/>
            </a:pPr>
            <a:r>
              <a:rPr lang="en-GB" sz="2800" dirty="0" smtClean="0"/>
              <a:t>Define </a:t>
            </a:r>
            <a:r>
              <a:rPr lang="en-GB" sz="2800" dirty="0"/>
              <a:t>engineering, environmental and work practice controls.</a:t>
            </a:r>
            <a:endParaRPr lang="en-US" sz="2800" dirty="0"/>
          </a:p>
          <a:p>
            <a:pPr marL="514350" lvl="0" indent="-514350">
              <a:buFont typeface="+mj-lt"/>
              <a:buAutoNum type="arabicPeriod"/>
            </a:pPr>
            <a:r>
              <a:rPr lang="en-GB" sz="2800" dirty="0"/>
              <a:t>Explain the importance of the environment </a:t>
            </a:r>
            <a:r>
              <a:rPr lang="en-GB" sz="2800" dirty="0" smtClean="0"/>
              <a:t>in infection prevention and control. </a:t>
            </a:r>
          </a:p>
          <a:p>
            <a:pPr marL="514350" lvl="0" indent="-514350">
              <a:buFont typeface="+mj-lt"/>
              <a:buAutoNum type="arabicPeriod"/>
            </a:pPr>
            <a:r>
              <a:rPr lang="en-US" sz="2800" dirty="0" smtClean="0"/>
              <a:t>Identify </a:t>
            </a:r>
            <a:r>
              <a:rPr lang="en-US" sz="2800" dirty="0"/>
              <a:t>potential building-related infection </a:t>
            </a:r>
            <a:r>
              <a:rPr lang="en-US" sz="2800" dirty="0" smtClean="0"/>
              <a:t>risks.</a:t>
            </a:r>
            <a:endParaRPr lang="en-US" sz="2800" dirty="0"/>
          </a:p>
          <a:p>
            <a:pPr marL="514350" lvl="0" indent="-514350">
              <a:buFont typeface="+mj-lt"/>
              <a:buAutoNum type="arabicPeriod"/>
            </a:pPr>
            <a:endParaRPr lang="en-US" dirty="0"/>
          </a:p>
          <a:p>
            <a:endParaRPr lang="en-US" dirty="0"/>
          </a:p>
        </p:txBody>
      </p:sp>
      <p:sp>
        <p:nvSpPr>
          <p:cNvPr id="5" name="Slide Number Placeholder 4"/>
          <p:cNvSpPr>
            <a:spLocks noGrp="1"/>
          </p:cNvSpPr>
          <p:nvPr>
            <p:ph type="sldNum" sz="quarter" idx="10"/>
          </p:nvPr>
        </p:nvSpPr>
        <p:spPr/>
        <p:txBody>
          <a:bodyPr/>
          <a:lstStyle/>
          <a:p>
            <a:pPr>
              <a:defRPr/>
            </a:pPr>
            <a:fld id="{D828D314-417F-4C3A-9647-F000215FB3A6}" type="slidenum">
              <a:rPr lang="th-TH" smtClean="0"/>
              <a:pPr>
                <a:defRPr/>
              </a:pPr>
              <a:t>2</a:t>
            </a:fld>
            <a:endParaRPr lang="th-TH" dirty="0"/>
          </a:p>
        </p:txBody>
      </p:sp>
      <p:sp>
        <p:nvSpPr>
          <p:cNvPr id="6" name="Date Placeholder 5"/>
          <p:cNvSpPr>
            <a:spLocks noGrp="1"/>
          </p:cNvSpPr>
          <p:nvPr>
            <p:ph type="dt" sz="half" idx="12"/>
          </p:nvPr>
        </p:nvSpPr>
        <p:spPr/>
        <p:txBody>
          <a:bodyPr/>
          <a:lstStyle/>
          <a:p>
            <a:pPr>
              <a:defRPr/>
            </a:pPr>
            <a:r>
              <a:rPr lang="en-US" smtClean="0"/>
              <a:t>December 1, 2013</a:t>
            </a:r>
            <a:endParaRPr lang="th-TH" dirty="0"/>
          </a:p>
        </p:txBody>
      </p:sp>
    </p:spTree>
    <p:extLst>
      <p:ext uri="{BB962C8B-B14F-4D97-AF65-F5344CB8AC3E}">
        <p14:creationId xmlns:p14="http://schemas.microsoft.com/office/powerpoint/2010/main" val="3396287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Text Box 2"/>
          <p:cNvSpPr txBox="1">
            <a:spLocks noChangeArrowheads="1"/>
          </p:cNvSpPr>
          <p:nvPr/>
        </p:nvSpPr>
        <p:spPr bwMode="auto">
          <a:xfrm>
            <a:off x="1187624" y="5508626"/>
            <a:ext cx="5222875" cy="830997"/>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charset="0"/>
              </a:defRPr>
            </a:lvl1pPr>
            <a:lvl2pPr marL="914400" indent="-457200">
              <a:defRPr sz="2400">
                <a:solidFill>
                  <a:schemeClr val="tx1"/>
                </a:solidFill>
                <a:latin typeface="Arial" charset="0"/>
              </a:defRPr>
            </a:lvl2pPr>
            <a:lvl3pPr marL="1371600" indent="-457200">
              <a:defRPr sz="2400">
                <a:solidFill>
                  <a:schemeClr val="tx1"/>
                </a:solidFill>
                <a:latin typeface="Arial" charset="0"/>
              </a:defRPr>
            </a:lvl3pPr>
            <a:lvl4pPr marL="1828800" indent="-457200">
              <a:defRPr sz="2400">
                <a:solidFill>
                  <a:schemeClr val="tx1"/>
                </a:solidFill>
                <a:latin typeface="Arial" charset="0"/>
              </a:defRPr>
            </a:lvl4pPr>
            <a:lvl5pPr marL="2286000" indent="-457200">
              <a:defRPr sz="2400">
                <a:solidFill>
                  <a:schemeClr val="tx1"/>
                </a:solidFill>
                <a:latin typeface="Arial" charset="0"/>
              </a:defRPr>
            </a:lvl5pPr>
            <a:lvl6pPr marL="2743200" indent="-457200" eaLnBrk="0" fontAlgn="base" hangingPunct="0">
              <a:spcBef>
                <a:spcPct val="0"/>
              </a:spcBef>
              <a:spcAft>
                <a:spcPct val="0"/>
              </a:spcAft>
              <a:defRPr sz="2400">
                <a:solidFill>
                  <a:schemeClr val="tx1"/>
                </a:solidFill>
                <a:latin typeface="Arial" charset="0"/>
              </a:defRPr>
            </a:lvl6pPr>
            <a:lvl7pPr marL="3200400" indent="-457200" eaLnBrk="0" fontAlgn="base" hangingPunct="0">
              <a:spcBef>
                <a:spcPct val="0"/>
              </a:spcBef>
              <a:spcAft>
                <a:spcPct val="0"/>
              </a:spcAft>
              <a:defRPr sz="2400">
                <a:solidFill>
                  <a:schemeClr val="tx1"/>
                </a:solidFill>
                <a:latin typeface="Arial" charset="0"/>
              </a:defRPr>
            </a:lvl7pPr>
            <a:lvl8pPr marL="3657600" indent="-457200" eaLnBrk="0" fontAlgn="base" hangingPunct="0">
              <a:spcBef>
                <a:spcPct val="0"/>
              </a:spcBef>
              <a:spcAft>
                <a:spcPct val="0"/>
              </a:spcAft>
              <a:defRPr sz="2400">
                <a:solidFill>
                  <a:schemeClr val="tx1"/>
                </a:solidFill>
                <a:latin typeface="Arial" charset="0"/>
              </a:defRPr>
            </a:lvl8pPr>
            <a:lvl9pPr marL="4114800" indent="-457200" eaLnBrk="0" fontAlgn="base" hangingPunct="0">
              <a:spcBef>
                <a:spcPct val="0"/>
              </a:spcBef>
              <a:spcAft>
                <a:spcPct val="0"/>
              </a:spcAft>
              <a:defRPr sz="2400">
                <a:solidFill>
                  <a:schemeClr val="tx1"/>
                </a:solidFill>
                <a:latin typeface="Arial" charset="0"/>
              </a:defRPr>
            </a:lvl9pPr>
          </a:lstStyle>
          <a:p>
            <a:pPr algn="ctr" eaLnBrk="1" hangingPunct="1"/>
            <a:r>
              <a:rPr lang="en-GB" dirty="0">
                <a:latin typeface="+mn-lt"/>
              </a:rPr>
              <a:t>Deconstruction </a:t>
            </a:r>
            <a:r>
              <a:rPr lang="en-GB" dirty="0" smtClean="0">
                <a:latin typeface="+mn-lt"/>
              </a:rPr>
              <a:t>sheltered </a:t>
            </a:r>
            <a:r>
              <a:rPr lang="en-GB" dirty="0">
                <a:latin typeface="+mn-lt"/>
              </a:rPr>
              <a:t>by plastic planes – less dust</a:t>
            </a:r>
          </a:p>
        </p:txBody>
      </p:sp>
      <p:pic>
        <p:nvPicPr>
          <p:cNvPr id="1070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692150"/>
            <a:ext cx="50419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fld id="{38C0B7AC-A4E3-4C17-A44E-3E7F4660B6D7}" type="slidenum">
              <a:rPr lang="en-US" smtClean="0"/>
              <a:pPr/>
              <a:t>20</a:t>
            </a:fld>
            <a:endParaRPr lang="en-US"/>
          </a:p>
        </p:txBody>
      </p:sp>
      <p:sp>
        <p:nvSpPr>
          <p:cNvPr id="4" name="Date Placeholder 3"/>
          <p:cNvSpPr>
            <a:spLocks noGrp="1"/>
          </p:cNvSpPr>
          <p:nvPr>
            <p:ph type="dt" sz="half" idx="11"/>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23399287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62" name="Rectangle 2"/>
          <p:cNvSpPr>
            <a:spLocks noGrp="1" noChangeArrowheads="1"/>
          </p:cNvSpPr>
          <p:nvPr>
            <p:ph idx="1"/>
          </p:nvPr>
        </p:nvSpPr>
        <p:spPr>
          <a:xfrm>
            <a:off x="700088" y="1625600"/>
            <a:ext cx="7966075" cy="3962400"/>
          </a:xfrm>
        </p:spPr>
        <p:txBody>
          <a:bodyPr/>
          <a:lstStyle/>
          <a:p>
            <a:pPr marL="0" indent="0"/>
            <a:endParaRPr lang="de-DE"/>
          </a:p>
          <a:p>
            <a:pPr marL="0" indent="0"/>
            <a:endParaRPr lang="de-DE"/>
          </a:p>
        </p:txBody>
      </p:sp>
      <p:pic>
        <p:nvPicPr>
          <p:cNvPr id="1320963" name="Picture 3" descr="P1010080"/>
          <p:cNvPicPr>
            <a:picLocks noChangeAspect="1" noChangeArrowheads="1"/>
          </p:cNvPicPr>
          <p:nvPr/>
        </p:nvPicPr>
        <p:blipFill rotWithShape="1">
          <a:blip r:embed="rId3">
            <a:extLst>
              <a:ext uri="{28A0092B-C50C-407E-A947-70E740481C1C}">
                <a14:useLocalDpi xmlns:a14="http://schemas.microsoft.com/office/drawing/2010/main" val="0"/>
              </a:ext>
            </a:extLst>
          </a:blip>
          <a:srcRect l="19792"/>
          <a:stretch/>
        </p:blipFill>
        <p:spPr bwMode="auto">
          <a:xfrm>
            <a:off x="-19050" y="6474"/>
            <a:ext cx="7334250" cy="6859588"/>
          </a:xfrm>
          <a:prstGeom prst="rect">
            <a:avLst/>
          </a:prstGeom>
          <a:noFill/>
          <a:extLst>
            <a:ext uri="{909E8E84-426E-40DD-AFC4-6F175D3DCCD1}">
              <a14:hiddenFill xmlns:a14="http://schemas.microsoft.com/office/drawing/2010/main">
                <a:solidFill>
                  <a:srgbClr val="FFFFFF"/>
                </a:solidFill>
              </a14:hiddenFill>
            </a:ext>
          </a:extLst>
        </p:spPr>
      </p:pic>
      <p:sp>
        <p:nvSpPr>
          <p:cNvPr id="1320964" name="Text Box 4"/>
          <p:cNvSpPr txBox="1">
            <a:spLocks noChangeArrowheads="1"/>
          </p:cNvSpPr>
          <p:nvPr/>
        </p:nvSpPr>
        <p:spPr bwMode="auto">
          <a:xfrm>
            <a:off x="323528" y="333375"/>
            <a:ext cx="5256213" cy="830997"/>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charset="0"/>
              </a:defRPr>
            </a:lvl1pPr>
            <a:lvl2pPr marL="914400" indent="-457200">
              <a:defRPr sz="2400">
                <a:solidFill>
                  <a:schemeClr val="tx1"/>
                </a:solidFill>
                <a:latin typeface="Arial" charset="0"/>
              </a:defRPr>
            </a:lvl2pPr>
            <a:lvl3pPr marL="1371600" indent="-457200">
              <a:defRPr sz="2400">
                <a:solidFill>
                  <a:schemeClr val="tx1"/>
                </a:solidFill>
                <a:latin typeface="Arial" charset="0"/>
              </a:defRPr>
            </a:lvl3pPr>
            <a:lvl4pPr marL="1828800" indent="-457200">
              <a:defRPr sz="2400">
                <a:solidFill>
                  <a:schemeClr val="tx1"/>
                </a:solidFill>
                <a:latin typeface="Arial" charset="0"/>
              </a:defRPr>
            </a:lvl4pPr>
            <a:lvl5pPr marL="2286000" indent="-457200">
              <a:defRPr sz="2400">
                <a:solidFill>
                  <a:schemeClr val="tx1"/>
                </a:solidFill>
                <a:latin typeface="Arial" charset="0"/>
              </a:defRPr>
            </a:lvl5pPr>
            <a:lvl6pPr marL="2743200" indent="-457200" eaLnBrk="0" fontAlgn="base" hangingPunct="0">
              <a:spcBef>
                <a:spcPct val="0"/>
              </a:spcBef>
              <a:spcAft>
                <a:spcPct val="0"/>
              </a:spcAft>
              <a:defRPr sz="2400">
                <a:solidFill>
                  <a:schemeClr val="tx1"/>
                </a:solidFill>
                <a:latin typeface="Arial" charset="0"/>
              </a:defRPr>
            </a:lvl6pPr>
            <a:lvl7pPr marL="3200400" indent="-457200" eaLnBrk="0" fontAlgn="base" hangingPunct="0">
              <a:spcBef>
                <a:spcPct val="0"/>
              </a:spcBef>
              <a:spcAft>
                <a:spcPct val="0"/>
              </a:spcAft>
              <a:defRPr sz="2400">
                <a:solidFill>
                  <a:schemeClr val="tx1"/>
                </a:solidFill>
                <a:latin typeface="Arial" charset="0"/>
              </a:defRPr>
            </a:lvl7pPr>
            <a:lvl8pPr marL="3657600" indent="-457200" eaLnBrk="0" fontAlgn="base" hangingPunct="0">
              <a:spcBef>
                <a:spcPct val="0"/>
              </a:spcBef>
              <a:spcAft>
                <a:spcPct val="0"/>
              </a:spcAft>
              <a:defRPr sz="2400">
                <a:solidFill>
                  <a:schemeClr val="tx1"/>
                </a:solidFill>
                <a:latin typeface="Arial" charset="0"/>
              </a:defRPr>
            </a:lvl8pPr>
            <a:lvl9pPr marL="4114800" indent="-457200" eaLnBrk="0" fontAlgn="base" hangingPunct="0">
              <a:spcBef>
                <a:spcPct val="0"/>
              </a:spcBef>
              <a:spcAft>
                <a:spcPct val="0"/>
              </a:spcAft>
              <a:defRPr sz="2400">
                <a:solidFill>
                  <a:schemeClr val="tx1"/>
                </a:solidFill>
                <a:latin typeface="Arial" charset="0"/>
              </a:defRPr>
            </a:lvl9pPr>
          </a:lstStyle>
          <a:p>
            <a:pPr algn="ctr" eaLnBrk="1" hangingPunct="1"/>
            <a:r>
              <a:rPr lang="en-GB" dirty="0">
                <a:latin typeface="+mn-lt"/>
              </a:rPr>
              <a:t>Good shielding and renovation in reduced pressure</a:t>
            </a:r>
          </a:p>
        </p:txBody>
      </p:sp>
      <p:sp>
        <p:nvSpPr>
          <p:cNvPr id="3" name="Slide Number Placeholder 2"/>
          <p:cNvSpPr>
            <a:spLocks noGrp="1"/>
          </p:cNvSpPr>
          <p:nvPr>
            <p:ph type="sldNum" sz="quarter" idx="10"/>
          </p:nvPr>
        </p:nvSpPr>
        <p:spPr/>
        <p:txBody>
          <a:bodyPr/>
          <a:lstStyle/>
          <a:p>
            <a:pPr>
              <a:defRPr/>
            </a:pPr>
            <a:fld id="{D828D314-417F-4C3A-9647-F000215FB3A6}" type="slidenum">
              <a:rPr lang="th-TH" smtClean="0"/>
              <a:pPr>
                <a:defRPr/>
              </a:pPr>
              <a:t>21</a:t>
            </a:fld>
            <a:endParaRPr lang="th-TH" dirty="0"/>
          </a:p>
        </p:txBody>
      </p:sp>
      <p:sp>
        <p:nvSpPr>
          <p:cNvPr id="4" name="Date Placeholder 3"/>
          <p:cNvSpPr>
            <a:spLocks noGrp="1"/>
          </p:cNvSpPr>
          <p:nvPr>
            <p:ph type="dt" sz="half" idx="12"/>
          </p:nvPr>
        </p:nvSpPr>
        <p:spPr/>
        <p:txBody>
          <a:bodyPr/>
          <a:lstStyle/>
          <a:p>
            <a:pPr>
              <a:defRPr/>
            </a:pPr>
            <a:r>
              <a:rPr lang="en-US" smtClean="0"/>
              <a:t>December 1, 2013</a:t>
            </a:r>
            <a:endParaRPr lang="th-TH" dirty="0"/>
          </a:p>
        </p:txBody>
      </p:sp>
    </p:spTree>
    <p:extLst>
      <p:ext uri="{BB962C8B-B14F-4D97-AF65-F5344CB8AC3E}">
        <p14:creationId xmlns:p14="http://schemas.microsoft.com/office/powerpoint/2010/main" val="4011781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9154" name="Rectangle 2"/>
          <p:cNvSpPr>
            <a:spLocks noGrp="1" noChangeArrowheads="1"/>
          </p:cNvSpPr>
          <p:nvPr>
            <p:ph idx="1"/>
          </p:nvPr>
        </p:nvSpPr>
        <p:spPr>
          <a:xfrm>
            <a:off x="700088" y="1625600"/>
            <a:ext cx="7966075" cy="3962400"/>
          </a:xfrm>
        </p:spPr>
        <p:txBody>
          <a:bodyPr/>
          <a:lstStyle/>
          <a:p>
            <a:pPr marL="0" indent="0"/>
            <a:endParaRPr lang="de-DE"/>
          </a:p>
          <a:p>
            <a:pPr marL="0" indent="0"/>
            <a:endParaRPr lang="de-DE"/>
          </a:p>
        </p:txBody>
      </p:sp>
      <p:pic>
        <p:nvPicPr>
          <p:cNvPr id="1329155" name="Picture 3" descr="DSCF05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8028384" cy="6019894"/>
          </a:xfrm>
          <a:prstGeom prst="rect">
            <a:avLst/>
          </a:prstGeom>
          <a:noFill/>
          <a:extLst>
            <a:ext uri="{909E8E84-426E-40DD-AFC4-6F175D3DCCD1}">
              <a14:hiddenFill xmlns:a14="http://schemas.microsoft.com/office/drawing/2010/main">
                <a:solidFill>
                  <a:srgbClr val="FFFFFF"/>
                </a:solidFill>
              </a14:hiddenFill>
            </a:ext>
          </a:extLst>
        </p:spPr>
      </p:pic>
      <p:sp>
        <p:nvSpPr>
          <p:cNvPr id="1329156" name="Text Box 4"/>
          <p:cNvSpPr txBox="1">
            <a:spLocks noChangeArrowheads="1"/>
          </p:cNvSpPr>
          <p:nvPr/>
        </p:nvSpPr>
        <p:spPr bwMode="auto">
          <a:xfrm>
            <a:off x="827584" y="333374"/>
            <a:ext cx="5256213" cy="461665"/>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charset="0"/>
              </a:defRPr>
            </a:lvl1pPr>
            <a:lvl2pPr marL="914400" indent="-457200">
              <a:defRPr sz="2400">
                <a:solidFill>
                  <a:schemeClr val="tx1"/>
                </a:solidFill>
                <a:latin typeface="Arial" charset="0"/>
              </a:defRPr>
            </a:lvl2pPr>
            <a:lvl3pPr marL="1371600" indent="-457200">
              <a:defRPr sz="2400">
                <a:solidFill>
                  <a:schemeClr val="tx1"/>
                </a:solidFill>
                <a:latin typeface="Arial" charset="0"/>
              </a:defRPr>
            </a:lvl3pPr>
            <a:lvl4pPr marL="1828800" indent="-457200">
              <a:defRPr sz="2400">
                <a:solidFill>
                  <a:schemeClr val="tx1"/>
                </a:solidFill>
                <a:latin typeface="Arial" charset="0"/>
              </a:defRPr>
            </a:lvl4pPr>
            <a:lvl5pPr marL="2286000" indent="-457200">
              <a:defRPr sz="2400">
                <a:solidFill>
                  <a:schemeClr val="tx1"/>
                </a:solidFill>
                <a:latin typeface="Arial" charset="0"/>
              </a:defRPr>
            </a:lvl5pPr>
            <a:lvl6pPr marL="2743200" indent="-457200" eaLnBrk="0" fontAlgn="base" hangingPunct="0">
              <a:spcBef>
                <a:spcPct val="0"/>
              </a:spcBef>
              <a:spcAft>
                <a:spcPct val="0"/>
              </a:spcAft>
              <a:defRPr sz="2400">
                <a:solidFill>
                  <a:schemeClr val="tx1"/>
                </a:solidFill>
                <a:latin typeface="Arial" charset="0"/>
              </a:defRPr>
            </a:lvl6pPr>
            <a:lvl7pPr marL="3200400" indent="-457200" eaLnBrk="0" fontAlgn="base" hangingPunct="0">
              <a:spcBef>
                <a:spcPct val="0"/>
              </a:spcBef>
              <a:spcAft>
                <a:spcPct val="0"/>
              </a:spcAft>
              <a:defRPr sz="2400">
                <a:solidFill>
                  <a:schemeClr val="tx1"/>
                </a:solidFill>
                <a:latin typeface="Arial" charset="0"/>
              </a:defRPr>
            </a:lvl7pPr>
            <a:lvl8pPr marL="3657600" indent="-457200" eaLnBrk="0" fontAlgn="base" hangingPunct="0">
              <a:spcBef>
                <a:spcPct val="0"/>
              </a:spcBef>
              <a:spcAft>
                <a:spcPct val="0"/>
              </a:spcAft>
              <a:defRPr sz="2400">
                <a:solidFill>
                  <a:schemeClr val="tx1"/>
                </a:solidFill>
                <a:latin typeface="Arial" charset="0"/>
              </a:defRPr>
            </a:lvl8pPr>
            <a:lvl9pPr marL="4114800" indent="-457200" eaLnBrk="0" fontAlgn="base" hangingPunct="0">
              <a:spcBef>
                <a:spcPct val="0"/>
              </a:spcBef>
              <a:spcAft>
                <a:spcPct val="0"/>
              </a:spcAft>
              <a:defRPr sz="2400">
                <a:solidFill>
                  <a:schemeClr val="tx1"/>
                </a:solidFill>
                <a:latin typeface="Arial" charset="0"/>
              </a:defRPr>
            </a:lvl9pPr>
          </a:lstStyle>
          <a:p>
            <a:pPr algn="ctr" eaLnBrk="1" hangingPunct="1"/>
            <a:r>
              <a:rPr lang="en-GB" dirty="0">
                <a:latin typeface="+mn-lt"/>
              </a:rPr>
              <a:t>Renovation behind shielding</a:t>
            </a:r>
          </a:p>
        </p:txBody>
      </p:sp>
      <p:sp>
        <p:nvSpPr>
          <p:cNvPr id="3" name="Slide Number Placeholder 2"/>
          <p:cNvSpPr>
            <a:spLocks noGrp="1"/>
          </p:cNvSpPr>
          <p:nvPr>
            <p:ph type="sldNum" sz="quarter" idx="10"/>
          </p:nvPr>
        </p:nvSpPr>
        <p:spPr/>
        <p:txBody>
          <a:bodyPr/>
          <a:lstStyle/>
          <a:p>
            <a:pPr>
              <a:defRPr/>
            </a:pPr>
            <a:fld id="{D828D314-417F-4C3A-9647-F000215FB3A6}" type="slidenum">
              <a:rPr lang="th-TH" smtClean="0"/>
              <a:pPr>
                <a:defRPr/>
              </a:pPr>
              <a:t>22</a:t>
            </a:fld>
            <a:endParaRPr lang="th-TH" dirty="0"/>
          </a:p>
        </p:txBody>
      </p:sp>
      <p:sp>
        <p:nvSpPr>
          <p:cNvPr id="4" name="Date Placeholder 3"/>
          <p:cNvSpPr>
            <a:spLocks noGrp="1"/>
          </p:cNvSpPr>
          <p:nvPr>
            <p:ph type="dt" sz="half" idx="12"/>
          </p:nvPr>
        </p:nvSpPr>
        <p:spPr/>
        <p:txBody>
          <a:bodyPr/>
          <a:lstStyle/>
          <a:p>
            <a:pPr>
              <a:defRPr/>
            </a:pPr>
            <a:r>
              <a:rPr lang="en-US" smtClean="0"/>
              <a:t>December 1, 2013</a:t>
            </a:r>
            <a:endParaRPr lang="th-TH" dirty="0"/>
          </a:p>
        </p:txBody>
      </p:sp>
    </p:spTree>
    <p:extLst>
      <p:ext uri="{BB962C8B-B14F-4D97-AF65-F5344CB8AC3E}">
        <p14:creationId xmlns:p14="http://schemas.microsoft.com/office/powerpoint/2010/main" val="3589440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18" name="Rectangle 2"/>
          <p:cNvSpPr>
            <a:spLocks noGrp="1" noChangeArrowheads="1"/>
          </p:cNvSpPr>
          <p:nvPr>
            <p:ph idx="1"/>
          </p:nvPr>
        </p:nvSpPr>
        <p:spPr>
          <a:xfrm>
            <a:off x="700088" y="1625600"/>
            <a:ext cx="7966075" cy="3962400"/>
          </a:xfrm>
        </p:spPr>
        <p:txBody>
          <a:bodyPr/>
          <a:lstStyle/>
          <a:p>
            <a:pPr marL="0" indent="0"/>
            <a:endParaRPr lang="de-DE"/>
          </a:p>
          <a:p>
            <a:pPr marL="0" indent="0"/>
            <a:endParaRPr lang="de-DE"/>
          </a:p>
        </p:txBody>
      </p:sp>
      <p:pic>
        <p:nvPicPr>
          <p:cNvPr id="1314819" name="Picture 3" descr="PICT05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525"/>
            <a:ext cx="8055084" cy="5958805"/>
          </a:xfrm>
          <a:prstGeom prst="rect">
            <a:avLst/>
          </a:prstGeom>
          <a:noFill/>
          <a:extLst>
            <a:ext uri="{909E8E84-426E-40DD-AFC4-6F175D3DCCD1}">
              <a14:hiddenFill xmlns:a14="http://schemas.microsoft.com/office/drawing/2010/main">
                <a:solidFill>
                  <a:srgbClr val="FFFFFF"/>
                </a:solidFill>
              </a14:hiddenFill>
            </a:ext>
          </a:extLst>
        </p:spPr>
      </p:pic>
      <p:sp>
        <p:nvSpPr>
          <p:cNvPr id="1314820" name="Text Box 4"/>
          <p:cNvSpPr txBox="1">
            <a:spLocks noChangeArrowheads="1"/>
          </p:cNvSpPr>
          <p:nvPr/>
        </p:nvSpPr>
        <p:spPr bwMode="auto">
          <a:xfrm>
            <a:off x="179388" y="404813"/>
            <a:ext cx="3168650" cy="461665"/>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charset="0"/>
              </a:defRPr>
            </a:lvl1pPr>
            <a:lvl2pPr marL="914400" indent="-457200">
              <a:defRPr sz="2400">
                <a:solidFill>
                  <a:schemeClr val="tx1"/>
                </a:solidFill>
                <a:latin typeface="Arial" charset="0"/>
              </a:defRPr>
            </a:lvl2pPr>
            <a:lvl3pPr marL="1371600" indent="-457200">
              <a:defRPr sz="2400">
                <a:solidFill>
                  <a:schemeClr val="tx1"/>
                </a:solidFill>
                <a:latin typeface="Arial" charset="0"/>
              </a:defRPr>
            </a:lvl3pPr>
            <a:lvl4pPr marL="1828800" indent="-457200">
              <a:defRPr sz="2400">
                <a:solidFill>
                  <a:schemeClr val="tx1"/>
                </a:solidFill>
                <a:latin typeface="Arial" charset="0"/>
              </a:defRPr>
            </a:lvl4pPr>
            <a:lvl5pPr marL="2286000" indent="-457200">
              <a:defRPr sz="2400">
                <a:solidFill>
                  <a:schemeClr val="tx1"/>
                </a:solidFill>
                <a:latin typeface="Arial" charset="0"/>
              </a:defRPr>
            </a:lvl5pPr>
            <a:lvl6pPr marL="2743200" indent="-457200" eaLnBrk="0" fontAlgn="base" hangingPunct="0">
              <a:spcBef>
                <a:spcPct val="0"/>
              </a:spcBef>
              <a:spcAft>
                <a:spcPct val="0"/>
              </a:spcAft>
              <a:defRPr sz="2400">
                <a:solidFill>
                  <a:schemeClr val="tx1"/>
                </a:solidFill>
                <a:latin typeface="Arial" charset="0"/>
              </a:defRPr>
            </a:lvl6pPr>
            <a:lvl7pPr marL="3200400" indent="-457200" eaLnBrk="0" fontAlgn="base" hangingPunct="0">
              <a:spcBef>
                <a:spcPct val="0"/>
              </a:spcBef>
              <a:spcAft>
                <a:spcPct val="0"/>
              </a:spcAft>
              <a:defRPr sz="2400">
                <a:solidFill>
                  <a:schemeClr val="tx1"/>
                </a:solidFill>
                <a:latin typeface="Arial" charset="0"/>
              </a:defRPr>
            </a:lvl7pPr>
            <a:lvl8pPr marL="3657600" indent="-457200" eaLnBrk="0" fontAlgn="base" hangingPunct="0">
              <a:spcBef>
                <a:spcPct val="0"/>
              </a:spcBef>
              <a:spcAft>
                <a:spcPct val="0"/>
              </a:spcAft>
              <a:defRPr sz="2400">
                <a:solidFill>
                  <a:schemeClr val="tx1"/>
                </a:solidFill>
                <a:latin typeface="Arial" charset="0"/>
              </a:defRPr>
            </a:lvl8pPr>
            <a:lvl9pPr marL="4114800" indent="-457200" eaLnBrk="0" fontAlgn="base" hangingPunct="0">
              <a:spcBef>
                <a:spcPct val="0"/>
              </a:spcBef>
              <a:spcAft>
                <a:spcPct val="0"/>
              </a:spcAft>
              <a:defRPr sz="2400">
                <a:solidFill>
                  <a:schemeClr val="tx1"/>
                </a:solidFill>
                <a:latin typeface="Arial" charset="0"/>
              </a:defRPr>
            </a:lvl9pPr>
          </a:lstStyle>
          <a:p>
            <a:pPr algn="ctr" eaLnBrk="1" hangingPunct="1"/>
            <a:r>
              <a:rPr lang="en-GB" dirty="0">
                <a:latin typeface="+mn-lt"/>
              </a:rPr>
              <a:t>Insufficient shielding</a:t>
            </a:r>
          </a:p>
        </p:txBody>
      </p:sp>
      <p:sp>
        <p:nvSpPr>
          <p:cNvPr id="3" name="Slide Number Placeholder 2"/>
          <p:cNvSpPr>
            <a:spLocks noGrp="1"/>
          </p:cNvSpPr>
          <p:nvPr>
            <p:ph type="sldNum" sz="quarter" idx="10"/>
          </p:nvPr>
        </p:nvSpPr>
        <p:spPr/>
        <p:txBody>
          <a:bodyPr/>
          <a:lstStyle/>
          <a:p>
            <a:pPr>
              <a:defRPr/>
            </a:pPr>
            <a:fld id="{D828D314-417F-4C3A-9647-F000215FB3A6}" type="slidenum">
              <a:rPr lang="th-TH" smtClean="0"/>
              <a:pPr>
                <a:defRPr/>
              </a:pPr>
              <a:t>23</a:t>
            </a:fld>
            <a:endParaRPr lang="th-TH" dirty="0"/>
          </a:p>
        </p:txBody>
      </p:sp>
      <p:sp>
        <p:nvSpPr>
          <p:cNvPr id="4" name="Date Placeholder 3"/>
          <p:cNvSpPr>
            <a:spLocks noGrp="1"/>
          </p:cNvSpPr>
          <p:nvPr>
            <p:ph type="dt" sz="half" idx="12"/>
          </p:nvPr>
        </p:nvSpPr>
        <p:spPr/>
        <p:txBody>
          <a:bodyPr/>
          <a:lstStyle/>
          <a:p>
            <a:pPr>
              <a:defRPr/>
            </a:pPr>
            <a:r>
              <a:rPr lang="en-US" smtClean="0"/>
              <a:t>December 1, 2013</a:t>
            </a:r>
            <a:endParaRPr lang="th-TH" dirty="0"/>
          </a:p>
        </p:txBody>
      </p:sp>
    </p:spTree>
    <p:extLst>
      <p:ext uri="{BB962C8B-B14F-4D97-AF65-F5344CB8AC3E}">
        <p14:creationId xmlns:p14="http://schemas.microsoft.com/office/powerpoint/2010/main" val="17853335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50" name="Rectangle 2"/>
          <p:cNvSpPr>
            <a:spLocks noGrp="1" noChangeArrowheads="1"/>
          </p:cNvSpPr>
          <p:nvPr>
            <p:ph idx="1"/>
          </p:nvPr>
        </p:nvSpPr>
        <p:spPr>
          <a:xfrm>
            <a:off x="700088" y="1625600"/>
            <a:ext cx="7966075" cy="3962400"/>
          </a:xfrm>
        </p:spPr>
        <p:txBody>
          <a:bodyPr/>
          <a:lstStyle/>
          <a:p>
            <a:pPr marL="0" indent="0"/>
            <a:endParaRPr lang="de-DE"/>
          </a:p>
          <a:p>
            <a:pPr marL="0" indent="0"/>
            <a:endParaRPr lang="de-DE"/>
          </a:p>
        </p:txBody>
      </p:sp>
      <p:pic>
        <p:nvPicPr>
          <p:cNvPr id="1333251" name="Picture 3" descr="DSCF05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9"/>
            <a:ext cx="7942678" cy="5955630"/>
          </a:xfrm>
          <a:prstGeom prst="rect">
            <a:avLst/>
          </a:prstGeom>
          <a:noFill/>
          <a:extLst>
            <a:ext uri="{909E8E84-426E-40DD-AFC4-6F175D3DCCD1}">
              <a14:hiddenFill xmlns:a14="http://schemas.microsoft.com/office/drawing/2010/main">
                <a:solidFill>
                  <a:srgbClr val="FFFFFF"/>
                </a:solidFill>
              </a14:hiddenFill>
            </a:ext>
          </a:extLst>
        </p:spPr>
      </p:pic>
      <p:sp>
        <p:nvSpPr>
          <p:cNvPr id="1333252" name="Text Box 4"/>
          <p:cNvSpPr txBox="1">
            <a:spLocks noChangeArrowheads="1"/>
          </p:cNvSpPr>
          <p:nvPr/>
        </p:nvSpPr>
        <p:spPr bwMode="auto">
          <a:xfrm>
            <a:off x="395536" y="347663"/>
            <a:ext cx="5256213" cy="461665"/>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charset="0"/>
              </a:defRPr>
            </a:lvl1pPr>
            <a:lvl2pPr marL="914400" indent="-457200">
              <a:defRPr sz="2400">
                <a:solidFill>
                  <a:schemeClr val="tx1"/>
                </a:solidFill>
                <a:latin typeface="Arial" charset="0"/>
              </a:defRPr>
            </a:lvl2pPr>
            <a:lvl3pPr marL="1371600" indent="-457200">
              <a:defRPr sz="2400">
                <a:solidFill>
                  <a:schemeClr val="tx1"/>
                </a:solidFill>
                <a:latin typeface="Arial" charset="0"/>
              </a:defRPr>
            </a:lvl3pPr>
            <a:lvl4pPr marL="1828800" indent="-457200">
              <a:defRPr sz="2400">
                <a:solidFill>
                  <a:schemeClr val="tx1"/>
                </a:solidFill>
                <a:latin typeface="Arial" charset="0"/>
              </a:defRPr>
            </a:lvl4pPr>
            <a:lvl5pPr marL="2286000" indent="-457200">
              <a:defRPr sz="2400">
                <a:solidFill>
                  <a:schemeClr val="tx1"/>
                </a:solidFill>
                <a:latin typeface="Arial" charset="0"/>
              </a:defRPr>
            </a:lvl5pPr>
            <a:lvl6pPr marL="2743200" indent="-457200" eaLnBrk="0" fontAlgn="base" hangingPunct="0">
              <a:spcBef>
                <a:spcPct val="0"/>
              </a:spcBef>
              <a:spcAft>
                <a:spcPct val="0"/>
              </a:spcAft>
              <a:defRPr sz="2400">
                <a:solidFill>
                  <a:schemeClr val="tx1"/>
                </a:solidFill>
                <a:latin typeface="Arial" charset="0"/>
              </a:defRPr>
            </a:lvl6pPr>
            <a:lvl7pPr marL="3200400" indent="-457200" eaLnBrk="0" fontAlgn="base" hangingPunct="0">
              <a:spcBef>
                <a:spcPct val="0"/>
              </a:spcBef>
              <a:spcAft>
                <a:spcPct val="0"/>
              </a:spcAft>
              <a:defRPr sz="2400">
                <a:solidFill>
                  <a:schemeClr val="tx1"/>
                </a:solidFill>
                <a:latin typeface="Arial" charset="0"/>
              </a:defRPr>
            </a:lvl7pPr>
            <a:lvl8pPr marL="3657600" indent="-457200" eaLnBrk="0" fontAlgn="base" hangingPunct="0">
              <a:spcBef>
                <a:spcPct val="0"/>
              </a:spcBef>
              <a:spcAft>
                <a:spcPct val="0"/>
              </a:spcAft>
              <a:defRPr sz="2400">
                <a:solidFill>
                  <a:schemeClr val="tx1"/>
                </a:solidFill>
                <a:latin typeface="Arial" charset="0"/>
              </a:defRPr>
            </a:lvl8pPr>
            <a:lvl9pPr marL="4114800" indent="-457200" eaLnBrk="0" fontAlgn="base" hangingPunct="0">
              <a:spcBef>
                <a:spcPct val="0"/>
              </a:spcBef>
              <a:spcAft>
                <a:spcPct val="0"/>
              </a:spcAft>
              <a:defRPr sz="2400">
                <a:solidFill>
                  <a:schemeClr val="tx1"/>
                </a:solidFill>
                <a:latin typeface="Arial" charset="0"/>
              </a:defRPr>
            </a:lvl9pPr>
          </a:lstStyle>
          <a:p>
            <a:pPr algn="ctr" eaLnBrk="1" hangingPunct="1"/>
            <a:r>
              <a:rPr lang="en-GB" dirty="0">
                <a:latin typeface="+mn-lt"/>
              </a:rPr>
              <a:t>Producing low pressure for renovation</a:t>
            </a:r>
          </a:p>
        </p:txBody>
      </p:sp>
      <p:sp>
        <p:nvSpPr>
          <p:cNvPr id="3" name="Slide Number Placeholder 2"/>
          <p:cNvSpPr>
            <a:spLocks noGrp="1"/>
          </p:cNvSpPr>
          <p:nvPr>
            <p:ph type="sldNum" sz="quarter" idx="10"/>
          </p:nvPr>
        </p:nvSpPr>
        <p:spPr/>
        <p:txBody>
          <a:bodyPr/>
          <a:lstStyle/>
          <a:p>
            <a:pPr>
              <a:defRPr/>
            </a:pPr>
            <a:fld id="{D828D314-417F-4C3A-9647-F000215FB3A6}" type="slidenum">
              <a:rPr lang="th-TH" smtClean="0"/>
              <a:pPr>
                <a:defRPr/>
              </a:pPr>
              <a:t>24</a:t>
            </a:fld>
            <a:endParaRPr lang="th-TH" dirty="0"/>
          </a:p>
        </p:txBody>
      </p:sp>
      <p:sp>
        <p:nvSpPr>
          <p:cNvPr id="4" name="Date Placeholder 3"/>
          <p:cNvSpPr>
            <a:spLocks noGrp="1"/>
          </p:cNvSpPr>
          <p:nvPr>
            <p:ph type="dt" sz="half" idx="12"/>
          </p:nvPr>
        </p:nvSpPr>
        <p:spPr/>
        <p:txBody>
          <a:bodyPr/>
          <a:lstStyle/>
          <a:p>
            <a:pPr>
              <a:defRPr/>
            </a:pPr>
            <a:r>
              <a:rPr lang="en-US" smtClean="0"/>
              <a:t>December 1, 2013</a:t>
            </a:r>
            <a:endParaRPr lang="th-TH" dirty="0"/>
          </a:p>
        </p:txBody>
      </p:sp>
    </p:spTree>
    <p:extLst>
      <p:ext uri="{BB962C8B-B14F-4D97-AF65-F5344CB8AC3E}">
        <p14:creationId xmlns:p14="http://schemas.microsoft.com/office/powerpoint/2010/main" val="1021767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1"/>
          <p:cNvSpPr>
            <a:spLocks noGrp="1"/>
          </p:cNvSpPr>
          <p:nvPr>
            <p:ph type="title"/>
          </p:nvPr>
        </p:nvSpPr>
        <p:spPr/>
        <p:txBody>
          <a:bodyPr/>
          <a:lstStyle/>
          <a:p>
            <a:pPr eaLnBrk="1" hangingPunct="1"/>
            <a:r>
              <a:rPr lang="sv-SE" dirty="0" smtClean="0">
                <a:cs typeface="Arial" charset="0"/>
              </a:rPr>
              <a:t>Medical equipment</a:t>
            </a:r>
          </a:p>
        </p:txBody>
      </p:sp>
      <p:sp>
        <p:nvSpPr>
          <p:cNvPr id="13315" name="Platshållare för innehåll 2"/>
          <p:cNvSpPr>
            <a:spLocks noGrp="1"/>
          </p:cNvSpPr>
          <p:nvPr>
            <p:ph idx="1"/>
          </p:nvPr>
        </p:nvSpPr>
        <p:spPr/>
        <p:txBody>
          <a:bodyPr>
            <a:normAutofit/>
          </a:bodyPr>
          <a:lstStyle/>
          <a:p>
            <a:pPr eaLnBrk="1" hangingPunct="1"/>
            <a:r>
              <a:rPr lang="sv-SE" sz="2800" dirty="0" smtClean="0">
                <a:cs typeface="Arial" charset="0"/>
              </a:rPr>
              <a:t>Separate clean and dirty procedures in designated areas</a:t>
            </a:r>
          </a:p>
          <a:p>
            <a:pPr eaLnBrk="1" hangingPunct="1"/>
            <a:r>
              <a:rPr lang="sv-SE" sz="2800" dirty="0" smtClean="0">
                <a:cs typeface="Arial" charset="0"/>
              </a:rPr>
              <a:t>Use good cleaning and disinfection procedures for soiled items</a:t>
            </a:r>
          </a:p>
          <a:p>
            <a:pPr lvl="1"/>
            <a:r>
              <a:rPr lang="sv-SE" sz="2400" dirty="0" smtClean="0">
                <a:cs typeface="Arial" charset="0"/>
              </a:rPr>
              <a:t>e.g., bedpans</a:t>
            </a:r>
          </a:p>
          <a:p>
            <a:pPr eaLnBrk="1" hangingPunct="1"/>
            <a:r>
              <a:rPr lang="sv-SE" sz="2800" dirty="0" smtClean="0">
                <a:cs typeface="Arial" charset="0"/>
              </a:rPr>
              <a:t>Prepare infusions and injections in a separate clean room/area</a:t>
            </a:r>
          </a:p>
          <a:p>
            <a:pPr eaLnBrk="1" hangingPunct="1"/>
            <a:r>
              <a:rPr lang="sv-SE" sz="2800" dirty="0" smtClean="0">
                <a:cs typeface="Arial" charset="0"/>
              </a:rPr>
              <a:t>Store clean medical devices in a defined place</a:t>
            </a:r>
          </a:p>
          <a:p>
            <a:pPr lvl="1"/>
            <a:r>
              <a:rPr lang="sv-SE" sz="2400" dirty="0" smtClean="0">
                <a:cs typeface="Arial" charset="0"/>
              </a:rPr>
              <a:t>In closed lockers or cabinets</a:t>
            </a:r>
          </a:p>
        </p:txBody>
      </p:sp>
      <p:sp>
        <p:nvSpPr>
          <p:cNvPr id="3" name="Slide Number Placeholder 2"/>
          <p:cNvSpPr>
            <a:spLocks noGrp="1"/>
          </p:cNvSpPr>
          <p:nvPr>
            <p:ph type="sldNum" sz="quarter" idx="10"/>
          </p:nvPr>
        </p:nvSpPr>
        <p:spPr/>
        <p:txBody>
          <a:bodyPr/>
          <a:lstStyle/>
          <a:p>
            <a:pPr>
              <a:defRPr/>
            </a:pPr>
            <a:fld id="{D828D314-417F-4C3A-9647-F000215FB3A6}" type="slidenum">
              <a:rPr lang="th-TH" smtClean="0"/>
              <a:pPr>
                <a:defRPr/>
              </a:pPr>
              <a:t>25</a:t>
            </a:fld>
            <a:endParaRPr lang="th-TH" dirty="0"/>
          </a:p>
        </p:txBody>
      </p:sp>
      <p:sp>
        <p:nvSpPr>
          <p:cNvPr id="4" name="Date Placeholder 3"/>
          <p:cNvSpPr>
            <a:spLocks noGrp="1"/>
          </p:cNvSpPr>
          <p:nvPr>
            <p:ph type="dt" sz="half" idx="12"/>
          </p:nvPr>
        </p:nvSpPr>
        <p:spPr/>
        <p:txBody>
          <a:bodyPr/>
          <a:lstStyle/>
          <a:p>
            <a:pPr>
              <a:defRPr/>
            </a:pPr>
            <a:r>
              <a:rPr lang="en-US" smtClean="0"/>
              <a:t>December 1, 2013</a:t>
            </a:r>
            <a:endParaRPr lang="th-TH"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6738" name="Picture 2" descr="PICT0106"/>
          <p:cNvPicPr>
            <a:picLocks noChangeAspect="1" noChangeArrowheads="1"/>
          </p:cNvPicPr>
          <p:nvPr/>
        </p:nvPicPr>
        <p:blipFill rotWithShape="1">
          <a:blip r:embed="rId3">
            <a:extLst>
              <a:ext uri="{28A0092B-C50C-407E-A947-70E740481C1C}">
                <a14:useLocalDpi xmlns:a14="http://schemas.microsoft.com/office/drawing/2010/main" val="0"/>
              </a:ext>
            </a:extLst>
          </a:blip>
          <a:srcRect b="12222"/>
          <a:stretch/>
        </p:blipFill>
        <p:spPr bwMode="auto">
          <a:xfrm>
            <a:off x="1908175" y="813048"/>
            <a:ext cx="51435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6739" name="Text Box 3"/>
          <p:cNvSpPr txBox="1">
            <a:spLocks noChangeArrowheads="1"/>
          </p:cNvSpPr>
          <p:nvPr/>
        </p:nvSpPr>
        <p:spPr bwMode="auto">
          <a:xfrm>
            <a:off x="0" y="212883"/>
            <a:ext cx="8316416" cy="1338828"/>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r>
              <a:rPr lang="en-GB" sz="2400" dirty="0">
                <a:latin typeface="+mn-lt"/>
              </a:rPr>
              <a:t>Infusions and syringes should not be prepared besides sinks – risk of transmission of </a:t>
            </a:r>
            <a:r>
              <a:rPr lang="en-GB" sz="2400" dirty="0" smtClean="0">
                <a:latin typeface="+mn-lt"/>
              </a:rPr>
              <a:t>aerosols from water</a:t>
            </a:r>
          </a:p>
          <a:p>
            <a:pPr lvl="1"/>
            <a:endParaRPr lang="en-GB" sz="900" dirty="0" smtClean="0">
              <a:latin typeface="+mn-lt"/>
            </a:endParaRPr>
          </a:p>
          <a:p>
            <a:pPr lvl="1"/>
            <a:r>
              <a:rPr lang="en-GB" sz="2400" dirty="0" smtClean="0">
                <a:latin typeface="+mn-lt"/>
              </a:rPr>
              <a:t>At least have a splash guard between sink and clean area</a:t>
            </a:r>
            <a:endParaRPr lang="de-DE" sz="2400" dirty="0">
              <a:latin typeface="+mn-lt"/>
            </a:endParaRPr>
          </a:p>
        </p:txBody>
      </p:sp>
      <p:sp>
        <p:nvSpPr>
          <p:cNvPr id="3" name="Slide Number Placeholder 2"/>
          <p:cNvSpPr>
            <a:spLocks noGrp="1"/>
          </p:cNvSpPr>
          <p:nvPr>
            <p:ph type="sldNum" sz="quarter" idx="10"/>
          </p:nvPr>
        </p:nvSpPr>
        <p:spPr/>
        <p:txBody>
          <a:bodyPr/>
          <a:lstStyle/>
          <a:p>
            <a:pPr>
              <a:defRPr/>
            </a:pPr>
            <a:fld id="{97702D18-8FED-442F-914A-F0D5986D3F32}" type="slidenum">
              <a:rPr lang="th-TH" smtClean="0"/>
              <a:pPr>
                <a:defRPr/>
              </a:pPr>
              <a:t>26</a:t>
            </a:fld>
            <a:endParaRPr lang="th-TH" dirty="0"/>
          </a:p>
        </p:txBody>
      </p:sp>
      <p:sp>
        <p:nvSpPr>
          <p:cNvPr id="4" name="Date Placeholder 3"/>
          <p:cNvSpPr>
            <a:spLocks noGrp="1"/>
          </p:cNvSpPr>
          <p:nvPr>
            <p:ph type="dt" sz="half" idx="12"/>
          </p:nvPr>
        </p:nvSpPr>
        <p:spPr/>
        <p:txBody>
          <a:bodyPr/>
          <a:lstStyle/>
          <a:p>
            <a:pPr>
              <a:defRPr/>
            </a:pPr>
            <a:r>
              <a:rPr lang="en-US" smtClean="0"/>
              <a:t>December 1, 2013</a:t>
            </a:r>
            <a:endParaRPr lang="th-TH" dirty="0"/>
          </a:p>
        </p:txBody>
      </p:sp>
    </p:spTree>
    <p:extLst>
      <p:ext uri="{BB962C8B-B14F-4D97-AF65-F5344CB8AC3E}">
        <p14:creationId xmlns:p14="http://schemas.microsoft.com/office/powerpoint/2010/main" val="1844714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882" name="Picture 2" descr="LHKM Lager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6"/>
            <a:ext cx="7705104" cy="5778456"/>
          </a:xfrm>
          <a:prstGeom prst="rect">
            <a:avLst/>
          </a:prstGeom>
          <a:noFill/>
          <a:extLst>
            <a:ext uri="{909E8E84-426E-40DD-AFC4-6F175D3DCCD1}">
              <a14:hiddenFill xmlns:a14="http://schemas.microsoft.com/office/drawing/2010/main">
                <a:solidFill>
                  <a:srgbClr val="FFFFFF"/>
                </a:solidFill>
              </a14:hiddenFill>
            </a:ext>
          </a:extLst>
        </p:spPr>
      </p:pic>
      <p:sp>
        <p:nvSpPr>
          <p:cNvPr id="1402883" name="Text Box 3"/>
          <p:cNvSpPr txBox="1">
            <a:spLocks noChangeArrowheads="1"/>
          </p:cNvSpPr>
          <p:nvPr/>
        </p:nvSpPr>
        <p:spPr bwMode="auto">
          <a:xfrm>
            <a:off x="0" y="290512"/>
            <a:ext cx="7239000" cy="830997"/>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r>
              <a:rPr lang="en-GB" sz="2400" dirty="0" smtClean="0">
                <a:latin typeface="+mn-lt"/>
              </a:rPr>
              <a:t>Incorrect storage </a:t>
            </a:r>
            <a:r>
              <a:rPr lang="en-GB" sz="2400" dirty="0">
                <a:latin typeface="+mn-lt"/>
              </a:rPr>
              <a:t>of sterile products </a:t>
            </a:r>
            <a:r>
              <a:rPr lang="en-GB" sz="2400" dirty="0" smtClean="0">
                <a:latin typeface="+mn-lt"/>
              </a:rPr>
              <a:t>(these are heart </a:t>
            </a:r>
            <a:r>
              <a:rPr lang="en-GB" sz="2400" dirty="0">
                <a:latin typeface="+mn-lt"/>
              </a:rPr>
              <a:t>catheters</a:t>
            </a:r>
            <a:r>
              <a:rPr lang="en-GB" sz="2400" dirty="0" smtClean="0">
                <a:latin typeface="+mn-lt"/>
              </a:rPr>
              <a:t>)</a:t>
            </a:r>
            <a:endParaRPr lang="de-DE" sz="2400" dirty="0">
              <a:latin typeface="+mn-lt"/>
            </a:endParaRPr>
          </a:p>
        </p:txBody>
      </p:sp>
      <p:sp>
        <p:nvSpPr>
          <p:cNvPr id="3" name="Slide Number Placeholder 2"/>
          <p:cNvSpPr>
            <a:spLocks noGrp="1"/>
          </p:cNvSpPr>
          <p:nvPr>
            <p:ph type="sldNum" sz="quarter" idx="10"/>
          </p:nvPr>
        </p:nvSpPr>
        <p:spPr/>
        <p:txBody>
          <a:bodyPr/>
          <a:lstStyle/>
          <a:p>
            <a:pPr>
              <a:defRPr/>
            </a:pPr>
            <a:fld id="{97702D18-8FED-442F-914A-F0D5986D3F32}" type="slidenum">
              <a:rPr lang="th-TH" smtClean="0"/>
              <a:pPr>
                <a:defRPr/>
              </a:pPr>
              <a:t>27</a:t>
            </a:fld>
            <a:endParaRPr lang="th-TH" dirty="0"/>
          </a:p>
        </p:txBody>
      </p:sp>
      <p:sp>
        <p:nvSpPr>
          <p:cNvPr id="4" name="Date Placeholder 3"/>
          <p:cNvSpPr>
            <a:spLocks noGrp="1"/>
          </p:cNvSpPr>
          <p:nvPr>
            <p:ph type="dt" sz="half" idx="12"/>
          </p:nvPr>
        </p:nvSpPr>
        <p:spPr/>
        <p:txBody>
          <a:bodyPr/>
          <a:lstStyle/>
          <a:p>
            <a:pPr>
              <a:defRPr/>
            </a:pPr>
            <a:r>
              <a:rPr lang="en-US" smtClean="0"/>
              <a:t>December 1, 2013</a:t>
            </a:r>
            <a:endParaRPr lang="th-TH" dirty="0"/>
          </a:p>
        </p:txBody>
      </p:sp>
    </p:spTree>
    <p:extLst>
      <p:ext uri="{BB962C8B-B14F-4D97-AF65-F5344CB8AC3E}">
        <p14:creationId xmlns:p14="http://schemas.microsoft.com/office/powerpoint/2010/main" val="1295467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ubrik 1"/>
          <p:cNvSpPr>
            <a:spLocks noGrp="1"/>
          </p:cNvSpPr>
          <p:nvPr>
            <p:ph type="title"/>
          </p:nvPr>
        </p:nvSpPr>
        <p:spPr/>
        <p:txBody>
          <a:bodyPr/>
          <a:lstStyle/>
          <a:p>
            <a:pPr eaLnBrk="1" hangingPunct="1"/>
            <a:r>
              <a:rPr lang="sv-SE" dirty="0" smtClean="0">
                <a:cs typeface="Arial" charset="0"/>
              </a:rPr>
              <a:t> Food, laundry and waste</a:t>
            </a:r>
          </a:p>
        </p:txBody>
      </p:sp>
      <p:sp>
        <p:nvSpPr>
          <p:cNvPr id="14339" name="Platshållare för innehåll 2"/>
          <p:cNvSpPr>
            <a:spLocks noGrp="1"/>
          </p:cNvSpPr>
          <p:nvPr>
            <p:ph idx="1"/>
          </p:nvPr>
        </p:nvSpPr>
        <p:spPr/>
        <p:txBody>
          <a:bodyPr>
            <a:normAutofit/>
          </a:bodyPr>
          <a:lstStyle/>
          <a:p>
            <a:pPr eaLnBrk="1" hangingPunct="1"/>
            <a:r>
              <a:rPr lang="sv-SE" sz="2800" dirty="0" smtClean="0">
                <a:latin typeface="Arial" charset="0"/>
                <a:cs typeface="Arial" charset="0"/>
              </a:rPr>
              <a:t>Prepare food for patients in a clean kitchen by trained staff</a:t>
            </a:r>
          </a:p>
          <a:p>
            <a:pPr eaLnBrk="1" hangingPunct="1"/>
            <a:r>
              <a:rPr lang="sv-SE" sz="2800" dirty="0" smtClean="0">
                <a:latin typeface="Arial" charset="0"/>
                <a:cs typeface="Arial" charset="0"/>
              </a:rPr>
              <a:t>Hot food must be eaten while hot or chilled before storage</a:t>
            </a:r>
          </a:p>
          <a:p>
            <a:pPr eaLnBrk="1" hangingPunct="1"/>
            <a:r>
              <a:rPr lang="sv-SE" sz="2800" dirty="0" smtClean="0">
                <a:latin typeface="Arial" charset="0"/>
                <a:cs typeface="Arial" charset="0"/>
              </a:rPr>
              <a:t>Bed linen and working clothes should be washed in a hospital laundry </a:t>
            </a:r>
            <a:endParaRPr lang="sv-SE" sz="2800" dirty="0">
              <a:latin typeface="Arial" charset="0"/>
              <a:cs typeface="Arial" charset="0"/>
            </a:endParaRPr>
          </a:p>
          <a:p>
            <a:pPr lvl="1"/>
            <a:r>
              <a:rPr lang="sv-SE" sz="2400" dirty="0" smtClean="0">
                <a:latin typeface="Arial" charset="0"/>
                <a:cs typeface="Arial" charset="0"/>
              </a:rPr>
              <a:t>Store dry and clean</a:t>
            </a:r>
          </a:p>
          <a:p>
            <a:pPr eaLnBrk="1" hangingPunct="1"/>
            <a:r>
              <a:rPr lang="sv-SE" sz="2800" dirty="0" smtClean="0">
                <a:latin typeface="Arial" charset="0"/>
                <a:cs typeface="Arial" charset="0"/>
              </a:rPr>
              <a:t>Waste management guidelines available</a:t>
            </a:r>
          </a:p>
        </p:txBody>
      </p:sp>
      <p:sp>
        <p:nvSpPr>
          <p:cNvPr id="3" name="Slide Number Placeholder 2"/>
          <p:cNvSpPr>
            <a:spLocks noGrp="1"/>
          </p:cNvSpPr>
          <p:nvPr>
            <p:ph type="sldNum" sz="quarter" idx="10"/>
          </p:nvPr>
        </p:nvSpPr>
        <p:spPr/>
        <p:txBody>
          <a:bodyPr/>
          <a:lstStyle/>
          <a:p>
            <a:pPr>
              <a:defRPr/>
            </a:pPr>
            <a:fld id="{D828D314-417F-4C3A-9647-F000215FB3A6}" type="slidenum">
              <a:rPr lang="th-TH" smtClean="0"/>
              <a:pPr>
                <a:defRPr/>
              </a:pPr>
              <a:t>28</a:t>
            </a:fld>
            <a:endParaRPr lang="th-TH" dirty="0"/>
          </a:p>
        </p:txBody>
      </p:sp>
      <p:sp>
        <p:nvSpPr>
          <p:cNvPr id="4" name="Date Placeholder 3"/>
          <p:cNvSpPr>
            <a:spLocks noGrp="1"/>
          </p:cNvSpPr>
          <p:nvPr>
            <p:ph type="dt" sz="half" idx="12"/>
          </p:nvPr>
        </p:nvSpPr>
        <p:spPr/>
        <p:txBody>
          <a:bodyPr/>
          <a:lstStyle/>
          <a:p>
            <a:pPr>
              <a:defRPr/>
            </a:pPr>
            <a:r>
              <a:rPr lang="en-US" smtClean="0"/>
              <a:t>December 1, 2013</a:t>
            </a:r>
            <a:endParaRPr lang="th-TH"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59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404813"/>
            <a:ext cx="4102100"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5972" name="Text Box 4"/>
          <p:cNvSpPr txBox="1">
            <a:spLocks noChangeArrowheads="1"/>
          </p:cNvSpPr>
          <p:nvPr/>
        </p:nvSpPr>
        <p:spPr bwMode="auto">
          <a:xfrm>
            <a:off x="4572000" y="549275"/>
            <a:ext cx="3024336" cy="83317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lang="de-DE" sz="2400" dirty="0">
                <a:latin typeface="+mn-lt"/>
              </a:rPr>
              <a:t>Washer disinfector for beds</a:t>
            </a:r>
          </a:p>
        </p:txBody>
      </p:sp>
      <p:sp>
        <p:nvSpPr>
          <p:cNvPr id="3" name="Slide Number Placeholder 2"/>
          <p:cNvSpPr>
            <a:spLocks noGrp="1"/>
          </p:cNvSpPr>
          <p:nvPr>
            <p:ph type="sldNum" sz="quarter" idx="10"/>
          </p:nvPr>
        </p:nvSpPr>
        <p:spPr/>
        <p:txBody>
          <a:bodyPr/>
          <a:lstStyle/>
          <a:p>
            <a:pPr>
              <a:defRPr/>
            </a:pPr>
            <a:fld id="{D828D314-417F-4C3A-9647-F000215FB3A6}" type="slidenum">
              <a:rPr lang="th-TH" smtClean="0"/>
              <a:pPr>
                <a:defRPr/>
              </a:pPr>
              <a:t>29</a:t>
            </a:fld>
            <a:endParaRPr lang="th-TH" dirty="0"/>
          </a:p>
        </p:txBody>
      </p:sp>
      <p:sp>
        <p:nvSpPr>
          <p:cNvPr id="4" name="Date Placeholder 3"/>
          <p:cNvSpPr>
            <a:spLocks noGrp="1"/>
          </p:cNvSpPr>
          <p:nvPr>
            <p:ph type="dt" sz="half" idx="12"/>
          </p:nvPr>
        </p:nvSpPr>
        <p:spPr/>
        <p:txBody>
          <a:bodyPr/>
          <a:lstStyle/>
          <a:p>
            <a:pPr>
              <a:defRPr/>
            </a:pPr>
            <a:r>
              <a:rPr lang="en-US" smtClean="0"/>
              <a:t>December 1, 2013</a:t>
            </a:r>
            <a:endParaRPr lang="th-TH" dirty="0"/>
          </a:p>
        </p:txBody>
      </p:sp>
    </p:spTree>
    <p:extLst>
      <p:ext uri="{BB962C8B-B14F-4D97-AF65-F5344CB8AC3E}">
        <p14:creationId xmlns:p14="http://schemas.microsoft.com/office/powerpoint/2010/main" val="250284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involved</a:t>
            </a:r>
            <a:endParaRPr lang="en-US" dirty="0"/>
          </a:p>
        </p:txBody>
      </p:sp>
      <p:sp>
        <p:nvSpPr>
          <p:cNvPr id="3" name="Content Placeholder 2"/>
          <p:cNvSpPr>
            <a:spLocks noGrp="1"/>
          </p:cNvSpPr>
          <p:nvPr>
            <p:ph idx="1"/>
          </p:nvPr>
        </p:nvSpPr>
        <p:spPr/>
        <p:txBody>
          <a:bodyPr/>
          <a:lstStyle/>
          <a:p>
            <a:r>
              <a:rPr lang="en-US" sz="2800" dirty="0"/>
              <a:t>5</a:t>
            </a:r>
            <a:r>
              <a:rPr lang="en-US" sz="2800" dirty="0" smtClean="0"/>
              <a:t>0 minutes</a:t>
            </a:r>
            <a:endParaRPr lang="en-US" sz="2800" dirty="0"/>
          </a:p>
        </p:txBody>
      </p:sp>
      <p:sp>
        <p:nvSpPr>
          <p:cNvPr id="5" name="Slide Number Placeholder 4"/>
          <p:cNvSpPr>
            <a:spLocks noGrp="1"/>
          </p:cNvSpPr>
          <p:nvPr>
            <p:ph type="sldNum" sz="quarter" idx="10"/>
          </p:nvPr>
        </p:nvSpPr>
        <p:spPr/>
        <p:txBody>
          <a:bodyPr/>
          <a:lstStyle/>
          <a:p>
            <a:pPr>
              <a:defRPr/>
            </a:pPr>
            <a:fld id="{D828D314-417F-4C3A-9647-F000215FB3A6}" type="slidenum">
              <a:rPr lang="th-TH" smtClean="0"/>
              <a:pPr>
                <a:defRPr/>
              </a:pPr>
              <a:t>3</a:t>
            </a:fld>
            <a:endParaRPr lang="th-TH" dirty="0"/>
          </a:p>
        </p:txBody>
      </p:sp>
      <p:sp>
        <p:nvSpPr>
          <p:cNvPr id="6" name="Date Placeholder 5"/>
          <p:cNvSpPr>
            <a:spLocks noGrp="1"/>
          </p:cNvSpPr>
          <p:nvPr>
            <p:ph type="dt" sz="half" idx="12"/>
          </p:nvPr>
        </p:nvSpPr>
        <p:spPr/>
        <p:txBody>
          <a:bodyPr/>
          <a:lstStyle/>
          <a:p>
            <a:pPr>
              <a:defRPr/>
            </a:pPr>
            <a:r>
              <a:rPr lang="en-US" smtClean="0"/>
              <a:t>December 1, 2013</a:t>
            </a:r>
            <a:endParaRPr lang="th-TH" dirty="0"/>
          </a:p>
        </p:txBody>
      </p:sp>
    </p:spTree>
    <p:extLst>
      <p:ext uri="{BB962C8B-B14F-4D97-AF65-F5344CB8AC3E}">
        <p14:creationId xmlns:p14="http://schemas.microsoft.com/office/powerpoint/2010/main" val="23426157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xfrm>
            <a:off x="6705600" y="1646238"/>
            <a:ext cx="2438400" cy="365125"/>
          </a:xfrm>
          <a:prstGeom prst="rect">
            <a:avLst/>
          </a:prstGeom>
        </p:spPr>
        <p:txBody>
          <a:bodyPr/>
          <a:lstStyle/>
          <a:p>
            <a:fld id="{AB43D910-E1BF-430C-824C-F85C8A2988E6}" type="slidenum">
              <a:rPr lang="en-US"/>
              <a:pPr/>
              <a:t>30</a:t>
            </a:fld>
            <a:endParaRPr lang="en-US"/>
          </a:p>
        </p:txBody>
      </p:sp>
      <p:sp>
        <p:nvSpPr>
          <p:cNvPr id="1136642" name="Text Box 2"/>
          <p:cNvSpPr txBox="1">
            <a:spLocks noChangeArrowheads="1"/>
          </p:cNvSpPr>
          <p:nvPr/>
        </p:nvSpPr>
        <p:spPr bwMode="auto">
          <a:xfrm>
            <a:off x="1475656" y="908720"/>
            <a:ext cx="5003800" cy="1000274"/>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34950" lvl="1"/>
            <a:r>
              <a:rPr lang="de-DE" sz="2400" dirty="0">
                <a:latin typeface="+mn-lt"/>
              </a:rPr>
              <a:t>Clean and dirty work </a:t>
            </a:r>
            <a:r>
              <a:rPr lang="de-DE" sz="2400" dirty="0" smtClean="0">
                <a:latin typeface="+mn-lt"/>
              </a:rPr>
              <a:t>in </a:t>
            </a:r>
            <a:r>
              <a:rPr lang="de-DE" sz="2400" dirty="0">
                <a:latin typeface="+mn-lt"/>
              </a:rPr>
              <a:t>different </a:t>
            </a:r>
            <a:r>
              <a:rPr lang="de-DE" sz="2400" dirty="0" smtClean="0">
                <a:latin typeface="+mn-lt"/>
              </a:rPr>
              <a:t>rooms/areas</a:t>
            </a:r>
            <a:endParaRPr lang="de-DE" sz="2400" dirty="0">
              <a:latin typeface="+mn-lt"/>
            </a:endParaRPr>
          </a:p>
          <a:p>
            <a:pPr lvl="1"/>
            <a:endParaRPr lang="de-DE" sz="1100" dirty="0"/>
          </a:p>
        </p:txBody>
      </p:sp>
      <p:pic>
        <p:nvPicPr>
          <p:cNvPr id="1136644" name="Picture 4" descr="PICT05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2348880"/>
            <a:ext cx="3851275"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2"/>
          </p:nvPr>
        </p:nvSpPr>
        <p:spPr/>
        <p:txBody>
          <a:bodyPr/>
          <a:lstStyle/>
          <a:p>
            <a:pPr>
              <a:defRPr/>
            </a:pPr>
            <a:r>
              <a:rPr lang="en-US" smtClean="0"/>
              <a:t>December 1, 2013</a:t>
            </a:r>
            <a:endParaRPr lang="th-TH" dirty="0"/>
          </a:p>
        </p:txBody>
      </p:sp>
    </p:spTree>
    <p:extLst>
      <p:ext uri="{BB962C8B-B14F-4D97-AF65-F5344CB8AC3E}">
        <p14:creationId xmlns:p14="http://schemas.microsoft.com/office/powerpoint/2010/main" val="11533787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ubrik 1"/>
          <p:cNvSpPr>
            <a:spLocks noGrp="1"/>
          </p:cNvSpPr>
          <p:nvPr>
            <p:ph type="title"/>
          </p:nvPr>
        </p:nvSpPr>
        <p:spPr/>
        <p:txBody>
          <a:bodyPr/>
          <a:lstStyle/>
          <a:p>
            <a:pPr eaLnBrk="1" hangingPunct="1"/>
            <a:r>
              <a:rPr lang="sv-SE" dirty="0" smtClean="0">
                <a:cs typeface="Arial" charset="0"/>
              </a:rPr>
              <a:t> Resource considerations</a:t>
            </a:r>
          </a:p>
        </p:txBody>
      </p:sp>
      <p:sp>
        <p:nvSpPr>
          <p:cNvPr id="15363" name="Platshållare för innehåll 2"/>
          <p:cNvSpPr>
            <a:spLocks noGrp="1"/>
          </p:cNvSpPr>
          <p:nvPr>
            <p:ph idx="1"/>
          </p:nvPr>
        </p:nvSpPr>
        <p:spPr/>
        <p:txBody>
          <a:bodyPr/>
          <a:lstStyle/>
          <a:p>
            <a:pPr eaLnBrk="1" hangingPunct="1"/>
            <a:r>
              <a:rPr lang="sv-SE" sz="2800" dirty="0" smtClean="0">
                <a:cs typeface="Arial" charset="0"/>
              </a:rPr>
              <a:t>How many day-care and out-patients will you serve?</a:t>
            </a:r>
          </a:p>
          <a:p>
            <a:pPr eaLnBrk="1" hangingPunct="1"/>
            <a:r>
              <a:rPr lang="sv-SE" sz="2800" dirty="0" smtClean="0">
                <a:cs typeface="Arial" charset="0"/>
              </a:rPr>
              <a:t>How many in- patients, how sick are they and how long will they stay in hospital?</a:t>
            </a:r>
          </a:p>
          <a:p>
            <a:pPr eaLnBrk="1" hangingPunct="1"/>
            <a:r>
              <a:rPr lang="sv-SE" sz="2800" dirty="0" smtClean="0">
                <a:cs typeface="Arial" charset="0"/>
              </a:rPr>
              <a:t>Patients will require more privacy for procedures</a:t>
            </a:r>
          </a:p>
          <a:p>
            <a:pPr eaLnBrk="1" hangingPunct="1"/>
            <a:r>
              <a:rPr lang="sv-SE" sz="2800" dirty="0" smtClean="0">
                <a:cs typeface="Arial" charset="0"/>
              </a:rPr>
              <a:t>How much staff do you have per patient? </a:t>
            </a:r>
          </a:p>
          <a:p>
            <a:pPr eaLnBrk="1" hangingPunct="1"/>
            <a:r>
              <a:rPr lang="sv-SE" sz="2800" dirty="0" smtClean="0">
                <a:cs typeface="Arial" charset="0"/>
              </a:rPr>
              <a:t>How many unqualified helpers?</a:t>
            </a:r>
          </a:p>
        </p:txBody>
      </p:sp>
      <p:sp>
        <p:nvSpPr>
          <p:cNvPr id="3" name="Slide Number Placeholder 2"/>
          <p:cNvSpPr>
            <a:spLocks noGrp="1"/>
          </p:cNvSpPr>
          <p:nvPr>
            <p:ph type="sldNum" sz="quarter" idx="10"/>
          </p:nvPr>
        </p:nvSpPr>
        <p:spPr/>
        <p:txBody>
          <a:bodyPr/>
          <a:lstStyle/>
          <a:p>
            <a:pPr>
              <a:defRPr/>
            </a:pPr>
            <a:fld id="{D828D314-417F-4C3A-9647-F000215FB3A6}" type="slidenum">
              <a:rPr lang="th-TH" smtClean="0"/>
              <a:pPr>
                <a:defRPr/>
              </a:pPr>
              <a:t>31</a:t>
            </a:fld>
            <a:endParaRPr lang="th-TH" dirty="0"/>
          </a:p>
        </p:txBody>
      </p:sp>
      <p:sp>
        <p:nvSpPr>
          <p:cNvPr id="4" name="Date Placeholder 3"/>
          <p:cNvSpPr>
            <a:spLocks noGrp="1"/>
          </p:cNvSpPr>
          <p:nvPr>
            <p:ph type="dt" sz="half" idx="12"/>
          </p:nvPr>
        </p:nvSpPr>
        <p:spPr/>
        <p:txBody>
          <a:bodyPr/>
          <a:lstStyle/>
          <a:p>
            <a:pPr>
              <a:defRPr/>
            </a:pPr>
            <a:r>
              <a:rPr lang="en-US" smtClean="0"/>
              <a:t>December 1, 2013</a:t>
            </a:r>
            <a:endParaRPr lang="th-TH"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ubrik 1"/>
          <p:cNvSpPr>
            <a:spLocks noGrp="1"/>
          </p:cNvSpPr>
          <p:nvPr>
            <p:ph type="title"/>
          </p:nvPr>
        </p:nvSpPr>
        <p:spPr/>
        <p:txBody>
          <a:bodyPr>
            <a:noAutofit/>
          </a:bodyPr>
          <a:lstStyle/>
          <a:p>
            <a:pPr eaLnBrk="1" hangingPunct="1">
              <a:defRPr/>
            </a:pPr>
            <a:r>
              <a:rPr lang="en-GB" dirty="0" smtClean="0">
                <a:cs typeface="Arial" charset="0"/>
              </a:rPr>
              <a:t>Infection prevention and control team - I</a:t>
            </a:r>
          </a:p>
        </p:txBody>
      </p:sp>
      <p:sp>
        <p:nvSpPr>
          <p:cNvPr id="16387" name="Platshållare för innehåll 2"/>
          <p:cNvSpPr>
            <a:spLocks noGrp="1"/>
          </p:cNvSpPr>
          <p:nvPr>
            <p:ph idx="1"/>
          </p:nvPr>
        </p:nvSpPr>
        <p:spPr>
          <a:xfrm>
            <a:off x="457200" y="1772816"/>
            <a:ext cx="7211144" cy="4680372"/>
          </a:xfrm>
        </p:spPr>
        <p:txBody>
          <a:bodyPr/>
          <a:lstStyle/>
          <a:p>
            <a:pPr eaLnBrk="1" hangingPunct="1"/>
            <a:r>
              <a:rPr lang="sv-SE" sz="2800" dirty="0" smtClean="0">
                <a:cs typeface="Arial" charset="0"/>
              </a:rPr>
              <a:t>IP&amp;C staff a link between medical personnel, architects and engineers</a:t>
            </a:r>
          </a:p>
          <a:p>
            <a:pPr eaLnBrk="1" hangingPunct="1"/>
            <a:r>
              <a:rPr lang="sv-SE" sz="2800" dirty="0" smtClean="0">
                <a:cs typeface="Arial" charset="0"/>
              </a:rPr>
              <a:t>Prioritise areas with infection-prone patients:</a:t>
            </a:r>
          </a:p>
          <a:p>
            <a:pPr lvl="1" eaLnBrk="1" hangingPunct="1"/>
            <a:r>
              <a:rPr lang="sv-SE" sz="2400" dirty="0" smtClean="0">
                <a:cs typeface="Arial" charset="0"/>
              </a:rPr>
              <a:t>Operating and delivery rooms</a:t>
            </a:r>
          </a:p>
          <a:p>
            <a:pPr lvl="1" eaLnBrk="1" hangingPunct="1"/>
            <a:r>
              <a:rPr lang="sv-SE" sz="2400" dirty="0" smtClean="0">
                <a:cs typeface="Arial" charset="0"/>
              </a:rPr>
              <a:t>Intensive care units</a:t>
            </a:r>
          </a:p>
          <a:p>
            <a:pPr lvl="1" eaLnBrk="1" hangingPunct="1"/>
            <a:r>
              <a:rPr lang="sv-SE" sz="2400" dirty="0" smtClean="0">
                <a:cs typeface="Arial" charset="0"/>
              </a:rPr>
              <a:t>Emergency rooms</a:t>
            </a:r>
          </a:p>
        </p:txBody>
      </p:sp>
      <p:pic>
        <p:nvPicPr>
          <p:cNvPr id="16388" name="Picture 3"/>
          <p:cNvPicPr>
            <a:picLocks noChangeAspect="1" noChangeArrowheads="1"/>
          </p:cNvPicPr>
          <p:nvPr/>
        </p:nvPicPr>
        <p:blipFill>
          <a:blip r:embed="rId3" cstate="print">
            <a:lum bright="10000" contrast="20000"/>
            <a:extLst>
              <a:ext uri="{28A0092B-C50C-407E-A947-70E740481C1C}">
                <a14:useLocalDpi xmlns:a14="http://schemas.microsoft.com/office/drawing/2010/main" val="0"/>
              </a:ext>
            </a:extLst>
          </a:blip>
          <a:srcRect/>
          <a:stretch>
            <a:fillRect/>
          </a:stretch>
        </p:blipFill>
        <p:spPr bwMode="auto">
          <a:xfrm>
            <a:off x="3887053" y="3789040"/>
            <a:ext cx="3729038"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D828D314-417F-4C3A-9647-F000215FB3A6}" type="slidenum">
              <a:rPr lang="th-TH" smtClean="0"/>
              <a:pPr>
                <a:defRPr/>
              </a:pPr>
              <a:t>32</a:t>
            </a:fld>
            <a:endParaRPr lang="th-TH" dirty="0"/>
          </a:p>
        </p:txBody>
      </p:sp>
      <p:sp>
        <p:nvSpPr>
          <p:cNvPr id="4" name="Date Placeholder 3"/>
          <p:cNvSpPr>
            <a:spLocks noGrp="1"/>
          </p:cNvSpPr>
          <p:nvPr>
            <p:ph type="dt" sz="half" idx="12"/>
          </p:nvPr>
        </p:nvSpPr>
        <p:spPr/>
        <p:txBody>
          <a:bodyPr/>
          <a:lstStyle/>
          <a:p>
            <a:pPr>
              <a:defRPr/>
            </a:pPr>
            <a:r>
              <a:rPr lang="en-US" smtClean="0"/>
              <a:t>December 1, 2013</a:t>
            </a:r>
            <a:endParaRPr lang="th-TH"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ubrik 1"/>
          <p:cNvSpPr>
            <a:spLocks noGrp="1"/>
          </p:cNvSpPr>
          <p:nvPr>
            <p:ph type="title"/>
          </p:nvPr>
        </p:nvSpPr>
        <p:spPr/>
        <p:txBody>
          <a:bodyPr>
            <a:noAutofit/>
          </a:bodyPr>
          <a:lstStyle/>
          <a:p>
            <a:pPr eaLnBrk="1" hangingPunct="1">
              <a:defRPr/>
            </a:pPr>
            <a:r>
              <a:rPr lang="sv-SE" dirty="0" smtClean="0">
                <a:cs typeface="Arial" charset="0"/>
              </a:rPr>
              <a:t>Infection prevention and control team -2</a:t>
            </a:r>
          </a:p>
        </p:txBody>
      </p:sp>
      <p:sp>
        <p:nvSpPr>
          <p:cNvPr id="17411" name="Platshållare för innehåll 2"/>
          <p:cNvSpPr>
            <a:spLocks noGrp="1"/>
          </p:cNvSpPr>
          <p:nvPr>
            <p:ph idx="1"/>
          </p:nvPr>
        </p:nvSpPr>
        <p:spPr>
          <a:xfrm>
            <a:off x="457200" y="1772816"/>
            <a:ext cx="7620000" cy="2952328"/>
          </a:xfrm>
        </p:spPr>
        <p:txBody>
          <a:bodyPr/>
          <a:lstStyle/>
          <a:p>
            <a:pPr eaLnBrk="1" hangingPunct="1"/>
            <a:r>
              <a:rPr lang="sv-SE" sz="2800" dirty="0" smtClean="0">
                <a:cs typeface="Arial" charset="0"/>
              </a:rPr>
              <a:t>Take part in the initial design of the building</a:t>
            </a:r>
          </a:p>
          <a:p>
            <a:pPr eaLnBrk="1" hangingPunct="1"/>
            <a:r>
              <a:rPr lang="sv-SE" sz="2800" dirty="0" smtClean="0">
                <a:cs typeface="Arial" charset="0"/>
              </a:rPr>
              <a:t>Consider the flow of patients, staff and equipment </a:t>
            </a:r>
          </a:p>
          <a:p>
            <a:pPr eaLnBrk="1" hangingPunct="1"/>
            <a:r>
              <a:rPr lang="sv-SE" sz="2800" dirty="0" smtClean="0">
                <a:cs typeface="Arial" charset="0"/>
              </a:rPr>
              <a:t>Get involved with the facility management</a:t>
            </a:r>
          </a:p>
        </p:txBody>
      </p:sp>
      <p:sp>
        <p:nvSpPr>
          <p:cNvPr id="3" name="Slide Number Placeholder 2"/>
          <p:cNvSpPr>
            <a:spLocks noGrp="1"/>
          </p:cNvSpPr>
          <p:nvPr>
            <p:ph type="sldNum" sz="quarter" idx="10"/>
          </p:nvPr>
        </p:nvSpPr>
        <p:spPr/>
        <p:txBody>
          <a:bodyPr/>
          <a:lstStyle/>
          <a:p>
            <a:pPr>
              <a:defRPr/>
            </a:pPr>
            <a:fld id="{D828D314-417F-4C3A-9647-F000215FB3A6}" type="slidenum">
              <a:rPr lang="th-TH" smtClean="0"/>
              <a:pPr>
                <a:defRPr/>
              </a:pPr>
              <a:t>33</a:t>
            </a:fld>
            <a:endParaRPr lang="th-TH" dirty="0"/>
          </a:p>
        </p:txBody>
      </p:sp>
      <p:sp>
        <p:nvSpPr>
          <p:cNvPr id="4" name="Date Placeholder 3"/>
          <p:cNvSpPr>
            <a:spLocks noGrp="1"/>
          </p:cNvSpPr>
          <p:nvPr>
            <p:ph type="dt" sz="half" idx="12"/>
          </p:nvPr>
        </p:nvSpPr>
        <p:spPr/>
        <p:txBody>
          <a:bodyPr/>
          <a:lstStyle/>
          <a:p>
            <a:pPr>
              <a:defRPr/>
            </a:pPr>
            <a:r>
              <a:rPr lang="en-US" smtClean="0"/>
              <a:t>December 1, 2013</a:t>
            </a:r>
            <a:endParaRPr lang="th-TH"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ubrik 1"/>
          <p:cNvSpPr>
            <a:spLocks noGrp="1"/>
          </p:cNvSpPr>
          <p:nvPr>
            <p:ph type="title"/>
          </p:nvPr>
        </p:nvSpPr>
        <p:spPr/>
        <p:txBody>
          <a:bodyPr>
            <a:noAutofit/>
          </a:bodyPr>
          <a:lstStyle/>
          <a:p>
            <a:pPr eaLnBrk="1" hangingPunct="1">
              <a:defRPr/>
            </a:pPr>
            <a:r>
              <a:rPr lang="sv-SE" dirty="0" smtClean="0">
                <a:cs typeface="Arial" charset="0"/>
              </a:rPr>
              <a:t>SIG construction recommendations - 2012</a:t>
            </a:r>
          </a:p>
        </p:txBody>
      </p:sp>
      <p:sp>
        <p:nvSpPr>
          <p:cNvPr id="18435" name="Platshållare för innehåll 2"/>
          <p:cNvSpPr>
            <a:spLocks noGrp="1"/>
          </p:cNvSpPr>
          <p:nvPr>
            <p:ph idx="1"/>
          </p:nvPr>
        </p:nvSpPr>
        <p:spPr/>
        <p:txBody>
          <a:bodyPr>
            <a:normAutofit/>
          </a:bodyPr>
          <a:lstStyle/>
          <a:p>
            <a:pPr eaLnBrk="1" hangingPunct="1"/>
            <a:r>
              <a:rPr lang="en-US" sz="2800" dirty="0" smtClean="0">
                <a:cs typeface="Arial" charset="0"/>
              </a:rPr>
              <a:t>Design of a general ward   </a:t>
            </a:r>
          </a:p>
          <a:p>
            <a:pPr eaLnBrk="1" hangingPunct="1"/>
            <a:r>
              <a:rPr lang="en-US" sz="2800" dirty="0" smtClean="0">
                <a:cs typeface="Arial" charset="0"/>
              </a:rPr>
              <a:t>Protection of </a:t>
            </a:r>
            <a:r>
              <a:rPr lang="en-US" sz="2800" dirty="0" err="1" smtClean="0">
                <a:cs typeface="Arial" charset="0"/>
              </a:rPr>
              <a:t>immunocompromised</a:t>
            </a:r>
            <a:r>
              <a:rPr lang="en-US" sz="2800" dirty="0" smtClean="0">
                <a:cs typeface="Arial" charset="0"/>
              </a:rPr>
              <a:t> patients during building work   </a:t>
            </a:r>
          </a:p>
          <a:p>
            <a:pPr eaLnBrk="1" hangingPunct="1"/>
            <a:r>
              <a:rPr lang="en-US" sz="2800" dirty="0" smtClean="0">
                <a:cs typeface="Arial" charset="0"/>
              </a:rPr>
              <a:t>Emergency Unit   </a:t>
            </a:r>
          </a:p>
          <a:p>
            <a:pPr eaLnBrk="1" hangingPunct="1"/>
            <a:r>
              <a:rPr lang="en-US" sz="2800" dirty="0" smtClean="0">
                <a:cs typeface="Arial" charset="0"/>
              </a:rPr>
              <a:t>Design of Intensive Care Units   </a:t>
            </a:r>
          </a:p>
          <a:p>
            <a:pPr eaLnBrk="1" hangingPunct="1"/>
            <a:r>
              <a:rPr lang="en-US" sz="2800" dirty="0" smtClean="0">
                <a:cs typeface="Arial" charset="0"/>
              </a:rPr>
              <a:t>Design of a surgery block   </a:t>
            </a:r>
          </a:p>
          <a:p>
            <a:pPr eaLnBrk="1" hangingPunct="1"/>
            <a:r>
              <a:rPr lang="en-US" sz="2800" dirty="0" smtClean="0">
                <a:cs typeface="Arial" charset="0"/>
              </a:rPr>
              <a:t>Ventilation to prevent airborne transmission</a:t>
            </a:r>
          </a:p>
          <a:p>
            <a:pPr eaLnBrk="1" hangingPunct="1"/>
            <a:endParaRPr lang="en-US" sz="2800" dirty="0">
              <a:cs typeface="Arial" charset="0"/>
            </a:endParaRPr>
          </a:p>
          <a:p>
            <a:pPr marL="114300" indent="0" eaLnBrk="1" hangingPunct="1">
              <a:buNone/>
            </a:pPr>
            <a:r>
              <a:rPr lang="en-US" sz="2400" dirty="0" smtClean="0">
                <a:cs typeface="Arial" charset="0"/>
              </a:rPr>
              <a:t>Go to: </a:t>
            </a:r>
            <a:r>
              <a:rPr lang="en-US" sz="2400" dirty="0" smtClean="0">
                <a:cs typeface="Arial" charset="0"/>
                <a:hlinkClick r:id="rId3"/>
              </a:rPr>
              <a:t>www.theific.org</a:t>
            </a:r>
            <a:r>
              <a:rPr lang="en-US" sz="2400" dirty="0" smtClean="0">
                <a:cs typeface="Arial" charset="0"/>
              </a:rPr>
              <a:t> </a:t>
            </a:r>
            <a:endParaRPr lang="sv-SE" sz="2400" dirty="0" smtClean="0">
              <a:cs typeface="Arial" charset="0"/>
            </a:endParaRPr>
          </a:p>
        </p:txBody>
      </p:sp>
      <p:sp>
        <p:nvSpPr>
          <p:cNvPr id="3" name="Slide Number Placeholder 2"/>
          <p:cNvSpPr>
            <a:spLocks noGrp="1"/>
          </p:cNvSpPr>
          <p:nvPr>
            <p:ph type="sldNum" sz="quarter" idx="10"/>
          </p:nvPr>
        </p:nvSpPr>
        <p:spPr/>
        <p:txBody>
          <a:bodyPr/>
          <a:lstStyle/>
          <a:p>
            <a:pPr>
              <a:defRPr/>
            </a:pPr>
            <a:fld id="{D828D314-417F-4C3A-9647-F000215FB3A6}" type="slidenum">
              <a:rPr lang="th-TH" smtClean="0"/>
              <a:pPr>
                <a:defRPr/>
              </a:pPr>
              <a:t>34</a:t>
            </a:fld>
            <a:endParaRPr lang="th-TH" dirty="0"/>
          </a:p>
        </p:txBody>
      </p:sp>
      <p:sp>
        <p:nvSpPr>
          <p:cNvPr id="4" name="Date Placeholder 3"/>
          <p:cNvSpPr>
            <a:spLocks noGrp="1"/>
          </p:cNvSpPr>
          <p:nvPr>
            <p:ph type="dt" sz="half" idx="12"/>
          </p:nvPr>
        </p:nvSpPr>
        <p:spPr/>
        <p:txBody>
          <a:bodyPr/>
          <a:lstStyle/>
          <a:p>
            <a:pPr>
              <a:defRPr/>
            </a:pPr>
            <a:r>
              <a:rPr lang="en-US" smtClean="0"/>
              <a:t>December 1, 2013</a:t>
            </a:r>
            <a:endParaRPr lang="th-TH"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67544" y="1340768"/>
            <a:ext cx="7620000" cy="4800600"/>
          </a:xfrm>
        </p:spPr>
        <p:txBody>
          <a:bodyPr/>
          <a:lstStyle/>
          <a:p>
            <a:r>
              <a:rPr lang="en-GB" sz="2400" dirty="0"/>
              <a:t>CDC Guidelines for environmental infection control in health-care facilities. </a:t>
            </a:r>
            <a:r>
              <a:rPr lang="en-GB" sz="2400" i="1" dirty="0" err="1"/>
              <a:t>MMWR</a:t>
            </a:r>
            <a:r>
              <a:rPr lang="en-GB" sz="2400" dirty="0"/>
              <a:t> 2003, June 6, 1-42. </a:t>
            </a:r>
            <a:r>
              <a:rPr lang="en-GB" sz="2400" u="sng" dirty="0">
                <a:hlinkClick r:id="rId3"/>
              </a:rPr>
              <a:t>http://www.cdc.gov/hicpac/pdf/guidelines/eic_in_HCF_03.pdf</a:t>
            </a:r>
            <a:r>
              <a:rPr lang="en-GB" sz="2400" dirty="0"/>
              <a:t> </a:t>
            </a:r>
            <a:endParaRPr lang="en-GB" sz="2400" dirty="0" smtClean="0"/>
          </a:p>
          <a:p>
            <a:r>
              <a:rPr lang="en-GB" sz="2400" dirty="0"/>
              <a:t>Atkinson J, </a:t>
            </a:r>
            <a:r>
              <a:rPr lang="en-GB" sz="2400" dirty="0" smtClean="0"/>
              <a:t>et al. </a:t>
            </a:r>
            <a:r>
              <a:rPr lang="en-GB" sz="2400" dirty="0"/>
              <a:t>Natural Ventilation for Infection Control in Health-Care Settings. World Health Organization 2009. </a:t>
            </a:r>
            <a:r>
              <a:rPr lang="en-GB" sz="2400" u="sng" dirty="0">
                <a:hlinkClick r:id="rId4"/>
              </a:rPr>
              <a:t>http://www.who.int/water_sanitation_health/publications/natural_ventilation/en</a:t>
            </a:r>
            <a:r>
              <a:rPr lang="en-GB" sz="2400" u="sng" dirty="0" smtClean="0">
                <a:hlinkClick r:id="rId4"/>
              </a:rPr>
              <a:t>/</a:t>
            </a:r>
            <a:endParaRPr lang="en-GB" sz="2400" u="sng" dirty="0" smtClean="0"/>
          </a:p>
          <a:p>
            <a:r>
              <a:rPr lang="en-GB" sz="2400" dirty="0"/>
              <a:t>WHO policy on TB infection control in health-care facilities, congregate settings and households. World Health Organization, 2009. </a:t>
            </a:r>
            <a:r>
              <a:rPr lang="en-GB" sz="2400" u="sng" dirty="0">
                <a:hlinkClick r:id="rId5"/>
              </a:rPr>
              <a:t>http://whqlibdoc.who.int/publications/2009/9789241598323_eng.pdf</a:t>
            </a:r>
            <a:endParaRPr lang="en-US" sz="2400" dirty="0"/>
          </a:p>
        </p:txBody>
      </p:sp>
      <p:sp>
        <p:nvSpPr>
          <p:cNvPr id="5" name="Slide Number Placeholder 4"/>
          <p:cNvSpPr>
            <a:spLocks noGrp="1"/>
          </p:cNvSpPr>
          <p:nvPr>
            <p:ph type="sldNum" sz="quarter" idx="10"/>
          </p:nvPr>
        </p:nvSpPr>
        <p:spPr/>
        <p:txBody>
          <a:bodyPr/>
          <a:lstStyle/>
          <a:p>
            <a:pPr>
              <a:defRPr/>
            </a:pPr>
            <a:fld id="{D828D314-417F-4C3A-9647-F000215FB3A6}" type="slidenum">
              <a:rPr lang="th-TH" smtClean="0"/>
              <a:pPr>
                <a:defRPr/>
              </a:pPr>
              <a:t>35</a:t>
            </a:fld>
            <a:endParaRPr lang="th-TH" dirty="0"/>
          </a:p>
        </p:txBody>
      </p:sp>
      <p:sp>
        <p:nvSpPr>
          <p:cNvPr id="6" name="Date Placeholder 5"/>
          <p:cNvSpPr>
            <a:spLocks noGrp="1"/>
          </p:cNvSpPr>
          <p:nvPr>
            <p:ph type="dt" sz="half" idx="12"/>
          </p:nvPr>
        </p:nvSpPr>
        <p:spPr/>
        <p:txBody>
          <a:bodyPr/>
          <a:lstStyle/>
          <a:p>
            <a:pPr>
              <a:defRPr/>
            </a:pPr>
            <a:r>
              <a:rPr lang="en-US" smtClean="0"/>
              <a:t>December 1, 2013</a:t>
            </a:r>
            <a:endParaRPr lang="th-TH" dirty="0"/>
          </a:p>
        </p:txBody>
      </p:sp>
    </p:spTree>
    <p:extLst>
      <p:ext uri="{BB962C8B-B14F-4D97-AF65-F5344CB8AC3E}">
        <p14:creationId xmlns:p14="http://schemas.microsoft.com/office/powerpoint/2010/main" val="1911934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395536" y="1412776"/>
            <a:ext cx="7620000" cy="4800600"/>
          </a:xfrm>
        </p:spPr>
        <p:txBody>
          <a:bodyPr/>
          <a:lstStyle/>
          <a:p>
            <a:r>
              <a:rPr lang="en-GB" sz="2400" dirty="0"/>
              <a:t>Guidelines for drinking-water quality. 3</a:t>
            </a:r>
            <a:r>
              <a:rPr lang="en-GB" sz="2400" baseline="30000" dirty="0"/>
              <a:t>rd</a:t>
            </a:r>
            <a:r>
              <a:rPr lang="en-GB" sz="2400" dirty="0"/>
              <a:t> edition. World Health Organization, 2008. </a:t>
            </a:r>
            <a:r>
              <a:rPr lang="en-GB" sz="2400" u="sng" dirty="0">
                <a:hlinkClick r:id="rId3"/>
              </a:rPr>
              <a:t>http://</a:t>
            </a:r>
            <a:r>
              <a:rPr lang="en-GB" sz="2400" u="sng" dirty="0" smtClean="0">
                <a:hlinkClick r:id="rId3"/>
              </a:rPr>
              <a:t>www.who.int/water_sanitation_health/dwq/fulltext.pdf</a:t>
            </a:r>
            <a:endParaRPr lang="en-GB" sz="2400" u="sng" dirty="0" smtClean="0"/>
          </a:p>
          <a:p>
            <a:r>
              <a:rPr lang="en-US" sz="2400" dirty="0"/>
              <a:t>Healthcare waste and its safe management, WHO, 2008. </a:t>
            </a:r>
            <a:r>
              <a:rPr lang="en-US" sz="2400" u="sng" dirty="0">
                <a:hlinkClick r:id="rId4"/>
              </a:rPr>
              <a:t>http://</a:t>
            </a:r>
            <a:r>
              <a:rPr lang="en-US" sz="2400" u="sng" dirty="0" smtClean="0">
                <a:hlinkClick r:id="rId4"/>
              </a:rPr>
              <a:t>www.healthcarewaste.org/en/115_overview.html</a:t>
            </a:r>
            <a:endParaRPr lang="en-US" sz="2400" u="sng" dirty="0" smtClean="0"/>
          </a:p>
          <a:p>
            <a:r>
              <a:rPr lang="en-GB" sz="2400" dirty="0"/>
              <a:t>Infection Control Principles </a:t>
            </a:r>
            <a:r>
              <a:rPr lang="en-GB" sz="2400" dirty="0" smtClean="0"/>
              <a:t>for the </a:t>
            </a:r>
            <a:r>
              <a:rPr lang="en-GB" sz="2400" dirty="0"/>
              <a:t>Management of Construction</a:t>
            </a:r>
            <a:r>
              <a:rPr lang="en-GB" sz="2400" dirty="0" smtClean="0"/>
              <a:t>, Renovation</a:t>
            </a:r>
            <a:r>
              <a:rPr lang="en-GB" sz="2400" dirty="0"/>
              <a:t>, Repairs </a:t>
            </a:r>
            <a:r>
              <a:rPr lang="en-GB" sz="2400" dirty="0" smtClean="0"/>
              <a:t>and Maintenance </a:t>
            </a:r>
            <a:r>
              <a:rPr lang="en-GB" sz="2400" dirty="0"/>
              <a:t>within </a:t>
            </a:r>
            <a:r>
              <a:rPr lang="en-GB" sz="2400" dirty="0" smtClean="0"/>
              <a:t>Health Care Facilities. </a:t>
            </a:r>
            <a:r>
              <a:rPr lang="en-GB" sz="2400" dirty="0" err="1"/>
              <a:t>Loddon</a:t>
            </a:r>
            <a:r>
              <a:rPr lang="en-GB" sz="2400" dirty="0"/>
              <a:t> </a:t>
            </a:r>
            <a:r>
              <a:rPr lang="en-GB" sz="2400" dirty="0" err="1"/>
              <a:t>Mallee</a:t>
            </a:r>
            <a:r>
              <a:rPr lang="en-GB" sz="2400" dirty="0"/>
              <a:t> Region Infection Control Resource Centre 2005. </a:t>
            </a:r>
            <a:r>
              <a:rPr lang="en-GB" sz="2400" dirty="0">
                <a:hlinkClick r:id="rId5"/>
              </a:rPr>
              <a:t>http://</a:t>
            </a:r>
            <a:r>
              <a:rPr lang="en-GB" sz="2400" dirty="0" smtClean="0">
                <a:hlinkClick r:id="rId5"/>
              </a:rPr>
              <a:t>www.ihea.org.au/files/InfectionControlManual.pdf</a:t>
            </a:r>
            <a:r>
              <a:rPr lang="en-GB" sz="2400" dirty="0" smtClean="0"/>
              <a:t> </a:t>
            </a:r>
            <a:endParaRPr lang="en-US" sz="2400" dirty="0"/>
          </a:p>
        </p:txBody>
      </p:sp>
      <p:sp>
        <p:nvSpPr>
          <p:cNvPr id="4" name="Slide Number Placeholder 3"/>
          <p:cNvSpPr>
            <a:spLocks noGrp="1"/>
          </p:cNvSpPr>
          <p:nvPr>
            <p:ph type="sldNum" sz="quarter" idx="10"/>
          </p:nvPr>
        </p:nvSpPr>
        <p:spPr/>
        <p:txBody>
          <a:bodyPr/>
          <a:lstStyle/>
          <a:p>
            <a:pPr>
              <a:defRPr/>
            </a:pPr>
            <a:fld id="{D828D314-417F-4C3A-9647-F000215FB3A6}" type="slidenum">
              <a:rPr lang="th-TH" smtClean="0"/>
              <a:pPr>
                <a:defRPr/>
              </a:pPr>
              <a:t>36</a:t>
            </a:fld>
            <a:endParaRPr lang="th-TH" dirty="0"/>
          </a:p>
        </p:txBody>
      </p:sp>
      <p:sp>
        <p:nvSpPr>
          <p:cNvPr id="6" name="Date Placeholder 5"/>
          <p:cNvSpPr>
            <a:spLocks noGrp="1"/>
          </p:cNvSpPr>
          <p:nvPr>
            <p:ph type="dt" sz="half" idx="12"/>
          </p:nvPr>
        </p:nvSpPr>
        <p:spPr/>
        <p:txBody>
          <a:bodyPr/>
          <a:lstStyle/>
          <a:p>
            <a:pPr>
              <a:defRPr/>
            </a:pPr>
            <a:r>
              <a:rPr lang="en-US" smtClean="0"/>
              <a:t>December 1, 2013</a:t>
            </a:r>
            <a:endParaRPr lang="th-TH" dirty="0"/>
          </a:p>
        </p:txBody>
      </p:sp>
    </p:spTree>
    <p:extLst>
      <p:ext uri="{BB962C8B-B14F-4D97-AF65-F5344CB8AC3E}">
        <p14:creationId xmlns:p14="http://schemas.microsoft.com/office/powerpoint/2010/main" val="19861632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a:xfrm>
            <a:off x="539552" y="1340768"/>
            <a:ext cx="7848872" cy="4800600"/>
          </a:xfrm>
        </p:spPr>
        <p:txBody>
          <a:bodyPr>
            <a:normAutofit/>
          </a:bodyPr>
          <a:lstStyle/>
          <a:p>
            <a:pPr marL="514350" lvl="0" indent="-514350">
              <a:buFont typeface="+mj-lt"/>
              <a:buAutoNum type="arabicPeriod"/>
            </a:pPr>
            <a:r>
              <a:rPr lang="en-GB" dirty="0" smtClean="0"/>
              <a:t>A key </a:t>
            </a:r>
            <a:r>
              <a:rPr lang="en-GB" dirty="0"/>
              <a:t>role of infection prevention and control in construction/renovation </a:t>
            </a:r>
            <a:r>
              <a:rPr lang="en-GB" dirty="0" smtClean="0"/>
              <a:t>projects involves working with </a:t>
            </a:r>
            <a:r>
              <a:rPr lang="en-GB" dirty="0"/>
              <a:t> facility management staff during the initial design </a:t>
            </a:r>
            <a:r>
              <a:rPr lang="en-GB" dirty="0" smtClean="0"/>
              <a:t>phase. T/F?</a:t>
            </a:r>
            <a:endParaRPr lang="en-GB" dirty="0"/>
          </a:p>
          <a:p>
            <a:pPr marL="514350" indent="-514350">
              <a:buFont typeface="+mj-lt"/>
              <a:buAutoNum type="arabicPeriod"/>
            </a:pPr>
            <a:r>
              <a:rPr lang="en-US" dirty="0"/>
              <a:t>P</a:t>
            </a:r>
            <a:r>
              <a:rPr lang="en-GB" dirty="0" err="1" smtClean="0"/>
              <a:t>otential</a:t>
            </a:r>
            <a:r>
              <a:rPr lang="en-GB" dirty="0" smtClean="0"/>
              <a:t> </a:t>
            </a:r>
            <a:r>
              <a:rPr lang="en-GB" dirty="0"/>
              <a:t>building-related infection </a:t>
            </a:r>
            <a:r>
              <a:rPr lang="en-GB" dirty="0" smtClean="0"/>
              <a:t>risks are</a:t>
            </a:r>
          </a:p>
          <a:p>
            <a:pPr marL="1177290" lvl="2" indent="-514350">
              <a:buFont typeface="+mj-lt"/>
              <a:buAutoNum type="alphaLcParenR"/>
            </a:pPr>
            <a:r>
              <a:rPr lang="en-US" dirty="0" smtClean="0"/>
              <a:t>Proximity </a:t>
            </a:r>
            <a:r>
              <a:rPr lang="en-US" dirty="0"/>
              <a:t>of patients to each </a:t>
            </a:r>
            <a:r>
              <a:rPr lang="en-US" dirty="0" smtClean="0"/>
              <a:t>other</a:t>
            </a:r>
          </a:p>
          <a:p>
            <a:pPr marL="1177290" lvl="2" indent="-514350">
              <a:buFont typeface="+mj-lt"/>
              <a:buAutoNum type="alphaLcParenR"/>
            </a:pPr>
            <a:r>
              <a:rPr lang="en-US" dirty="0" smtClean="0"/>
              <a:t>Ease </a:t>
            </a:r>
            <a:r>
              <a:rPr lang="en-US" dirty="0"/>
              <a:t>of carrying out best practices by </a:t>
            </a:r>
            <a:r>
              <a:rPr lang="en-US" dirty="0" smtClean="0"/>
              <a:t>staff</a:t>
            </a:r>
          </a:p>
          <a:p>
            <a:pPr marL="1177290" lvl="2" indent="-514350">
              <a:buFont typeface="+mj-lt"/>
              <a:buAutoNum type="alphaLcParenR"/>
            </a:pPr>
            <a:r>
              <a:rPr lang="en-US" dirty="0" smtClean="0"/>
              <a:t>Air/water quality</a:t>
            </a:r>
          </a:p>
          <a:p>
            <a:pPr marL="1177290" lvl="2" indent="-514350">
              <a:buFont typeface="+mj-lt"/>
              <a:buAutoNum type="alphaLcParenR"/>
            </a:pPr>
            <a:r>
              <a:rPr lang="en-US" dirty="0" smtClean="0"/>
              <a:t>All of the above</a:t>
            </a:r>
            <a:endParaRPr lang="en-GB" dirty="0" smtClean="0"/>
          </a:p>
          <a:p>
            <a:pPr marL="514350" indent="-514350">
              <a:buFont typeface="+mj-lt"/>
              <a:buAutoNum type="arabicPeriod"/>
            </a:pPr>
            <a:r>
              <a:rPr lang="en-GB" dirty="0" smtClean="0"/>
              <a:t>The following building factors influence spread of infections:</a:t>
            </a:r>
          </a:p>
          <a:p>
            <a:pPr marL="1177290" lvl="2" indent="-514350">
              <a:buFont typeface="+mj-lt"/>
              <a:buAutoNum type="alphaLcParenR"/>
            </a:pPr>
            <a:r>
              <a:rPr lang="en-GB" dirty="0">
                <a:cs typeface="Arial" charset="0"/>
              </a:rPr>
              <a:t>Numbers of patients and </a:t>
            </a:r>
            <a:r>
              <a:rPr lang="en-GB" dirty="0" smtClean="0">
                <a:cs typeface="Arial" charset="0"/>
              </a:rPr>
              <a:t>staff</a:t>
            </a:r>
            <a:endParaRPr lang="en-GB" dirty="0">
              <a:cs typeface="Arial" charset="0"/>
            </a:endParaRPr>
          </a:p>
          <a:p>
            <a:pPr marL="1177290" lvl="2" indent="-514350">
              <a:buFont typeface="+mj-lt"/>
              <a:buAutoNum type="alphaLcParenR"/>
            </a:pPr>
            <a:r>
              <a:rPr lang="en-GB" dirty="0">
                <a:cs typeface="Arial" charset="0"/>
              </a:rPr>
              <a:t>Available </a:t>
            </a:r>
            <a:r>
              <a:rPr lang="en-GB" dirty="0" smtClean="0">
                <a:cs typeface="Arial" charset="0"/>
              </a:rPr>
              <a:t>space</a:t>
            </a:r>
          </a:p>
          <a:p>
            <a:pPr marL="1177290" lvl="2" indent="-514350">
              <a:buFont typeface="+mj-lt"/>
              <a:buAutoNum type="alphaLcParenR"/>
            </a:pPr>
            <a:r>
              <a:rPr lang="en-GB" dirty="0" smtClean="0">
                <a:cs typeface="Arial" charset="0"/>
              </a:rPr>
              <a:t>Number </a:t>
            </a:r>
            <a:r>
              <a:rPr lang="en-GB" dirty="0">
                <a:cs typeface="Arial" charset="0"/>
              </a:rPr>
              <a:t>of beds in a </a:t>
            </a:r>
            <a:r>
              <a:rPr lang="en-GB" dirty="0" smtClean="0">
                <a:cs typeface="Arial" charset="0"/>
              </a:rPr>
              <a:t>room</a:t>
            </a:r>
          </a:p>
          <a:p>
            <a:pPr marL="1177290" lvl="2" indent="-514350">
              <a:buFont typeface="+mj-lt"/>
              <a:buAutoNum type="alphaLcParenR"/>
            </a:pPr>
            <a:r>
              <a:rPr lang="sv-SE" dirty="0" smtClean="0">
                <a:cs typeface="Arial" charset="0"/>
              </a:rPr>
              <a:t>All of the above</a:t>
            </a:r>
            <a:endParaRPr lang="sv-SE" dirty="0">
              <a:cs typeface="Arial" charset="0"/>
            </a:endParaRPr>
          </a:p>
          <a:p>
            <a:pPr marL="0" indent="0">
              <a:buNone/>
            </a:pPr>
            <a:endParaRPr lang="en-US" dirty="0"/>
          </a:p>
          <a:p>
            <a:pPr marL="514350" lvl="0" indent="-514350">
              <a:buFont typeface="+mj-lt"/>
              <a:buAutoNum type="arabicPeriod"/>
            </a:pPr>
            <a:endParaRPr lang="en-US" dirty="0"/>
          </a:p>
        </p:txBody>
      </p:sp>
      <p:sp>
        <p:nvSpPr>
          <p:cNvPr id="5" name="Slide Number Placeholder 4"/>
          <p:cNvSpPr>
            <a:spLocks noGrp="1"/>
          </p:cNvSpPr>
          <p:nvPr>
            <p:ph type="sldNum" sz="quarter" idx="10"/>
          </p:nvPr>
        </p:nvSpPr>
        <p:spPr/>
        <p:txBody>
          <a:bodyPr/>
          <a:lstStyle/>
          <a:p>
            <a:pPr>
              <a:defRPr/>
            </a:pPr>
            <a:fld id="{D828D314-417F-4C3A-9647-F000215FB3A6}" type="slidenum">
              <a:rPr lang="th-TH" smtClean="0"/>
              <a:pPr>
                <a:defRPr/>
              </a:pPr>
              <a:t>37</a:t>
            </a:fld>
            <a:endParaRPr lang="th-TH" dirty="0"/>
          </a:p>
        </p:txBody>
      </p:sp>
      <p:sp>
        <p:nvSpPr>
          <p:cNvPr id="6" name="Date Placeholder 5"/>
          <p:cNvSpPr>
            <a:spLocks noGrp="1"/>
          </p:cNvSpPr>
          <p:nvPr>
            <p:ph type="dt" sz="half" idx="12"/>
          </p:nvPr>
        </p:nvSpPr>
        <p:spPr/>
        <p:txBody>
          <a:bodyPr/>
          <a:lstStyle/>
          <a:p>
            <a:pPr>
              <a:defRPr/>
            </a:pPr>
            <a:r>
              <a:rPr lang="en-US" smtClean="0"/>
              <a:t>December 1, 2013</a:t>
            </a:r>
            <a:endParaRPr lang="th-TH" dirty="0"/>
          </a:p>
        </p:txBody>
      </p:sp>
    </p:spTree>
    <p:extLst>
      <p:ext uri="{BB962C8B-B14F-4D97-AF65-F5344CB8AC3E}">
        <p14:creationId xmlns:p14="http://schemas.microsoft.com/office/powerpoint/2010/main" val="21767481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282154"/>
          </a:xfrm>
        </p:spPr>
        <p:txBody>
          <a:bodyPr/>
          <a:lstStyle/>
          <a:p>
            <a:r>
              <a:rPr lang="en-GB" dirty="0"/>
              <a:t>International Federation of Infection </a:t>
            </a:r>
            <a:r>
              <a:rPr lang="en-GB" dirty="0" smtClean="0"/>
              <a:t>Control</a:t>
            </a:r>
            <a:endParaRPr lang="en-GB" dirty="0"/>
          </a:p>
        </p:txBody>
      </p:sp>
      <p:sp>
        <p:nvSpPr>
          <p:cNvPr id="3" name="Content Placeholder 2"/>
          <p:cNvSpPr>
            <a:spLocks noGrp="1"/>
          </p:cNvSpPr>
          <p:nvPr>
            <p:ph idx="1"/>
          </p:nvPr>
        </p:nvSpPr>
        <p:spPr/>
        <p:txBody>
          <a:bodyPr/>
          <a:lstStyle/>
          <a:p>
            <a:r>
              <a:rPr lang="en-GB" sz="2400" dirty="0" smtClean="0"/>
              <a:t>IFIC’s </a:t>
            </a:r>
            <a:r>
              <a:rPr lang="en-GB" sz="2400" dirty="0"/>
              <a:t>mission is to facilitate international networking in order to improve the prevention and control of healthcare associated infections worldwide. It is an umbrella organisation of societies and associations of healthcare professionals in infection control and related fields across the globe . </a:t>
            </a:r>
            <a:endParaRPr lang="en-GB" sz="2400" dirty="0" smtClean="0"/>
          </a:p>
          <a:p>
            <a:r>
              <a:rPr lang="en-GB" sz="2400" dirty="0" smtClean="0"/>
              <a:t>The </a:t>
            </a:r>
            <a:r>
              <a:rPr lang="en-GB" sz="2400" dirty="0"/>
              <a:t>goal of IFIC is to minimise the risk of infection within healthcare settings through development of a network of infection control organisations for communication, consensus building, education and sharing expertise. </a:t>
            </a:r>
            <a:endParaRPr lang="en-GB" sz="2400" dirty="0" smtClean="0"/>
          </a:p>
          <a:p>
            <a:r>
              <a:rPr lang="en-GB" sz="2400" dirty="0" smtClean="0"/>
              <a:t>For </a:t>
            </a:r>
            <a:r>
              <a:rPr lang="en-GB" sz="2400" dirty="0"/>
              <a:t>more information go to </a:t>
            </a:r>
            <a:r>
              <a:rPr lang="en-GB" sz="2400" u="sng" dirty="0">
                <a:hlinkClick r:id="rId2"/>
              </a:rPr>
              <a:t>http://theific.org</a:t>
            </a:r>
            <a:r>
              <a:rPr lang="en-GB" sz="2400" u="sng" dirty="0" smtClean="0">
                <a:hlinkClick r:id="rId2"/>
              </a:rPr>
              <a:t>/</a:t>
            </a:r>
            <a:endParaRPr lang="en-US" sz="2400" dirty="0"/>
          </a:p>
          <a:p>
            <a:endParaRPr lang="en-GB" dirty="0"/>
          </a:p>
        </p:txBody>
      </p:sp>
      <p:sp>
        <p:nvSpPr>
          <p:cNvPr id="6" name="Date Placeholder 5"/>
          <p:cNvSpPr>
            <a:spLocks noGrp="1"/>
          </p:cNvSpPr>
          <p:nvPr>
            <p:ph type="dt" sz="half" idx="12"/>
          </p:nvPr>
        </p:nvSpPr>
        <p:spPr>
          <a:xfrm rot="16200000">
            <a:off x="7567811" y="1585317"/>
            <a:ext cx="2438400" cy="365125"/>
          </a:xfrm>
        </p:spPr>
        <p:txBody>
          <a:bodyPr/>
          <a:lstStyle/>
          <a:p>
            <a:pPr>
              <a:defRPr/>
            </a:pPr>
            <a:r>
              <a:rPr lang="en-US" smtClean="0"/>
              <a:t>December 1, 2013</a:t>
            </a:r>
            <a:endParaRPr lang="th-TH" dirty="0"/>
          </a:p>
        </p:txBody>
      </p:sp>
      <p:sp>
        <p:nvSpPr>
          <p:cNvPr id="7" name="Slide Number Placeholder 6"/>
          <p:cNvSpPr>
            <a:spLocks noGrp="1"/>
          </p:cNvSpPr>
          <p:nvPr>
            <p:ph type="sldNum" sz="quarter" idx="10"/>
          </p:nvPr>
        </p:nvSpPr>
        <p:spPr/>
        <p:txBody>
          <a:bodyPr/>
          <a:lstStyle/>
          <a:p>
            <a:pPr>
              <a:defRPr/>
            </a:pPr>
            <a:fld id="{D828D314-417F-4C3A-9647-F000215FB3A6}" type="slidenum">
              <a:rPr lang="th-TH" smtClean="0"/>
              <a:pPr>
                <a:defRPr/>
              </a:pPr>
              <a:t>38</a:t>
            </a:fld>
            <a:endParaRPr lang="th-TH" dirty="0"/>
          </a:p>
        </p:txBody>
      </p:sp>
    </p:spTree>
    <p:extLst>
      <p:ext uri="{BB962C8B-B14F-4D97-AF65-F5344CB8AC3E}">
        <p14:creationId xmlns:p14="http://schemas.microsoft.com/office/powerpoint/2010/main" val="2709230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pPr marL="114300" lvl="0" indent="0">
              <a:buNone/>
            </a:pPr>
            <a:r>
              <a:rPr lang="en-GB" sz="2800" dirty="0"/>
              <a:t>Recommendations for </a:t>
            </a:r>
            <a:r>
              <a:rPr lang="en-GB" sz="2800" dirty="0" smtClean="0"/>
              <a:t>design, construction and renovation of </a:t>
            </a:r>
            <a:r>
              <a:rPr lang="en-GB" sz="2800" dirty="0"/>
              <a:t>health care facilities must be </a:t>
            </a:r>
            <a:r>
              <a:rPr lang="en-GB" sz="2800" dirty="0" smtClean="0"/>
              <a:t>based </a:t>
            </a:r>
            <a:r>
              <a:rPr lang="en-GB" sz="2800" dirty="0" smtClean="0"/>
              <a:t>on:</a:t>
            </a:r>
            <a:endParaRPr lang="en-GB" sz="2800" dirty="0" smtClean="0"/>
          </a:p>
          <a:p>
            <a:pPr lvl="1"/>
            <a:r>
              <a:rPr lang="sv-SE" sz="2400" dirty="0" smtClean="0">
                <a:cs typeface="Arial" charset="0"/>
              </a:rPr>
              <a:t>experience</a:t>
            </a:r>
            <a:endParaRPr lang="sv-SE" sz="2400" dirty="0">
              <a:cs typeface="Arial" charset="0"/>
            </a:endParaRPr>
          </a:p>
          <a:p>
            <a:pPr lvl="1"/>
            <a:r>
              <a:rPr lang="sv-SE" sz="2400" dirty="0" smtClean="0">
                <a:cs typeface="Arial" charset="0"/>
              </a:rPr>
              <a:t>assessing </a:t>
            </a:r>
            <a:r>
              <a:rPr lang="sv-SE" sz="2400" dirty="0">
                <a:cs typeface="Arial" charset="0"/>
              </a:rPr>
              <a:t>infection risks</a:t>
            </a:r>
          </a:p>
          <a:p>
            <a:pPr lvl="1"/>
            <a:r>
              <a:rPr lang="sv-SE" sz="2400" dirty="0" smtClean="0">
                <a:cs typeface="Arial" charset="0"/>
              </a:rPr>
              <a:t>considering </a:t>
            </a:r>
            <a:r>
              <a:rPr lang="sv-SE" sz="2400" dirty="0">
                <a:cs typeface="Arial" charset="0"/>
              </a:rPr>
              <a:t>local </a:t>
            </a:r>
            <a:r>
              <a:rPr lang="sv-SE" sz="2400" dirty="0" smtClean="0">
                <a:cs typeface="Arial" charset="0"/>
              </a:rPr>
              <a:t>resources</a:t>
            </a:r>
          </a:p>
          <a:p>
            <a:pPr lvl="1"/>
            <a:endParaRPr lang="sv-SE" dirty="0">
              <a:cs typeface="Arial" charset="0"/>
            </a:endParaRPr>
          </a:p>
          <a:p>
            <a:pPr marL="114300" indent="0">
              <a:buNone/>
            </a:pPr>
            <a:r>
              <a:rPr lang="sv-SE" i="1" dirty="0">
                <a:cs typeface="Arial" charset="0"/>
              </a:rPr>
              <a:t>Published evidence is scarce</a:t>
            </a:r>
          </a:p>
          <a:p>
            <a:endParaRPr lang="sv-SE" dirty="0" smtClean="0">
              <a:cs typeface="Arial" charset="0"/>
            </a:endParaRPr>
          </a:p>
          <a:p>
            <a:endParaRPr lang="en-US" dirty="0"/>
          </a:p>
        </p:txBody>
      </p:sp>
      <p:sp>
        <p:nvSpPr>
          <p:cNvPr id="5" name="Slide Number Placeholder 4"/>
          <p:cNvSpPr>
            <a:spLocks noGrp="1"/>
          </p:cNvSpPr>
          <p:nvPr>
            <p:ph type="sldNum" sz="quarter" idx="10"/>
          </p:nvPr>
        </p:nvSpPr>
        <p:spPr/>
        <p:txBody>
          <a:bodyPr/>
          <a:lstStyle/>
          <a:p>
            <a:pPr>
              <a:defRPr/>
            </a:pPr>
            <a:fld id="{D828D314-417F-4C3A-9647-F000215FB3A6}" type="slidenum">
              <a:rPr lang="th-TH" smtClean="0"/>
              <a:pPr>
                <a:defRPr/>
              </a:pPr>
              <a:t>4</a:t>
            </a:fld>
            <a:endParaRPr lang="th-TH" dirty="0"/>
          </a:p>
        </p:txBody>
      </p:sp>
      <p:sp>
        <p:nvSpPr>
          <p:cNvPr id="6" name="Date Placeholder 5"/>
          <p:cNvSpPr>
            <a:spLocks noGrp="1"/>
          </p:cNvSpPr>
          <p:nvPr>
            <p:ph type="dt" sz="half" idx="12"/>
          </p:nvPr>
        </p:nvSpPr>
        <p:spPr/>
        <p:txBody>
          <a:bodyPr/>
          <a:lstStyle/>
          <a:p>
            <a:pPr>
              <a:defRPr/>
            </a:pPr>
            <a:r>
              <a:rPr lang="en-US" smtClean="0"/>
              <a:t>December 1, 2013</a:t>
            </a:r>
            <a:endParaRPr lang="th-TH" dirty="0"/>
          </a:p>
        </p:txBody>
      </p:sp>
    </p:spTree>
    <p:extLst>
      <p:ext uri="{BB962C8B-B14F-4D97-AF65-F5344CB8AC3E}">
        <p14:creationId xmlns:p14="http://schemas.microsoft.com/office/powerpoint/2010/main" val="695570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p:txBody>
          <a:bodyPr/>
          <a:lstStyle/>
          <a:p>
            <a:r>
              <a:rPr lang="sv-SE" dirty="0" smtClean="0">
                <a:cs typeface="Arial" charset="0"/>
              </a:rPr>
              <a:t>Infection risks</a:t>
            </a:r>
          </a:p>
        </p:txBody>
      </p:sp>
      <p:sp>
        <p:nvSpPr>
          <p:cNvPr id="5123" name="Platshållare för innehåll 2"/>
          <p:cNvSpPr>
            <a:spLocks noGrp="1"/>
          </p:cNvSpPr>
          <p:nvPr>
            <p:ph idx="1"/>
          </p:nvPr>
        </p:nvSpPr>
        <p:spPr/>
        <p:txBody>
          <a:bodyPr/>
          <a:lstStyle/>
          <a:p>
            <a:r>
              <a:rPr lang="sv-SE" sz="2800" dirty="0" smtClean="0">
                <a:cs typeface="Arial" charset="0"/>
              </a:rPr>
              <a:t>Distance between beds less than 1 meter</a:t>
            </a:r>
          </a:p>
          <a:p>
            <a:r>
              <a:rPr lang="sv-SE" sz="2800" dirty="0" smtClean="0">
                <a:cs typeface="Arial" charset="0"/>
              </a:rPr>
              <a:t>Shortage of washing/changing facilities for staff</a:t>
            </a:r>
          </a:p>
          <a:p>
            <a:r>
              <a:rPr lang="sv-SE" sz="2800" dirty="0" smtClean="0">
                <a:cs typeface="Arial" charset="0"/>
              </a:rPr>
              <a:t>Overcrowding </a:t>
            </a:r>
          </a:p>
          <a:p>
            <a:r>
              <a:rPr lang="sv-SE" sz="2800" dirty="0" smtClean="0">
                <a:cs typeface="Arial" charset="0"/>
              </a:rPr>
              <a:t>Fungal spores in building materials and air</a:t>
            </a:r>
          </a:p>
          <a:p>
            <a:r>
              <a:rPr lang="sv-SE" sz="2800" dirty="0" smtClean="0">
                <a:cs typeface="Arial" charset="0"/>
              </a:rPr>
              <a:t>Contaminated water</a:t>
            </a:r>
          </a:p>
          <a:p>
            <a:endParaRPr lang="sv-SE" dirty="0" smtClean="0">
              <a:latin typeface="Arial" charset="0"/>
              <a:cs typeface="Arial" charset="0"/>
            </a:endParaRPr>
          </a:p>
        </p:txBody>
      </p:sp>
      <p:sp>
        <p:nvSpPr>
          <p:cNvPr id="3" name="Slide Number Placeholder 2"/>
          <p:cNvSpPr>
            <a:spLocks noGrp="1"/>
          </p:cNvSpPr>
          <p:nvPr>
            <p:ph type="sldNum" sz="quarter" idx="10"/>
          </p:nvPr>
        </p:nvSpPr>
        <p:spPr/>
        <p:txBody>
          <a:bodyPr/>
          <a:lstStyle/>
          <a:p>
            <a:pPr>
              <a:defRPr/>
            </a:pPr>
            <a:fld id="{D828D314-417F-4C3A-9647-F000215FB3A6}" type="slidenum">
              <a:rPr lang="th-TH" smtClean="0"/>
              <a:pPr>
                <a:defRPr/>
              </a:pPr>
              <a:t>5</a:t>
            </a:fld>
            <a:endParaRPr lang="th-TH" dirty="0"/>
          </a:p>
        </p:txBody>
      </p:sp>
      <p:sp>
        <p:nvSpPr>
          <p:cNvPr id="4" name="Date Placeholder 3"/>
          <p:cNvSpPr>
            <a:spLocks noGrp="1"/>
          </p:cNvSpPr>
          <p:nvPr>
            <p:ph type="dt" sz="half" idx="12"/>
          </p:nvPr>
        </p:nvSpPr>
        <p:spPr/>
        <p:txBody>
          <a:bodyPr/>
          <a:lstStyle/>
          <a:p>
            <a:pPr>
              <a:defRPr/>
            </a:pPr>
            <a:r>
              <a:rPr lang="en-US" smtClean="0"/>
              <a:t>December 1, 2013</a:t>
            </a:r>
            <a:endParaRPr lang="th-TH"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ubrik 1"/>
          <p:cNvSpPr>
            <a:spLocks noGrp="1"/>
          </p:cNvSpPr>
          <p:nvPr>
            <p:ph type="title"/>
          </p:nvPr>
        </p:nvSpPr>
        <p:spPr/>
        <p:txBody>
          <a:bodyPr>
            <a:normAutofit/>
          </a:bodyPr>
          <a:lstStyle/>
          <a:p>
            <a:pPr eaLnBrk="1" hangingPunct="1">
              <a:defRPr/>
            </a:pPr>
            <a:r>
              <a:rPr lang="sv-SE" dirty="0" smtClean="0">
                <a:cs typeface="Arial" charset="0"/>
              </a:rPr>
              <a:t>Factors: spread of infection -1</a:t>
            </a:r>
          </a:p>
        </p:txBody>
      </p:sp>
      <p:sp>
        <p:nvSpPr>
          <p:cNvPr id="4099" name="Platshållare för innehåll 2"/>
          <p:cNvSpPr>
            <a:spLocks noGrp="1"/>
          </p:cNvSpPr>
          <p:nvPr>
            <p:ph idx="1"/>
          </p:nvPr>
        </p:nvSpPr>
        <p:spPr/>
        <p:txBody>
          <a:bodyPr/>
          <a:lstStyle/>
          <a:p>
            <a:pPr eaLnBrk="1" hangingPunct="1"/>
            <a:r>
              <a:rPr lang="en-GB" sz="2800" dirty="0" smtClean="0">
                <a:cs typeface="Arial" charset="0"/>
              </a:rPr>
              <a:t>Numbers of patients and staff</a:t>
            </a:r>
            <a:endParaRPr lang="sv-SE" sz="2800" dirty="0" smtClean="0">
              <a:cs typeface="Arial" charset="0"/>
            </a:endParaRPr>
          </a:p>
          <a:p>
            <a:pPr eaLnBrk="1" hangingPunct="1"/>
            <a:r>
              <a:rPr lang="en-GB" sz="2800" dirty="0" smtClean="0">
                <a:cs typeface="Arial" charset="0"/>
              </a:rPr>
              <a:t>Numbers and types of procedures and examinations</a:t>
            </a:r>
            <a:endParaRPr lang="sv-SE" sz="2800" dirty="0" smtClean="0">
              <a:cs typeface="Arial" charset="0"/>
            </a:endParaRPr>
          </a:p>
          <a:p>
            <a:pPr eaLnBrk="1" hangingPunct="1"/>
            <a:r>
              <a:rPr lang="en-GB" sz="2800" dirty="0" smtClean="0">
                <a:cs typeface="Arial" charset="0"/>
              </a:rPr>
              <a:t>Available space</a:t>
            </a:r>
            <a:endParaRPr lang="sv-SE" sz="2800" dirty="0" smtClean="0">
              <a:cs typeface="Arial" charset="0"/>
            </a:endParaRPr>
          </a:p>
          <a:p>
            <a:pPr eaLnBrk="1" hangingPunct="1"/>
            <a:r>
              <a:rPr lang="en-GB" sz="2800" dirty="0" smtClean="0">
                <a:cs typeface="Arial" charset="0"/>
              </a:rPr>
              <a:t>Numbers and types of rooms</a:t>
            </a:r>
            <a:endParaRPr lang="sv-SE" sz="2800" dirty="0" smtClean="0">
              <a:cs typeface="Arial" charset="0"/>
            </a:endParaRPr>
          </a:p>
          <a:p>
            <a:pPr eaLnBrk="1" hangingPunct="1"/>
            <a:r>
              <a:rPr lang="en-GB" sz="2800" dirty="0" smtClean="0">
                <a:cs typeface="Arial" charset="0"/>
              </a:rPr>
              <a:t>Number of beds in a room</a:t>
            </a:r>
            <a:endParaRPr lang="sv-SE" sz="2800" dirty="0" smtClean="0">
              <a:cs typeface="Arial" charset="0"/>
            </a:endParaRPr>
          </a:p>
          <a:p>
            <a:pPr eaLnBrk="1" hangingPunct="1"/>
            <a:endParaRPr lang="sv-SE" dirty="0" smtClean="0">
              <a:latin typeface="Arial" charset="0"/>
              <a:cs typeface="Arial" charset="0"/>
            </a:endParaRPr>
          </a:p>
        </p:txBody>
      </p:sp>
      <p:sp>
        <p:nvSpPr>
          <p:cNvPr id="3" name="Slide Number Placeholder 2"/>
          <p:cNvSpPr>
            <a:spLocks noGrp="1"/>
          </p:cNvSpPr>
          <p:nvPr>
            <p:ph type="sldNum" sz="quarter" idx="10"/>
          </p:nvPr>
        </p:nvSpPr>
        <p:spPr/>
        <p:txBody>
          <a:bodyPr/>
          <a:lstStyle/>
          <a:p>
            <a:pPr>
              <a:defRPr/>
            </a:pPr>
            <a:fld id="{D828D314-417F-4C3A-9647-F000215FB3A6}" type="slidenum">
              <a:rPr lang="th-TH" smtClean="0"/>
              <a:pPr>
                <a:defRPr/>
              </a:pPr>
              <a:t>6</a:t>
            </a:fld>
            <a:endParaRPr lang="th-TH" dirty="0"/>
          </a:p>
        </p:txBody>
      </p:sp>
      <p:sp>
        <p:nvSpPr>
          <p:cNvPr id="4" name="Date Placeholder 3"/>
          <p:cNvSpPr>
            <a:spLocks noGrp="1"/>
          </p:cNvSpPr>
          <p:nvPr>
            <p:ph type="dt" sz="half" idx="12"/>
          </p:nvPr>
        </p:nvSpPr>
        <p:spPr/>
        <p:txBody>
          <a:bodyPr/>
          <a:lstStyle/>
          <a:p>
            <a:pPr>
              <a:defRPr/>
            </a:pPr>
            <a:r>
              <a:rPr lang="en-US" smtClean="0"/>
              <a:t>December 1, 2013</a:t>
            </a:r>
            <a:endParaRPr lang="th-TH"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p:txBody>
          <a:bodyPr>
            <a:normAutofit/>
          </a:bodyPr>
          <a:lstStyle/>
          <a:p>
            <a:pPr>
              <a:defRPr/>
            </a:pPr>
            <a:r>
              <a:rPr lang="sv-SE" dirty="0">
                <a:cs typeface="Arial" charset="0"/>
              </a:rPr>
              <a:t>Factors: spread of infection </a:t>
            </a:r>
            <a:r>
              <a:rPr lang="sv-SE" dirty="0" smtClean="0">
                <a:cs typeface="Arial" charset="0"/>
              </a:rPr>
              <a:t>-2</a:t>
            </a:r>
          </a:p>
        </p:txBody>
      </p:sp>
      <p:sp>
        <p:nvSpPr>
          <p:cNvPr id="6147" name="Platshållare för innehåll 2"/>
          <p:cNvSpPr>
            <a:spLocks noGrp="1"/>
          </p:cNvSpPr>
          <p:nvPr>
            <p:ph idx="1"/>
          </p:nvPr>
        </p:nvSpPr>
        <p:spPr/>
        <p:txBody>
          <a:bodyPr/>
          <a:lstStyle/>
          <a:p>
            <a:pPr eaLnBrk="1" hangingPunct="1"/>
            <a:r>
              <a:rPr lang="en-GB" sz="2800" dirty="0" smtClean="0">
                <a:cs typeface="Arial" charset="0"/>
              </a:rPr>
              <a:t>Floors and surfaces</a:t>
            </a:r>
            <a:endParaRPr lang="sv-SE" sz="2800" dirty="0" smtClean="0">
              <a:cs typeface="Arial" charset="0"/>
            </a:endParaRPr>
          </a:p>
          <a:p>
            <a:pPr eaLnBrk="1" hangingPunct="1"/>
            <a:r>
              <a:rPr lang="en-GB" sz="2800" dirty="0" smtClean="0">
                <a:cs typeface="Arial" charset="0"/>
              </a:rPr>
              <a:t>Water, electricity, and sanitation</a:t>
            </a:r>
            <a:endParaRPr lang="sv-SE" sz="2800" dirty="0" smtClean="0">
              <a:cs typeface="Arial" charset="0"/>
            </a:endParaRPr>
          </a:p>
          <a:p>
            <a:pPr eaLnBrk="1" hangingPunct="1"/>
            <a:r>
              <a:rPr lang="en-GB" sz="2800" dirty="0" smtClean="0">
                <a:cs typeface="Arial" charset="0"/>
              </a:rPr>
              <a:t>Ventilation and air quality</a:t>
            </a:r>
            <a:endParaRPr lang="sv-SE" sz="2800" dirty="0" smtClean="0">
              <a:cs typeface="Arial" charset="0"/>
            </a:endParaRPr>
          </a:p>
          <a:p>
            <a:pPr eaLnBrk="1" hangingPunct="1"/>
            <a:r>
              <a:rPr lang="en-GB" sz="2800" dirty="0" smtClean="0">
                <a:cs typeface="Arial" charset="0"/>
              </a:rPr>
              <a:t>Handling of used and unused medical equipment</a:t>
            </a:r>
            <a:endParaRPr lang="sv-SE" sz="2800" dirty="0" smtClean="0">
              <a:cs typeface="Arial" charset="0"/>
            </a:endParaRPr>
          </a:p>
          <a:p>
            <a:pPr eaLnBrk="1" hangingPunct="1"/>
            <a:r>
              <a:rPr lang="en-GB" sz="2800" dirty="0" smtClean="0">
                <a:cs typeface="Arial" charset="0"/>
              </a:rPr>
              <a:t>Handling of food, laundry, and waste</a:t>
            </a:r>
            <a:endParaRPr lang="sv-SE" sz="2800" dirty="0" smtClean="0">
              <a:cs typeface="Arial" charset="0"/>
            </a:endParaRPr>
          </a:p>
        </p:txBody>
      </p:sp>
      <p:sp>
        <p:nvSpPr>
          <p:cNvPr id="3" name="Slide Number Placeholder 2"/>
          <p:cNvSpPr>
            <a:spLocks noGrp="1"/>
          </p:cNvSpPr>
          <p:nvPr>
            <p:ph type="sldNum" sz="quarter" idx="10"/>
          </p:nvPr>
        </p:nvSpPr>
        <p:spPr/>
        <p:txBody>
          <a:bodyPr/>
          <a:lstStyle/>
          <a:p>
            <a:pPr>
              <a:defRPr/>
            </a:pPr>
            <a:fld id="{D828D314-417F-4C3A-9647-F000215FB3A6}" type="slidenum">
              <a:rPr lang="th-TH" smtClean="0"/>
              <a:pPr>
                <a:defRPr/>
              </a:pPr>
              <a:t>7</a:t>
            </a:fld>
            <a:endParaRPr lang="th-TH" dirty="0"/>
          </a:p>
        </p:txBody>
      </p:sp>
      <p:sp>
        <p:nvSpPr>
          <p:cNvPr id="4" name="Date Placeholder 3"/>
          <p:cNvSpPr>
            <a:spLocks noGrp="1"/>
          </p:cNvSpPr>
          <p:nvPr>
            <p:ph type="dt" sz="half" idx="12"/>
          </p:nvPr>
        </p:nvSpPr>
        <p:spPr/>
        <p:txBody>
          <a:bodyPr/>
          <a:lstStyle/>
          <a:p>
            <a:pPr>
              <a:defRPr/>
            </a:pPr>
            <a:r>
              <a:rPr lang="en-US" smtClean="0"/>
              <a:t>December 1, 2013</a:t>
            </a:r>
            <a:endParaRPr lang="th-TH"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ubrik 1"/>
          <p:cNvSpPr>
            <a:spLocks noGrp="1"/>
          </p:cNvSpPr>
          <p:nvPr>
            <p:ph type="title"/>
          </p:nvPr>
        </p:nvSpPr>
        <p:spPr/>
        <p:txBody>
          <a:bodyPr/>
          <a:lstStyle/>
          <a:p>
            <a:pPr eaLnBrk="1" hangingPunct="1"/>
            <a:r>
              <a:rPr lang="sv-SE" dirty="0" smtClean="0">
                <a:latin typeface="Arial" charset="0"/>
                <a:cs typeface="Arial" charset="0"/>
              </a:rPr>
              <a:t> </a:t>
            </a:r>
            <a:r>
              <a:rPr lang="sv-SE" dirty="0" smtClean="0">
                <a:cs typeface="Arial" charset="0"/>
              </a:rPr>
              <a:t>Important design issues</a:t>
            </a:r>
          </a:p>
        </p:txBody>
      </p:sp>
      <p:sp>
        <p:nvSpPr>
          <p:cNvPr id="7171" name="Platshållare för innehåll 2"/>
          <p:cNvSpPr>
            <a:spLocks noGrp="1"/>
          </p:cNvSpPr>
          <p:nvPr>
            <p:ph idx="1"/>
          </p:nvPr>
        </p:nvSpPr>
        <p:spPr/>
        <p:txBody>
          <a:bodyPr>
            <a:normAutofit/>
          </a:bodyPr>
          <a:lstStyle/>
          <a:p>
            <a:pPr eaLnBrk="1" hangingPunct="1"/>
            <a:r>
              <a:rPr lang="sv-SE" sz="2800" dirty="0" smtClean="0">
                <a:cs typeface="Arial" charset="0"/>
              </a:rPr>
              <a:t>Heating, ventilation, air-conditioning</a:t>
            </a:r>
          </a:p>
          <a:p>
            <a:pPr eaLnBrk="1" hangingPunct="1"/>
            <a:r>
              <a:rPr lang="sv-SE" sz="2800" dirty="0" smtClean="0">
                <a:cs typeface="Arial" charset="0"/>
              </a:rPr>
              <a:t>Sinks, alcohol hand rub, soap, paper towels</a:t>
            </a:r>
          </a:p>
          <a:p>
            <a:pPr eaLnBrk="1" hangingPunct="1"/>
            <a:r>
              <a:rPr lang="sv-SE" sz="2800" dirty="0" smtClean="0">
                <a:cs typeface="Arial" charset="0"/>
              </a:rPr>
              <a:t>Sharps and waste disposal</a:t>
            </a:r>
          </a:p>
          <a:p>
            <a:pPr eaLnBrk="1" hangingPunct="1"/>
            <a:r>
              <a:rPr lang="sv-SE" sz="2800" dirty="0" smtClean="0">
                <a:cs typeface="Arial" charset="0"/>
              </a:rPr>
              <a:t>Walls, floors, furniture</a:t>
            </a:r>
          </a:p>
          <a:p>
            <a:pPr eaLnBrk="1" hangingPunct="1"/>
            <a:r>
              <a:rPr lang="sv-SE" sz="2800" dirty="0" smtClean="0">
                <a:cs typeface="Arial" charset="0"/>
              </a:rPr>
              <a:t>Utility rooms for cleaning soiled items</a:t>
            </a:r>
          </a:p>
          <a:p>
            <a:pPr eaLnBrk="1" hangingPunct="1"/>
            <a:r>
              <a:rPr lang="sv-SE" sz="2800" dirty="0" smtClean="0">
                <a:cs typeface="Arial" charset="0"/>
              </a:rPr>
              <a:t>Storage for patient care items and PPE</a:t>
            </a:r>
          </a:p>
          <a:p>
            <a:pPr eaLnBrk="1" hangingPunct="1"/>
            <a:r>
              <a:rPr lang="sv-SE" sz="2800" dirty="0" smtClean="0">
                <a:cs typeface="Arial" charset="0"/>
              </a:rPr>
              <a:t>Bathrooms for patients, staff</a:t>
            </a:r>
          </a:p>
          <a:p>
            <a:pPr eaLnBrk="1" hangingPunct="1"/>
            <a:endParaRPr lang="sv-SE" dirty="0" smtClean="0">
              <a:latin typeface="Arial" charset="0"/>
              <a:cs typeface="Arial" charset="0"/>
            </a:endParaRPr>
          </a:p>
        </p:txBody>
      </p:sp>
      <p:sp>
        <p:nvSpPr>
          <p:cNvPr id="3" name="Slide Number Placeholder 2"/>
          <p:cNvSpPr>
            <a:spLocks noGrp="1"/>
          </p:cNvSpPr>
          <p:nvPr>
            <p:ph type="sldNum" sz="quarter" idx="10"/>
          </p:nvPr>
        </p:nvSpPr>
        <p:spPr/>
        <p:txBody>
          <a:bodyPr/>
          <a:lstStyle/>
          <a:p>
            <a:pPr>
              <a:defRPr/>
            </a:pPr>
            <a:fld id="{D828D314-417F-4C3A-9647-F000215FB3A6}" type="slidenum">
              <a:rPr lang="th-TH" smtClean="0"/>
              <a:pPr>
                <a:defRPr/>
              </a:pPr>
              <a:t>8</a:t>
            </a:fld>
            <a:endParaRPr lang="th-TH" dirty="0"/>
          </a:p>
        </p:txBody>
      </p:sp>
      <p:sp>
        <p:nvSpPr>
          <p:cNvPr id="4" name="Date Placeholder 3"/>
          <p:cNvSpPr>
            <a:spLocks noGrp="1"/>
          </p:cNvSpPr>
          <p:nvPr>
            <p:ph type="dt" sz="half" idx="12"/>
          </p:nvPr>
        </p:nvSpPr>
        <p:spPr/>
        <p:txBody>
          <a:bodyPr/>
          <a:lstStyle/>
          <a:p>
            <a:pPr>
              <a:defRPr/>
            </a:pPr>
            <a:r>
              <a:rPr lang="en-US" smtClean="0"/>
              <a:t>December 1, 2013</a:t>
            </a:r>
            <a:endParaRPr lang="th-TH"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6705600" y="1646238"/>
            <a:ext cx="2438400" cy="365125"/>
          </a:xfrm>
          <a:prstGeom prst="rect">
            <a:avLst/>
          </a:prstGeom>
        </p:spPr>
        <p:txBody>
          <a:bodyPr/>
          <a:lstStyle/>
          <a:p>
            <a:fld id="{940F9E1A-7AC7-4134-A107-CFA1813FAAFB}" type="slidenum">
              <a:rPr lang="en-US"/>
              <a:pPr/>
              <a:t>9</a:t>
            </a:fld>
            <a:endParaRPr lang="en-US"/>
          </a:p>
        </p:txBody>
      </p:sp>
      <p:sp>
        <p:nvSpPr>
          <p:cNvPr id="1600516" name="Rectangle 4"/>
          <p:cNvSpPr>
            <a:spLocks noChangeArrowheads="1"/>
          </p:cNvSpPr>
          <p:nvPr/>
        </p:nvSpPr>
        <p:spPr bwMode="auto">
          <a:xfrm>
            <a:off x="683568" y="5516563"/>
            <a:ext cx="4211638" cy="340735"/>
          </a:xfrm>
          <a:prstGeom prst="rect">
            <a:avLst/>
          </a:prstGeom>
          <a:solidFill>
            <a:srgbClr val="FFFFC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ctr"/>
            <a:r>
              <a:rPr lang="en-US" sz="1600" dirty="0"/>
              <a:t>Basic construction of a </a:t>
            </a:r>
            <a:r>
              <a:rPr lang="en-US" sz="1600" dirty="0" err="1"/>
              <a:t>sterilisation</a:t>
            </a:r>
            <a:r>
              <a:rPr lang="en-US" sz="1600" dirty="0"/>
              <a:t> unit</a:t>
            </a:r>
          </a:p>
        </p:txBody>
      </p:sp>
      <p:pic>
        <p:nvPicPr>
          <p:cNvPr id="16005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9275"/>
            <a:ext cx="914400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2"/>
          </p:nvPr>
        </p:nvSpPr>
        <p:spPr/>
        <p:txBody>
          <a:bodyPr/>
          <a:lstStyle/>
          <a:p>
            <a:pPr>
              <a:defRPr/>
            </a:pPr>
            <a:r>
              <a:rPr lang="en-US" smtClean="0"/>
              <a:t>December 1, 2013</a:t>
            </a:r>
            <a:endParaRPr lang="th-TH" dirty="0"/>
          </a:p>
        </p:txBody>
      </p:sp>
    </p:spTree>
    <p:extLst>
      <p:ext uri="{BB962C8B-B14F-4D97-AF65-F5344CB8AC3E}">
        <p14:creationId xmlns:p14="http://schemas.microsoft.com/office/powerpoint/2010/main" val="6324465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Adjacenc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364</TotalTime>
  <Words>3448</Words>
  <Application>Microsoft Office PowerPoint</Application>
  <PresentationFormat>On-screen Show (4:3)</PresentationFormat>
  <Paragraphs>357</Paragraphs>
  <Slides>38</Slides>
  <Notes>37</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1_Adjacency</vt:lpstr>
      <vt:lpstr>Health care facility design, construction and renovation</vt:lpstr>
      <vt:lpstr>Learning objectives</vt:lpstr>
      <vt:lpstr>Time involved</vt:lpstr>
      <vt:lpstr>Background</vt:lpstr>
      <vt:lpstr>Infection risks</vt:lpstr>
      <vt:lpstr>Factors: spread of infection -1</vt:lpstr>
      <vt:lpstr>Factors: spread of infection -2</vt:lpstr>
      <vt:lpstr> Important design issues</vt:lpstr>
      <vt:lpstr>PowerPoint Presentation</vt:lpstr>
      <vt:lpstr>Numbers and types of rooms</vt:lpstr>
      <vt:lpstr>Hand hygiene </vt:lpstr>
      <vt:lpstr>PowerPoint Presentation</vt:lpstr>
      <vt:lpstr>Dispenser Placement</vt:lpstr>
      <vt:lpstr>Floors and surfaces</vt:lpstr>
      <vt:lpstr>PowerPoint Presentation</vt:lpstr>
      <vt:lpstr>Water, electricity and sanitation</vt:lpstr>
      <vt:lpstr>PowerPoint Presentation</vt:lpstr>
      <vt:lpstr>Ventilation and air quality</vt:lpstr>
      <vt:lpstr>Barriers During Projects</vt:lpstr>
      <vt:lpstr>PowerPoint Presentation</vt:lpstr>
      <vt:lpstr>PowerPoint Presentation</vt:lpstr>
      <vt:lpstr>PowerPoint Presentation</vt:lpstr>
      <vt:lpstr>PowerPoint Presentation</vt:lpstr>
      <vt:lpstr>PowerPoint Presentation</vt:lpstr>
      <vt:lpstr>Medical equipment</vt:lpstr>
      <vt:lpstr>PowerPoint Presentation</vt:lpstr>
      <vt:lpstr>PowerPoint Presentation</vt:lpstr>
      <vt:lpstr> Food, laundry and waste</vt:lpstr>
      <vt:lpstr>PowerPoint Presentation</vt:lpstr>
      <vt:lpstr>PowerPoint Presentation</vt:lpstr>
      <vt:lpstr> Resource considerations</vt:lpstr>
      <vt:lpstr>Infection prevention and control team - I</vt:lpstr>
      <vt:lpstr>Infection prevention and control team -2</vt:lpstr>
      <vt:lpstr>SIG construction recommendations - 2012</vt:lpstr>
      <vt:lpstr>References</vt:lpstr>
      <vt:lpstr>References</vt:lpstr>
      <vt:lpstr>Quiz</vt:lpstr>
      <vt:lpstr>International Federation of Infection Control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facility design, construction and renovation</dc:title>
  <dc:creator>Ulrika</dc:creator>
  <cp:lastModifiedBy>Friedman, Candace</cp:lastModifiedBy>
  <cp:revision>111</cp:revision>
  <cp:lastPrinted>2012-10-17T16:35:42Z</cp:lastPrinted>
  <dcterms:created xsi:type="dcterms:W3CDTF">2011-11-28T19:34:54Z</dcterms:created>
  <dcterms:modified xsi:type="dcterms:W3CDTF">2013-10-30T18:03:22Z</dcterms:modified>
</cp:coreProperties>
</file>