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8" r:id="rId1"/>
  </p:sldMasterIdLst>
  <p:notesMasterIdLst>
    <p:notesMasterId r:id="rId42"/>
  </p:notesMasterIdLst>
  <p:handoutMasterIdLst>
    <p:handoutMasterId r:id="rId43"/>
  </p:handoutMasterIdLst>
  <p:sldIdLst>
    <p:sldId id="256" r:id="rId2"/>
    <p:sldId id="298" r:id="rId3"/>
    <p:sldId id="325" r:id="rId4"/>
    <p:sldId id="257" r:id="rId5"/>
    <p:sldId id="287" r:id="rId6"/>
    <p:sldId id="258" r:id="rId7"/>
    <p:sldId id="288" r:id="rId8"/>
    <p:sldId id="261" r:id="rId9"/>
    <p:sldId id="262" r:id="rId10"/>
    <p:sldId id="292" r:id="rId11"/>
    <p:sldId id="263" r:id="rId12"/>
    <p:sldId id="330" r:id="rId13"/>
    <p:sldId id="294" r:id="rId14"/>
    <p:sldId id="266" r:id="rId15"/>
    <p:sldId id="320" r:id="rId16"/>
    <p:sldId id="308" r:id="rId17"/>
    <p:sldId id="309" r:id="rId18"/>
    <p:sldId id="310" r:id="rId19"/>
    <p:sldId id="322" r:id="rId20"/>
    <p:sldId id="312" r:id="rId21"/>
    <p:sldId id="314" r:id="rId22"/>
    <p:sldId id="315" r:id="rId23"/>
    <p:sldId id="316" r:id="rId24"/>
    <p:sldId id="317" r:id="rId25"/>
    <p:sldId id="318" r:id="rId26"/>
    <p:sldId id="319" r:id="rId27"/>
    <p:sldId id="271" r:id="rId28"/>
    <p:sldId id="272" r:id="rId29"/>
    <p:sldId id="301" r:id="rId30"/>
    <p:sldId id="302" r:id="rId31"/>
    <p:sldId id="303" r:id="rId32"/>
    <p:sldId id="304" r:id="rId33"/>
    <p:sldId id="305" r:id="rId34"/>
    <p:sldId id="328" r:id="rId35"/>
    <p:sldId id="323" r:id="rId36"/>
    <p:sldId id="324" r:id="rId37"/>
    <p:sldId id="326" r:id="rId38"/>
    <p:sldId id="329" r:id="rId39"/>
    <p:sldId id="327" r:id="rId40"/>
    <p:sldId id="331" r:id="rId41"/>
  </p:sldIdLst>
  <p:sldSz cx="9144000" cy="6858000" type="screen4x3"/>
  <p:notesSz cx="6985000" cy="9283700"/>
  <p:defaultTextStyle>
    <a:defPPr>
      <a:defRPr lang="th-TH"/>
    </a:defPPr>
    <a:lvl1pPr algn="l" rtl="0" fontAlgn="base">
      <a:spcBef>
        <a:spcPct val="0"/>
      </a:spcBef>
      <a:spcAft>
        <a:spcPct val="0"/>
      </a:spcAft>
      <a:defRPr sz="2800" kern="1200">
        <a:solidFill>
          <a:schemeClr val="tx1"/>
        </a:solidFill>
        <a:latin typeface="Candara"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Candara"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Candara"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Candara"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Candara" pitchFamily="34" charset="0"/>
        <a:ea typeface="+mn-ea"/>
        <a:cs typeface="Angsana New" pitchFamily="18" charset="-34"/>
      </a:defRPr>
    </a:lvl5pPr>
    <a:lvl6pPr marL="2286000" algn="l" defTabSz="914400" rtl="0" eaLnBrk="1" latinLnBrk="0" hangingPunct="1">
      <a:defRPr sz="2800" kern="1200">
        <a:solidFill>
          <a:schemeClr val="tx1"/>
        </a:solidFill>
        <a:latin typeface="Candara" pitchFamily="34" charset="0"/>
        <a:ea typeface="+mn-ea"/>
        <a:cs typeface="Angsana New" pitchFamily="18" charset="-34"/>
      </a:defRPr>
    </a:lvl6pPr>
    <a:lvl7pPr marL="2743200" algn="l" defTabSz="914400" rtl="0" eaLnBrk="1" latinLnBrk="0" hangingPunct="1">
      <a:defRPr sz="2800" kern="1200">
        <a:solidFill>
          <a:schemeClr val="tx1"/>
        </a:solidFill>
        <a:latin typeface="Candara" pitchFamily="34" charset="0"/>
        <a:ea typeface="+mn-ea"/>
        <a:cs typeface="Angsana New" pitchFamily="18" charset="-34"/>
      </a:defRPr>
    </a:lvl7pPr>
    <a:lvl8pPr marL="3200400" algn="l" defTabSz="914400" rtl="0" eaLnBrk="1" latinLnBrk="0" hangingPunct="1">
      <a:defRPr sz="2800" kern="1200">
        <a:solidFill>
          <a:schemeClr val="tx1"/>
        </a:solidFill>
        <a:latin typeface="Candara" pitchFamily="34" charset="0"/>
        <a:ea typeface="+mn-ea"/>
        <a:cs typeface="Angsana New" pitchFamily="18" charset="-34"/>
      </a:defRPr>
    </a:lvl8pPr>
    <a:lvl9pPr marL="3657600" algn="l" defTabSz="914400" rtl="0" eaLnBrk="1" latinLnBrk="0" hangingPunct="1">
      <a:defRPr sz="2800" kern="1200">
        <a:solidFill>
          <a:schemeClr val="tx1"/>
        </a:solidFill>
        <a:latin typeface="Candara"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8C"/>
    <a:srgbClr val="2048A0"/>
    <a:srgbClr val="FFCC00"/>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361" autoAdjust="0"/>
    <p:restoredTop sz="95638" autoAdjust="0"/>
  </p:normalViewPr>
  <p:slideViewPr>
    <p:cSldViewPr>
      <p:cViewPr>
        <p:scale>
          <a:sx n="59" d="100"/>
          <a:sy n="59" d="100"/>
        </p:scale>
        <p:origin x="-1133"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pPr>
              <a:defRPr/>
            </a:pPr>
            <a:endParaRPr lang="th-TH"/>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pPr>
              <a:defRPr/>
            </a:pPr>
            <a:fld id="{858D6451-812D-421D-BA02-282D5CB264B5}" type="datetimeFigureOut">
              <a:rPr lang="th-TH"/>
              <a:pPr>
                <a:defRPr/>
              </a:pPr>
              <a:t>30/10/56</a:t>
            </a:fld>
            <a:endParaRPr lang="th-TH"/>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pPr>
              <a:defRPr/>
            </a:pPr>
            <a:endParaRPr lang="th-TH"/>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pPr>
              <a:defRPr/>
            </a:pPr>
            <a:fld id="{3572C338-E297-41BE-B47F-EDF65035C79F}" type="slidenum">
              <a:rPr lang="th-TH"/>
              <a:pPr>
                <a:defRPr/>
              </a:pPr>
              <a:t>‹#›</a:t>
            </a:fld>
            <a:endParaRPr lang="th-TH"/>
          </a:p>
        </p:txBody>
      </p:sp>
    </p:spTree>
    <p:extLst>
      <p:ext uri="{BB962C8B-B14F-4D97-AF65-F5344CB8AC3E}">
        <p14:creationId xmlns:p14="http://schemas.microsoft.com/office/powerpoint/2010/main" val="320693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pPr>
              <a:defRPr/>
            </a:pPr>
            <a:endParaRPr lang="th-TH"/>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pPr>
              <a:defRPr/>
            </a:pPr>
            <a:fld id="{B89A7D61-D856-44EF-B184-8E61C55A8FAC}" type="datetimeFigureOut">
              <a:rPr lang="th-TH"/>
              <a:pPr>
                <a:defRPr/>
              </a:pPr>
              <a:t>30/10/56</a:t>
            </a:fld>
            <a:endParaRPr lang="th-TH"/>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th-TH"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smtClean="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pPr>
              <a:defRPr/>
            </a:pPr>
            <a:endParaRPr lang="th-TH"/>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pPr>
              <a:defRPr/>
            </a:pPr>
            <a:fld id="{81ACB3D9-7164-47F3-A161-9502A2B2E954}" type="slidenum">
              <a:rPr lang="th-TH"/>
              <a:pPr>
                <a:defRPr/>
              </a:pPr>
              <a:t>‹#›</a:t>
            </a:fld>
            <a:endParaRPr lang="th-TH"/>
          </a:p>
        </p:txBody>
      </p:sp>
    </p:spTree>
    <p:extLst>
      <p:ext uri="{BB962C8B-B14F-4D97-AF65-F5344CB8AC3E}">
        <p14:creationId xmlns:p14="http://schemas.microsoft.com/office/powerpoint/2010/main" val="1579737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Antacid" TargetMode="External"/><Relationship Id="rId3" Type="http://schemas.openxmlformats.org/officeDocument/2006/relationships/hyperlink" Target="http://en.wikipedia.org/wiki/Intubation" TargetMode="External"/><Relationship Id="rId7" Type="http://schemas.openxmlformats.org/officeDocument/2006/relationships/hyperlink" Target="http://en.wikipedia.org/wiki/Immunosuppression" TargetMode="External"/><Relationship Id="rId12" Type="http://schemas.openxmlformats.org/officeDocument/2006/relationships/hyperlink" Target="http://en.wikipedia.org/wiki/Transfus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Tracheostomy" TargetMode="External"/><Relationship Id="rId11" Type="http://schemas.openxmlformats.org/officeDocument/2006/relationships/hyperlink" Target="http://en.wikipedia.org/wiki/Blood" TargetMode="External"/><Relationship Id="rId5" Type="http://schemas.openxmlformats.org/officeDocument/2006/relationships/hyperlink" Target="http://en.wikipedia.org/wiki/Surgical_drain" TargetMode="External"/><Relationship Id="rId10" Type="http://schemas.openxmlformats.org/officeDocument/2006/relationships/hyperlink" Target="http://en.wikipedia.org/wiki/Flora" TargetMode="External"/><Relationship Id="rId4" Type="http://schemas.openxmlformats.org/officeDocument/2006/relationships/hyperlink" Target="http://en.wikipedia.org/wiki/Catheters" TargetMode="External"/><Relationship Id="rId9" Type="http://schemas.openxmlformats.org/officeDocument/2006/relationships/hyperlink" Target="http://en.wikipedia.org/wiki/Antimicrobia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100" dirty="0" smtClean="0">
              <a:cs typeface="Cordia New" pitchFamily="34" charset="-34"/>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FE01BAA5-E7EB-497F-B6A2-2373202DCDA6}" type="slidenum">
              <a:rPr lang="th-TH" sz="1200"/>
              <a:pPr eaLnBrk="1" hangingPunct="1"/>
              <a:t>1</a:t>
            </a:fld>
            <a:endParaRPr lang="th-TH"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Host factors affect a person’s risk of exposure and resistance to infection. Patients admitted to health care facilities are usually in a poor state of health, with weakened defences against bacteria and other infectious agents. Advanced age or premature birth and immunodeficiency (due to drugs, illness, or irradiation) present a general risk, while some diseases present specific risks. For instance, chronic obstructive pulmonary disease increases the chances of respiratory tract infection. </a:t>
            </a:r>
          </a:p>
          <a:p>
            <a:endParaRPr lang="en-GB" sz="1100" noProof="0" dirty="0" smtClean="0">
              <a:cs typeface="Cordia New" pitchFamily="34" charset="-34"/>
            </a:endParaRPr>
          </a:p>
          <a:p>
            <a:r>
              <a:rPr lang="en-GB" sz="1100" noProof="0" dirty="0" smtClean="0">
                <a:cs typeface="Cordia New" pitchFamily="34" charset="-34"/>
              </a:rPr>
              <a:t>Additional host factors associated with an increased risk of HAIs include: malignancies, infection with human immunodeficiency virus, severe burns and certain skin diseases, severe malnutrition, coma, diabetes mellitus, </a:t>
            </a:r>
            <a:r>
              <a:rPr lang="en-GB" sz="1100" noProof="0" dirty="0" err="1" smtClean="0">
                <a:cs typeface="Cordia New" pitchFamily="34" charset="-34"/>
              </a:rPr>
              <a:t>bronchopulmonary</a:t>
            </a:r>
            <a:r>
              <a:rPr lang="en-GB" sz="1100" noProof="0" dirty="0" smtClean="0">
                <a:cs typeface="Cordia New" pitchFamily="34" charset="-34"/>
              </a:rPr>
              <a:t> disease, circulatory impairment, open wound, and trauma.</a:t>
            </a:r>
            <a:endParaRPr lang="en-GB" sz="1100" noProof="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C154D91D-0FFC-4467-A630-FAE66F811C3D}" type="slidenum">
              <a:rPr lang="th-TH" sz="1200"/>
              <a:pPr eaLnBrk="1" hangingPunct="1"/>
              <a:t>10</a:t>
            </a:fld>
            <a:endParaRPr lang="th-TH"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An infectious agent can be a bacterium, virus, fungus, or parasite. The majority of HAIs are caused by bacteria and viruses; fungi occasionally and parasites rarely cause HAIs. There are 2 major types of bacteria that cause HAIs, Gram positive </a:t>
            </a:r>
            <a:r>
              <a:rPr lang="en-US" sz="1100" dirty="0" err="1" smtClean="0">
                <a:cs typeface="Cordia New" pitchFamily="34" charset="-34"/>
              </a:rPr>
              <a:t>cocci</a:t>
            </a:r>
            <a:r>
              <a:rPr lang="en-US" sz="1100" dirty="0" smtClean="0">
                <a:cs typeface="Cordia New" pitchFamily="34" charset="-34"/>
              </a:rPr>
              <a:t> (e.g., staphylococci and streptococci) and Gram negative bacilli (e.g., </a:t>
            </a:r>
            <a:r>
              <a:rPr lang="en-US" sz="1100" i="1" dirty="0" err="1" smtClean="0">
                <a:cs typeface="Cordia New" pitchFamily="34" charset="-34"/>
              </a:rPr>
              <a:t>Acinetobacter</a:t>
            </a:r>
            <a:r>
              <a:rPr lang="en-US" sz="1100" i="1" dirty="0" smtClean="0">
                <a:cs typeface="Cordia New" pitchFamily="34" charset="-34"/>
              </a:rPr>
              <a:t>, Pseudomonas, </a:t>
            </a:r>
            <a:r>
              <a:rPr lang="en-US" sz="1100" i="1" dirty="0" err="1" smtClean="0">
                <a:cs typeface="Cordia New" pitchFamily="34" charset="-34"/>
              </a:rPr>
              <a:t>Enterobacter</a:t>
            </a:r>
            <a:r>
              <a:rPr lang="en-US" sz="1100" i="1" dirty="0" smtClean="0">
                <a:cs typeface="Cordia New" pitchFamily="34" charset="-34"/>
              </a:rPr>
              <a:t>, </a:t>
            </a:r>
            <a:r>
              <a:rPr lang="en-US" sz="1100" i="1" dirty="0" err="1" smtClean="0">
                <a:cs typeface="Cordia New" pitchFamily="34" charset="-34"/>
              </a:rPr>
              <a:t>Klebsiella</a:t>
            </a:r>
            <a:r>
              <a:rPr lang="en-US" sz="1100" dirty="0" smtClean="0">
                <a:cs typeface="Cordia New" pitchFamily="34" charset="-34"/>
              </a:rPr>
              <a:t>).</a:t>
            </a:r>
          </a:p>
          <a:p>
            <a:endParaRPr lang="en-US" sz="1100" dirty="0" smtClean="0">
              <a:cs typeface="Cordia New" pitchFamily="34" charset="-34"/>
            </a:endParaRPr>
          </a:p>
          <a:p>
            <a:r>
              <a:rPr lang="en-US" sz="1100" dirty="0" smtClean="0">
                <a:cs typeface="Cordia New" pitchFamily="34" charset="-34"/>
              </a:rPr>
              <a:t>For transmission</a:t>
            </a:r>
            <a:r>
              <a:rPr lang="en-US" sz="1100" baseline="0" dirty="0" smtClean="0">
                <a:cs typeface="Cordia New" pitchFamily="34" charset="-34"/>
              </a:rPr>
              <a:t> to occur, the agent must remain viable until contact with a host is sufficient to allow infection. </a:t>
            </a:r>
            <a:endParaRPr lang="th-TH" sz="110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FCD45917-15D8-4C67-A637-FB427683B90D}" type="slidenum">
              <a:rPr lang="th-TH" sz="1200"/>
              <a:pPr eaLnBrk="1" hangingPunct="1"/>
              <a:t>11</a:t>
            </a:fld>
            <a:endParaRPr lang="th-TH"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smtClean="0">
                <a:solidFill>
                  <a:schemeClr val="tx1"/>
                </a:solidFill>
                <a:effectLst/>
                <a:latin typeface="+mn-lt"/>
                <a:ea typeface="+mn-ea"/>
                <a:cs typeface="+mn-cs"/>
              </a:rPr>
              <a:t>Environmental factors are extrinsic factors that affect either the infectious agent or a person’s risk of exposure to that agent. Environmental factors related to HAIs include both the animate and inanimate environment of patients. The animate environment refers to health care personnel, other patients in the same unit, families, and visitors. The inanimate environment refers to medical instruments and equipment and environmental surfaces. Other risk factors associated with the health care environment include sanitation, cleanliness of the unit, temperature and humidity, and diagnostic and therapeutic manoeuvres.	</a:t>
            </a:r>
          </a:p>
          <a:p>
            <a:endParaRPr lang="en-US" sz="1800" kern="1200" dirty="0" smtClean="0">
              <a:solidFill>
                <a:schemeClr val="tx1"/>
              </a:solidFill>
              <a:effectLst/>
              <a:latin typeface="+mn-lt"/>
              <a:ea typeface="+mn-ea"/>
              <a:cs typeface="+mn-cs"/>
            </a:endParaRPr>
          </a:p>
          <a:p>
            <a:r>
              <a:rPr lang="en-GB" sz="1800" kern="1200" dirty="0" smtClean="0">
                <a:solidFill>
                  <a:schemeClr val="tx1"/>
                </a:solidFill>
                <a:effectLst/>
                <a:latin typeface="+mn-lt"/>
                <a:ea typeface="+mn-ea"/>
                <a:cs typeface="+mn-cs"/>
              </a:rPr>
              <a:t>Diagnostic and therapeutic procedures can increase the risk of acquiring HAIs, particularly 1) those transecting contaminated/infected tissues or involving insertion of a foreign body; 2) indwelling catheters, especially intravenous and urinary catheters; 3) tracheostomy or tracheal intubation, assisted respiratory ventilation, anaesthesia; 4) dialysis; 5) transfusion; 6) immunosuppressive drugs,  antimicrobials, </a:t>
            </a:r>
            <a:r>
              <a:rPr lang="en-GB" sz="1800" kern="1200" dirty="0" err="1" smtClean="0">
                <a:solidFill>
                  <a:schemeClr val="tx1"/>
                </a:solidFill>
                <a:effectLst/>
                <a:latin typeface="+mn-lt"/>
                <a:ea typeface="+mn-ea"/>
                <a:cs typeface="+mn-cs"/>
              </a:rPr>
              <a:t>hyperalimentation</a:t>
            </a:r>
            <a:r>
              <a:rPr lang="en-GB" sz="1800" kern="1200" dirty="0" smtClean="0">
                <a:solidFill>
                  <a:schemeClr val="tx1"/>
                </a:solidFill>
                <a:effectLst/>
                <a:latin typeface="+mn-lt"/>
                <a:ea typeface="+mn-ea"/>
                <a:cs typeface="+mn-cs"/>
              </a:rPr>
              <a:t>; and 7) radiation therapy. Invasive devices, for </a:t>
            </a:r>
            <a:r>
              <a:rPr lang="en-GB" sz="1800" u="none" kern="1200" dirty="0" smtClean="0">
                <a:solidFill>
                  <a:schemeClr val="tx1"/>
                </a:solidFill>
                <a:effectLst/>
                <a:latin typeface="+mn-lt"/>
                <a:ea typeface="+mn-ea"/>
                <a:cs typeface="+mn-cs"/>
              </a:rPr>
              <a:t>instance </a:t>
            </a:r>
            <a:r>
              <a:rPr lang="en-GB" sz="1800" u="none" strike="noStrike" kern="1200" dirty="0" smtClean="0">
                <a:solidFill>
                  <a:schemeClr val="tx1"/>
                </a:solidFill>
                <a:effectLst/>
                <a:latin typeface="+mn-lt"/>
                <a:ea typeface="+mn-ea"/>
                <a:cs typeface="+mn-cs"/>
                <a:hlinkClick r:id="rId3" tooltip="Intubation"/>
              </a:rPr>
              <a:t>intubation</a:t>
            </a:r>
            <a:r>
              <a:rPr lang="en-GB" sz="1800" u="none" kern="1200" dirty="0" smtClean="0">
                <a:solidFill>
                  <a:schemeClr val="tx1"/>
                </a:solidFill>
                <a:effectLst/>
                <a:latin typeface="+mn-lt"/>
                <a:ea typeface="+mn-ea"/>
                <a:cs typeface="+mn-cs"/>
              </a:rPr>
              <a:t> tubes, </a:t>
            </a:r>
            <a:r>
              <a:rPr lang="en-GB" sz="1800" u="none" strike="noStrike" kern="1200" dirty="0" smtClean="0">
                <a:solidFill>
                  <a:schemeClr val="tx1"/>
                </a:solidFill>
                <a:effectLst/>
                <a:latin typeface="+mn-lt"/>
                <a:ea typeface="+mn-ea"/>
                <a:cs typeface="+mn-cs"/>
                <a:hlinkClick r:id="rId4" tooltip="Catheters"/>
              </a:rPr>
              <a:t>catheters</a:t>
            </a:r>
            <a:r>
              <a:rPr lang="en-GB" sz="1800" u="none" kern="1200" dirty="0" smtClean="0">
                <a:solidFill>
                  <a:schemeClr val="tx1"/>
                </a:solidFill>
                <a:effectLst/>
                <a:latin typeface="+mn-lt"/>
                <a:ea typeface="+mn-ea"/>
                <a:cs typeface="+mn-cs"/>
              </a:rPr>
              <a:t>, </a:t>
            </a:r>
            <a:r>
              <a:rPr lang="en-GB" sz="1800" u="none" strike="noStrike" kern="1200" dirty="0" smtClean="0">
                <a:solidFill>
                  <a:schemeClr val="tx1"/>
                </a:solidFill>
                <a:effectLst/>
                <a:latin typeface="+mn-lt"/>
                <a:ea typeface="+mn-ea"/>
                <a:cs typeface="+mn-cs"/>
                <a:hlinkClick r:id="rId5" tooltip="Surgical drain"/>
              </a:rPr>
              <a:t>surgical drains</a:t>
            </a:r>
            <a:r>
              <a:rPr lang="en-GB" sz="1800" u="none" kern="1200" dirty="0" smtClean="0">
                <a:solidFill>
                  <a:schemeClr val="tx1"/>
                </a:solidFill>
                <a:effectLst/>
                <a:latin typeface="+mn-lt"/>
                <a:ea typeface="+mn-ea"/>
                <a:cs typeface="+mn-cs"/>
              </a:rPr>
              <a:t>, and </a:t>
            </a:r>
            <a:r>
              <a:rPr lang="en-GB" sz="1800" u="none" strike="noStrike" kern="1200" dirty="0" smtClean="0">
                <a:solidFill>
                  <a:schemeClr val="tx1"/>
                </a:solidFill>
                <a:effectLst/>
                <a:latin typeface="+mn-lt"/>
                <a:ea typeface="+mn-ea"/>
                <a:cs typeface="+mn-cs"/>
                <a:hlinkClick r:id="rId6" tooltip="Tracheostomy"/>
              </a:rPr>
              <a:t>tracheostomy</a:t>
            </a:r>
            <a:r>
              <a:rPr lang="en-GB" sz="1800" u="none" kern="1200" dirty="0" smtClean="0">
                <a:solidFill>
                  <a:schemeClr val="tx1"/>
                </a:solidFill>
                <a:effectLst/>
                <a:latin typeface="+mn-lt"/>
                <a:ea typeface="+mn-ea"/>
                <a:cs typeface="+mn-cs"/>
              </a:rPr>
              <a:t> tubes, all by-pass the patient’s natural defence mechanisms and provide an easy route for infection. The longer a device is left in place, the greater the risk of infection. </a:t>
            </a:r>
          </a:p>
          <a:p>
            <a:endParaRPr lang="en-US" sz="1800" u="none" kern="1200" dirty="0" smtClean="0">
              <a:solidFill>
                <a:schemeClr val="tx1"/>
              </a:solidFill>
              <a:effectLst/>
              <a:latin typeface="+mn-lt"/>
              <a:ea typeface="+mn-ea"/>
              <a:cs typeface="+mn-cs"/>
            </a:endParaRPr>
          </a:p>
          <a:p>
            <a:r>
              <a:rPr lang="en-GB" sz="1800" u="none" kern="1200" dirty="0" smtClean="0">
                <a:solidFill>
                  <a:schemeClr val="tx1"/>
                </a:solidFill>
                <a:effectLst/>
                <a:latin typeface="+mn-lt"/>
                <a:ea typeface="+mn-ea"/>
                <a:cs typeface="+mn-cs"/>
              </a:rPr>
              <a:t>A patient’s treatment can also leave them vulnerable to infection – </a:t>
            </a:r>
            <a:r>
              <a:rPr lang="en-GB" sz="1800" u="none" strike="noStrike" kern="1200" dirty="0" smtClean="0">
                <a:solidFill>
                  <a:schemeClr val="tx1"/>
                </a:solidFill>
                <a:effectLst/>
                <a:latin typeface="+mn-lt"/>
                <a:ea typeface="+mn-ea"/>
                <a:cs typeface="+mn-cs"/>
                <a:hlinkClick r:id="rId7" tooltip="Immunosuppression"/>
              </a:rPr>
              <a:t>immunosuppression</a:t>
            </a:r>
            <a:r>
              <a:rPr lang="en-GB" sz="1800" u="none" kern="1200" dirty="0" smtClean="0">
                <a:solidFill>
                  <a:schemeClr val="tx1"/>
                </a:solidFill>
                <a:effectLst/>
                <a:latin typeface="+mn-lt"/>
                <a:ea typeface="+mn-ea"/>
                <a:cs typeface="+mn-cs"/>
              </a:rPr>
              <a:t> and </a:t>
            </a:r>
            <a:r>
              <a:rPr lang="en-GB" sz="1800" u="none" strike="noStrike" kern="1200" dirty="0" smtClean="0">
                <a:solidFill>
                  <a:schemeClr val="tx1"/>
                </a:solidFill>
                <a:effectLst/>
                <a:latin typeface="+mn-lt"/>
                <a:ea typeface="+mn-ea"/>
                <a:cs typeface="+mn-cs"/>
                <a:hlinkClick r:id="rId8" tooltip="Antacid"/>
              </a:rPr>
              <a:t>antacid</a:t>
            </a:r>
            <a:r>
              <a:rPr lang="en-GB" sz="1800" u="none" kern="1200" dirty="0" smtClean="0">
                <a:solidFill>
                  <a:schemeClr val="tx1"/>
                </a:solidFill>
                <a:effectLst/>
                <a:latin typeface="+mn-lt"/>
                <a:ea typeface="+mn-ea"/>
                <a:cs typeface="+mn-cs"/>
              </a:rPr>
              <a:t> treatment undermine the body’s  defences, while </a:t>
            </a:r>
            <a:r>
              <a:rPr lang="en-GB" sz="1800" u="none" strike="noStrike" kern="1200" dirty="0" smtClean="0">
                <a:solidFill>
                  <a:schemeClr val="tx1"/>
                </a:solidFill>
                <a:effectLst/>
                <a:latin typeface="+mn-lt"/>
                <a:ea typeface="+mn-ea"/>
                <a:cs typeface="+mn-cs"/>
                <a:hlinkClick r:id="rId9" tooltip="Antimicrobial"/>
              </a:rPr>
              <a:t>antimicrobial</a:t>
            </a:r>
            <a:r>
              <a:rPr lang="en-GB" sz="1800" u="none" kern="1200" dirty="0" smtClean="0">
                <a:solidFill>
                  <a:schemeClr val="tx1"/>
                </a:solidFill>
                <a:effectLst/>
                <a:latin typeface="+mn-lt"/>
                <a:ea typeface="+mn-ea"/>
                <a:cs typeface="+mn-cs"/>
              </a:rPr>
              <a:t> therapy (removing competitive </a:t>
            </a:r>
            <a:r>
              <a:rPr lang="en-GB" sz="1800" u="none" strike="noStrike" kern="1200" dirty="0" smtClean="0">
                <a:solidFill>
                  <a:schemeClr val="tx1"/>
                </a:solidFill>
                <a:effectLst/>
                <a:latin typeface="+mn-lt"/>
                <a:ea typeface="+mn-ea"/>
                <a:cs typeface="+mn-cs"/>
                <a:hlinkClick r:id="rId10" tooltip="Flora"/>
              </a:rPr>
              <a:t>flora</a:t>
            </a:r>
            <a:r>
              <a:rPr lang="en-GB" sz="1800" u="none" kern="1200" dirty="0" smtClean="0">
                <a:solidFill>
                  <a:schemeClr val="tx1"/>
                </a:solidFill>
                <a:effectLst/>
                <a:latin typeface="+mn-lt"/>
                <a:ea typeface="+mn-ea"/>
                <a:cs typeface="+mn-cs"/>
              </a:rPr>
              <a:t> and only leaving resistant microorganisms) and recurrent </a:t>
            </a:r>
            <a:r>
              <a:rPr lang="en-GB" sz="1800" u="none" strike="noStrike" kern="1200" dirty="0" smtClean="0">
                <a:solidFill>
                  <a:schemeClr val="tx1"/>
                </a:solidFill>
                <a:effectLst/>
                <a:latin typeface="+mn-lt"/>
                <a:ea typeface="+mn-ea"/>
                <a:cs typeface="+mn-cs"/>
                <a:hlinkClick r:id="rId11" tooltip="Blood"/>
              </a:rPr>
              <a:t>blood</a:t>
            </a:r>
            <a:r>
              <a:rPr lang="en-GB" sz="1800" u="none" kern="1200" dirty="0" smtClean="0">
                <a:solidFill>
                  <a:schemeClr val="tx1"/>
                </a:solidFill>
                <a:effectLst/>
                <a:latin typeface="+mn-lt"/>
                <a:ea typeface="+mn-ea"/>
                <a:cs typeface="+mn-cs"/>
              </a:rPr>
              <a:t> </a:t>
            </a:r>
            <a:r>
              <a:rPr lang="en-GB" sz="1800" u="none" strike="noStrike" kern="1200" dirty="0" smtClean="0">
                <a:solidFill>
                  <a:schemeClr val="tx1"/>
                </a:solidFill>
                <a:effectLst/>
                <a:latin typeface="+mn-lt"/>
                <a:ea typeface="+mn-ea"/>
                <a:cs typeface="+mn-cs"/>
                <a:hlinkClick r:id="rId12" tooltip="Transfusions"/>
              </a:rPr>
              <a:t>transfusions</a:t>
            </a:r>
            <a:r>
              <a:rPr lang="en-GB" sz="1800" u="none" kern="1200" dirty="0" smtClean="0">
                <a:solidFill>
                  <a:schemeClr val="tx1"/>
                </a:solidFill>
                <a:effectLst/>
                <a:latin typeface="+mn-lt"/>
                <a:ea typeface="+mn-ea"/>
                <a:cs typeface="+mn-cs"/>
              </a:rPr>
              <a:t> have also been identified as risk factors. Table 3.1 outlines risk factors for some specific HAIs.</a:t>
            </a:r>
            <a:endParaRPr lang="en-US" sz="1800" u="non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12</a:t>
            </a:fld>
            <a:endParaRPr lang="th-TH"/>
          </a:p>
        </p:txBody>
      </p:sp>
    </p:spTree>
    <p:extLst>
      <p:ext uri="{BB962C8B-B14F-4D97-AF65-F5344CB8AC3E}">
        <p14:creationId xmlns:p14="http://schemas.microsoft.com/office/powerpoint/2010/main" val="219288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cs typeface="Cordia New" pitchFamily="34" charset="-34"/>
              </a:rPr>
              <a:t>For infection to take place, microorganisms must be transferred from a reservoir</a:t>
            </a:r>
            <a:r>
              <a:rPr lang="en-US" sz="1100" baseline="0" dirty="0" smtClean="0">
                <a:cs typeface="Cordia New" pitchFamily="34" charset="-34"/>
              </a:rPr>
              <a:t> to an acceptable entry site on a susceptible host in sufficient numbers for multiplication to occur. This process constitutes the chain of infection. </a:t>
            </a:r>
            <a:r>
              <a:rPr lang="en-US" sz="1100" dirty="0" smtClean="0">
                <a:cs typeface="Cordia New" pitchFamily="34" charset="-34"/>
              </a:rPr>
              <a:t>The chain of infection consists of the following components: infectious agent, reservoir, portal of exit, mode of transmission, portal of entry and susceptible host.</a:t>
            </a:r>
          </a:p>
          <a:p>
            <a:endParaRPr lang="en-US" sz="1100" dirty="0" smtClean="0">
              <a:cs typeface="Cordia New" pitchFamily="34" charset="-34"/>
            </a:endParaRPr>
          </a:p>
          <a:p>
            <a:r>
              <a:rPr lang="en-US" sz="1100" dirty="0" smtClean="0">
                <a:cs typeface="Cordia New" pitchFamily="34" charset="-34"/>
              </a:rPr>
              <a:t>Measures for prevention and control of infection are directed at</a:t>
            </a:r>
            <a:r>
              <a:rPr lang="en-US" sz="1100" baseline="0" dirty="0" smtClean="0">
                <a:cs typeface="Cordia New" pitchFamily="34" charset="-34"/>
              </a:rPr>
              <a:t> the various links in the chain. These include:</a:t>
            </a:r>
            <a:endParaRPr lang="en-GB" sz="1100" baseline="0" dirty="0" smtClean="0">
              <a:cs typeface="+mn-cs"/>
            </a:endParaRPr>
          </a:p>
          <a:p>
            <a:pPr marL="228600" indent="-228600">
              <a:buFont typeface="+mj-lt"/>
              <a:buAutoNum type="arabicPeriod"/>
            </a:pPr>
            <a:r>
              <a:rPr lang="en-GB" sz="1100" baseline="0" dirty="0" smtClean="0">
                <a:cs typeface="+mn-cs"/>
              </a:rPr>
              <a:t>Elimination of reservoirs of infectious agents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baseline="0" dirty="0" smtClean="0">
                <a:cs typeface="+mn-cs"/>
              </a:rPr>
              <a:t>Interruption of the transmission of infectious agents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baseline="0" dirty="0" smtClean="0">
                <a:cs typeface="+mn-cs"/>
              </a:rPr>
              <a:t>Protection of the host against disease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100" baseline="0" dirty="0" smtClean="0">
              <a:cs typeface="+mn-cs"/>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sz="1100" baseline="0" dirty="0" smtClean="0">
              <a:cs typeface="+mn-cs"/>
            </a:endParaRPr>
          </a:p>
          <a:p>
            <a:pPr marL="228600" indent="-228600">
              <a:buFont typeface="+mj-lt"/>
              <a:buAutoNum type="arabicPeriod"/>
            </a:pPr>
            <a:endParaRPr lang="en-US" sz="1100" baseline="0" dirty="0" smtClean="0">
              <a:cs typeface="Cordia New" pitchFamily="34" charset="-34"/>
            </a:endParaRP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13</a:t>
            </a:fld>
            <a:endParaRPr lang="th-TH"/>
          </a:p>
        </p:txBody>
      </p:sp>
    </p:spTree>
    <p:extLst>
      <p:ext uri="{BB962C8B-B14F-4D97-AF65-F5344CB8AC3E}">
        <p14:creationId xmlns:p14="http://schemas.microsoft.com/office/powerpoint/2010/main" val="362106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Infection results from an interaction between an infectious agent and susceptible host. This interaction occurs by means of contact between the agent and the host and is affected by the environment. Breaking the chain of infection by interrupting transmission is generally the best way to prevent HAIs. </a:t>
            </a:r>
            <a:endParaRPr lang="th-TH" sz="1100"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532E3982-39E9-46F5-BEF5-91EC7B4FEE17}" type="slidenum">
              <a:rPr lang="th-TH" sz="1200"/>
              <a:pPr eaLnBrk="1" hangingPunct="1"/>
              <a:t>14</a:t>
            </a:fld>
            <a:endParaRPr lang="th-TH"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The infectious agent is a pathogen that causes an HAI. The ability of a pathogen to cause an infection depends on its virulence, pathogenicity, infectious dose, and infectivity. </a:t>
            </a:r>
            <a:endParaRPr lang="th-TH" sz="1100"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9EBE4ADA-7E13-4270-B703-965087C49CC4}" type="slidenum">
              <a:rPr lang="th-TH" sz="1200"/>
              <a:pPr eaLnBrk="1" hangingPunct="1"/>
              <a:t>15</a:t>
            </a:fld>
            <a:endParaRPr lang="th-TH"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ตัวแทน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ตัวแทน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Reservoir is a place in which an infectious agent can survive but may or may not multiply. Common reservoirs in health care facilities are persons with infectious diseases and contaminated medical devices or equipment (usually called vehicles). </a:t>
            </a:r>
          </a:p>
          <a:p>
            <a:endParaRPr lang="en-US" dirty="0" smtClean="0">
              <a:cs typeface="Cordia New" pitchFamily="34" charset="-34"/>
            </a:endParaRPr>
          </a:p>
          <a:p>
            <a:endParaRPr lang="en-US" dirty="0" smtClean="0">
              <a:cs typeface="Cordia New" pitchFamily="34" charset="-34"/>
            </a:endParaRPr>
          </a:p>
        </p:txBody>
      </p:sp>
      <p:sp>
        <p:nvSpPr>
          <p:cNvPr id="61444" name="ตัวแทน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6DF7D03D-5224-4B7C-9E8B-CA73FC8C8D82}" type="slidenum">
              <a:rPr lang="th-TH" sz="1200"/>
              <a:pPr eaLnBrk="1" hangingPunct="1"/>
              <a:t>16</a:t>
            </a:fld>
            <a:endParaRPr lang="th-TH"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noProof="0" dirty="0" smtClean="0">
                <a:cs typeface="Cordia New" pitchFamily="34" charset="-34"/>
              </a:rPr>
              <a:t>There are three types of human reservoirs:</a:t>
            </a:r>
          </a:p>
          <a:p>
            <a:pPr marL="290493" indent="-290493">
              <a:buFont typeface="Arial" pitchFamily="34" charset="0"/>
              <a:buChar char="•"/>
            </a:pPr>
            <a:r>
              <a:rPr lang="en-GB" sz="1100" noProof="0" dirty="0" smtClean="0">
                <a:cs typeface="Cordia New" pitchFamily="34" charset="-34"/>
              </a:rPr>
              <a:t>persons who are ill (have signs and symptoms of disease)</a:t>
            </a:r>
          </a:p>
          <a:p>
            <a:pPr marL="290493" indent="-290493">
              <a:buFont typeface="Arial" pitchFamily="34" charset="0"/>
              <a:buChar char="•"/>
            </a:pPr>
            <a:r>
              <a:rPr lang="en-GB" sz="1100" noProof="0" dirty="0" smtClean="0">
                <a:cs typeface="Cordia New" pitchFamily="34" charset="-34"/>
              </a:rPr>
              <a:t>colonised persons (harbour an infectious agent but do not have an infection)</a:t>
            </a:r>
          </a:p>
          <a:p>
            <a:pPr marL="290493" indent="-290493">
              <a:buFont typeface="Arial" pitchFamily="34" charset="0"/>
              <a:buChar char="•"/>
            </a:pPr>
            <a:r>
              <a:rPr lang="en-GB" sz="1100" noProof="0" dirty="0" smtClean="0">
                <a:cs typeface="Cordia New" pitchFamily="34" charset="-34"/>
              </a:rPr>
              <a:t>carriers (are infected but do not show any signs or symptoms; they can transmit the infection to others).</a:t>
            </a:r>
          </a:p>
          <a:p>
            <a:endParaRPr lang="en-GB"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err="1" smtClean="0">
                <a:effectLst/>
              </a:rPr>
              <a:t>Colonisation</a:t>
            </a:r>
            <a:r>
              <a:rPr lang="en-US" sz="1100" dirty="0" smtClean="0">
                <a:effectLst/>
              </a:rPr>
              <a:t> is the presence of bacteria on a body surface (like on the skin, mouth, intestines or airway) without causing disease in the person.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effectLst/>
              </a:rPr>
              <a:t>Carrier state is the continued presence of a microorganism (bacteria, virus, or parasite) in the body that does not cause symptoms, but is able to be transmitted and infect other persons. </a:t>
            </a:r>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17</a:t>
            </a:fld>
            <a:endParaRPr lang="th-TH"/>
          </a:p>
        </p:txBody>
      </p:sp>
    </p:spTree>
    <p:extLst>
      <p:ext uri="{BB962C8B-B14F-4D97-AF65-F5344CB8AC3E}">
        <p14:creationId xmlns:p14="http://schemas.microsoft.com/office/powerpoint/2010/main" val="1634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ตัวแทน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ตัวแทน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mj-lt"/>
                <a:cs typeface="Cordia New" pitchFamily="34" charset="-34"/>
              </a:rPr>
              <a:t>Portal of exit is the path by which an infectious agent leaves the reservoir. Portal of exit sites can be the respiratory tract, genitourinary tract, gastrointestinal tract, skin/mucous membrane, blood, or transmission of disease from a mother to her child during pregnancy (</a:t>
            </a:r>
            <a:r>
              <a:rPr lang="en-US" sz="1100" dirty="0" err="1" smtClean="0">
                <a:latin typeface="+mj-lt"/>
                <a:cs typeface="Cordia New" pitchFamily="34" charset="-34"/>
              </a:rPr>
              <a:t>transplacental</a:t>
            </a:r>
            <a:r>
              <a:rPr lang="en-US" sz="1100" dirty="0" smtClean="0">
                <a:latin typeface="+mj-lt"/>
                <a:cs typeface="Cordia New" pitchFamily="34" charset="-34"/>
              </a:rPr>
              <a:t>).</a:t>
            </a:r>
            <a:endParaRPr lang="th-TH" sz="1100" dirty="0" smtClean="0">
              <a:latin typeface="+mj-lt"/>
            </a:endParaRPr>
          </a:p>
          <a:p>
            <a:endParaRPr lang="th-TH" dirty="0" smtClean="0"/>
          </a:p>
          <a:p>
            <a:endParaRPr lang="en-US" dirty="0" smtClean="0">
              <a:cs typeface="Cordia New" pitchFamily="34" charset="-34"/>
            </a:endParaRPr>
          </a:p>
        </p:txBody>
      </p:sp>
      <p:sp>
        <p:nvSpPr>
          <p:cNvPr id="62468" name="ตัวแทน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C2134AE4-94EF-467C-BEEA-BF592A9C3052}" type="slidenum">
              <a:rPr lang="th-TH" sz="1200"/>
              <a:pPr eaLnBrk="1" hangingPunct="1"/>
              <a:t>18</a:t>
            </a:fld>
            <a:endParaRPr lang="th-TH"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GB" sz="1100" noProof="0" dirty="0" smtClean="0">
                <a:cs typeface="Cordia New" pitchFamily="34" charset="-34"/>
              </a:rPr>
              <a:t>Mode of transmission is the movement of pathogens from the reservoir to the host.</a:t>
            </a:r>
          </a:p>
          <a:p>
            <a:pPr>
              <a:spcBef>
                <a:spcPts val="0"/>
              </a:spcBef>
            </a:pPr>
            <a:endParaRPr lang="en-GB" sz="1100" b="1" noProof="0" dirty="0" smtClean="0">
              <a:cs typeface="Cordia New" pitchFamily="34" charset="-34"/>
            </a:endParaRPr>
          </a:p>
          <a:p>
            <a:pPr>
              <a:spcBef>
                <a:spcPts val="0"/>
              </a:spcBef>
            </a:pPr>
            <a:r>
              <a:rPr lang="en-GB" sz="1100" b="1" noProof="0" dirty="0" smtClean="0">
                <a:cs typeface="Cordia New" pitchFamily="34" charset="-34"/>
              </a:rPr>
              <a:t>Modes of transmission of HAI</a:t>
            </a:r>
          </a:p>
          <a:p>
            <a:pPr>
              <a:spcBef>
                <a:spcPts val="0"/>
              </a:spcBef>
            </a:pPr>
            <a:r>
              <a:rPr lang="en-GB" sz="1100" noProof="0" dirty="0" smtClean="0">
                <a:cs typeface="Cordia New" pitchFamily="34" charset="-34"/>
              </a:rPr>
              <a:t>A pathogen may be transmitted by a single route or it can be transmitted in several different ways.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47D29A64-F56C-4E3D-AE33-149099DB8B4C}" type="slidenum">
              <a:rPr lang="th-TH" sz="1200"/>
              <a:pPr eaLnBrk="1" hangingPunct="1"/>
              <a:t>19</a:t>
            </a:fld>
            <a:endParaRPr lang="th-TH"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a:t>
            </a:fld>
            <a:endParaRPr lang="th-TH"/>
          </a:p>
        </p:txBody>
      </p:sp>
    </p:spTree>
    <p:extLst>
      <p:ext uri="{BB962C8B-B14F-4D97-AF65-F5344CB8AC3E}">
        <p14:creationId xmlns:p14="http://schemas.microsoft.com/office/powerpoint/2010/main" val="279831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b="1" noProof="0" dirty="0" smtClean="0">
                <a:cs typeface="Cordia New" pitchFamily="34" charset="-34"/>
              </a:rPr>
              <a:t>Contact Transmission</a:t>
            </a:r>
          </a:p>
          <a:p>
            <a:pPr>
              <a:spcBef>
                <a:spcPts val="0"/>
              </a:spcBef>
            </a:pPr>
            <a:r>
              <a:rPr lang="en-GB" sz="1100" noProof="0" dirty="0" smtClean="0">
                <a:cs typeface="Cordia New" pitchFamily="34" charset="-34"/>
              </a:rPr>
              <a:t>Contact is the most important and frequent mode of HAI transmission; it is divided into three subgroups: direct-contact, indirect-contact, and droplet transmission. </a:t>
            </a:r>
          </a:p>
          <a:p>
            <a:pPr>
              <a:spcBef>
                <a:spcPts val="0"/>
              </a:spcBef>
            </a:pPr>
            <a:endParaRPr lang="en-GB" sz="1100" noProof="0" dirty="0" smtClean="0">
              <a:cs typeface="Cordia New" pitchFamily="34" charset="-34"/>
            </a:endParaRPr>
          </a:p>
          <a:p>
            <a:pPr>
              <a:spcBef>
                <a:spcPts val="0"/>
              </a:spcBef>
            </a:pPr>
            <a:r>
              <a:rPr lang="en-GB" sz="1100" noProof="0" dirty="0" smtClean="0">
                <a:cs typeface="Cordia New" pitchFamily="34" charset="-34"/>
              </a:rPr>
              <a:t>Direct-contact transmission involves a direct body surface-to-body surface</a:t>
            </a:r>
            <a:r>
              <a:rPr lang="en-GB" sz="1100" baseline="0" noProof="0" dirty="0" smtClean="0">
                <a:cs typeface="Cordia New" pitchFamily="34" charset="-34"/>
              </a:rPr>
              <a:t> </a:t>
            </a:r>
            <a:r>
              <a:rPr lang="en-GB" sz="1100" noProof="0" dirty="0" smtClean="0">
                <a:cs typeface="Cordia New" pitchFamily="34" charset="-34"/>
              </a:rPr>
              <a:t>contact and physical transfer of microorganisms between a susceptible host and an infected or colonised person. For instance, direct contact occurs when a nurse turns a patient, gives a patient a bath, or performs other patient-care activities that require direct personal contact. Direct-contact transmission also can occur between two patients. </a:t>
            </a:r>
          </a:p>
          <a:p>
            <a:pPr>
              <a:spcBef>
                <a:spcPts val="0"/>
              </a:spcBef>
            </a:pPr>
            <a:endParaRPr lang="en-GB" sz="1100" noProof="0" dirty="0" smtClean="0">
              <a:cs typeface="Cordia New" pitchFamily="34" charset="-34"/>
            </a:endParaRPr>
          </a:p>
          <a:p>
            <a:pPr>
              <a:spcBef>
                <a:spcPts val="0"/>
              </a:spcBef>
            </a:pPr>
            <a:r>
              <a:rPr lang="en-GB" sz="1100" noProof="0" dirty="0" smtClean="0">
                <a:cs typeface="Cordia New" pitchFamily="34" charset="-34"/>
              </a:rPr>
              <a:t>Indirect-contact transmission involves contact of a susceptible host with an intermediate object, usually inanimate, such as contaminated instruments, needles, or dressings, or contaminated gloves that are not changed between patients.</a:t>
            </a:r>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20</a:t>
            </a:fld>
            <a:endParaRPr lang="th-TH"/>
          </a:p>
        </p:txBody>
      </p:sp>
    </p:spTree>
    <p:extLst>
      <p:ext uri="{BB962C8B-B14F-4D97-AF65-F5344CB8AC3E}">
        <p14:creationId xmlns:p14="http://schemas.microsoft.com/office/powerpoint/2010/main" val="688927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noProof="0" dirty="0" smtClean="0">
                <a:cs typeface="Cordia New" pitchFamily="34" charset="-34"/>
              </a:rPr>
              <a:t>Droplet transmission occurs when droplets are generated from a human reservoir, mainly during coughing, sneezing, or talking, and during the performance of certain procedures such as bronchoscopy. Transmission occurs when droplets containing pathogens from the infected person are propelled a short distance (&lt; 1 meter) through the air and deposited on the host’s body.</a:t>
            </a:r>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21</a:t>
            </a:fld>
            <a:endParaRPr lang="th-TH"/>
          </a:p>
        </p:txBody>
      </p:sp>
    </p:spTree>
    <p:extLst>
      <p:ext uri="{BB962C8B-B14F-4D97-AF65-F5344CB8AC3E}">
        <p14:creationId xmlns:p14="http://schemas.microsoft.com/office/powerpoint/2010/main" val="175275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b="1" noProof="0" dirty="0" smtClean="0">
                <a:cs typeface="Cordia New" pitchFamily="34" charset="-34"/>
              </a:rPr>
              <a:t>Airborne Transmission</a:t>
            </a:r>
          </a:p>
          <a:p>
            <a:pPr>
              <a:spcBef>
                <a:spcPts val="0"/>
              </a:spcBef>
            </a:pPr>
            <a:r>
              <a:rPr lang="en-GB" sz="1100" noProof="0" dirty="0" smtClean="0">
                <a:cs typeface="Cordia New" pitchFamily="34" charset="-34"/>
              </a:rPr>
              <a:t>Airborne transmission occurs by dissemination of either airborne droplet nuclei (small-particles, &lt;5 </a:t>
            </a:r>
            <a:r>
              <a:rPr lang="en-GB" sz="1100" noProof="0" dirty="0" err="1" smtClean="0">
                <a:cs typeface="Cordia New" pitchFamily="34" charset="-34"/>
              </a:rPr>
              <a:t>μm</a:t>
            </a:r>
            <a:r>
              <a:rPr lang="en-GB" sz="1100" noProof="0" dirty="0" smtClean="0">
                <a:cs typeface="Cordia New" pitchFamily="34" charset="-34"/>
              </a:rPr>
              <a:t> in size) of evaporated droplets containing microorganisms that remain suspended in the air for long periods of time or dust particles containing the infectious agent. Droplet nuclei, dust particles, or skin </a:t>
            </a:r>
            <a:r>
              <a:rPr lang="en-GB" sz="1100" noProof="0" dirty="0" err="1" smtClean="0">
                <a:cs typeface="Cordia New" pitchFamily="34" charset="-34"/>
              </a:rPr>
              <a:t>squames</a:t>
            </a:r>
            <a:r>
              <a:rPr lang="en-GB" sz="1100" noProof="0" dirty="0" smtClean="0">
                <a:cs typeface="Cordia New" pitchFamily="34" charset="-34"/>
              </a:rPr>
              <a:t> containing microorganisms are transmitted by air currents and may become inhaled by a susceptible patient within the same room or over a longer distance from the source patient, depending on environmental factors. Special ventilation is required to prevent airborne transmission. Microorganisms transmitted in this manner include </a:t>
            </a:r>
            <a:r>
              <a:rPr lang="en-GB" sz="1100" i="1" noProof="0" dirty="0" smtClean="0">
                <a:cs typeface="Cordia New" pitchFamily="34" charset="-34"/>
              </a:rPr>
              <a:t>Mycobacterium tuberculosis</a:t>
            </a:r>
            <a:r>
              <a:rPr lang="en-GB" sz="1100" noProof="0" dirty="0" smtClean="0">
                <a:cs typeface="Cordia New" pitchFamily="34" charset="-34"/>
              </a:rPr>
              <a:t>, </a:t>
            </a:r>
            <a:r>
              <a:rPr lang="en-GB" sz="1100" noProof="0" dirty="0" err="1" smtClean="0">
                <a:cs typeface="Cordia New" pitchFamily="34" charset="-34"/>
              </a:rPr>
              <a:t>rubeola</a:t>
            </a:r>
            <a:r>
              <a:rPr lang="en-GB" sz="1100" noProof="0" dirty="0" smtClean="0">
                <a:cs typeface="Cordia New" pitchFamily="34" charset="-34"/>
              </a:rPr>
              <a:t> (measles), and varicella (chickenpox) viruses.</a:t>
            </a:r>
          </a:p>
          <a:p>
            <a:endParaRPr lang="th-TH" sz="18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22</a:t>
            </a:fld>
            <a:endParaRPr lang="th-TH"/>
          </a:p>
        </p:txBody>
      </p:sp>
    </p:spTree>
    <p:extLst>
      <p:ext uri="{BB962C8B-B14F-4D97-AF65-F5344CB8AC3E}">
        <p14:creationId xmlns:p14="http://schemas.microsoft.com/office/powerpoint/2010/main" val="10930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b="1" noProof="0" dirty="0" smtClean="0">
                <a:cs typeface="Cordia New" pitchFamily="34" charset="-34"/>
              </a:rPr>
              <a:t>Vehicle Transmission</a:t>
            </a:r>
          </a:p>
          <a:p>
            <a:pPr>
              <a:spcBef>
                <a:spcPts val="0"/>
              </a:spcBef>
            </a:pPr>
            <a:r>
              <a:rPr lang="en-GB" sz="1100" noProof="0" dirty="0" smtClean="0">
                <a:cs typeface="Cordia New" pitchFamily="34" charset="-34"/>
              </a:rPr>
              <a:t>Vehicle transmission applies to microorganisms transmitted through contaminated items such as food, water, medications, medical devices and equipment, toys, and biological products, such as blood, tissues or organs.</a:t>
            </a:r>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23</a:t>
            </a:fld>
            <a:endParaRPr lang="th-TH"/>
          </a:p>
        </p:txBody>
      </p:sp>
    </p:spTree>
    <p:extLst>
      <p:ext uri="{BB962C8B-B14F-4D97-AF65-F5344CB8AC3E}">
        <p14:creationId xmlns:p14="http://schemas.microsoft.com/office/powerpoint/2010/main" val="271140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100" b="1" noProof="0" dirty="0" smtClean="0">
                <a:cs typeface="Cordia New" pitchFamily="34" charset="-34"/>
              </a:rPr>
              <a:t>Vector Transmission</a:t>
            </a:r>
          </a:p>
          <a:p>
            <a:pPr>
              <a:spcBef>
                <a:spcPts val="0"/>
              </a:spcBef>
            </a:pPr>
            <a:r>
              <a:rPr lang="en-GB" sz="1100" noProof="0" dirty="0" smtClean="0">
                <a:cs typeface="Cordia New" pitchFamily="34" charset="-34"/>
              </a:rPr>
              <a:t>Vector-borne transmission occurs when vectors such as mosquitoes, flies, rats, and other vermin transmit microorganisms. Transmission occurs through simple contamination by animal or arthropod vectors or their actual penetration of the skin or mucous membranes. This mode of transmission plays a minor role in transmission of HAIs.</a:t>
            </a:r>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24</a:t>
            </a:fld>
            <a:endParaRPr lang="th-TH"/>
          </a:p>
        </p:txBody>
      </p:sp>
    </p:spTree>
    <p:extLst>
      <p:ext uri="{BB962C8B-B14F-4D97-AF65-F5344CB8AC3E}">
        <p14:creationId xmlns:p14="http://schemas.microsoft.com/office/powerpoint/2010/main" val="208440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ตัวแทน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ตัวแทน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Portal of entry is the path by which an infectious agent enters the host. The portal of entry sites can be via the respiratory tract, genitourinary tract, gastrointestinal tract, skin/mucous membrane, parenteral, or </a:t>
            </a:r>
            <a:r>
              <a:rPr lang="en-US" sz="1100" dirty="0" err="1" smtClean="0">
                <a:cs typeface="Cordia New" pitchFamily="34" charset="-34"/>
              </a:rPr>
              <a:t>transplacental</a:t>
            </a:r>
            <a:r>
              <a:rPr lang="en-US" sz="1100" dirty="0" smtClean="0">
                <a:cs typeface="Cordia New" pitchFamily="34" charset="-34"/>
              </a:rPr>
              <a:t>.</a:t>
            </a:r>
          </a:p>
        </p:txBody>
      </p:sp>
      <p:sp>
        <p:nvSpPr>
          <p:cNvPr id="64516" name="ตัวแทน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AA007647-0A2C-456F-8324-3F60648BDC1F}" type="slidenum">
              <a:rPr lang="th-TH" sz="1200"/>
              <a:pPr eaLnBrk="1" hangingPunct="1"/>
              <a:t>25</a:t>
            </a:fld>
            <a:endParaRPr lang="th-TH"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ตัวแทน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ตัวแทน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mn-lt"/>
                <a:cs typeface="Cordia New" pitchFamily="34" charset="-34"/>
              </a:rPr>
              <a:t>Susceptible host is a person lacking effective resistance to a particular pathogen. In health care facilities, many patients are susceptible to infections since they are seriously ill.</a:t>
            </a:r>
            <a:endParaRPr lang="th-TH" sz="1100" dirty="0" smtClean="0">
              <a:latin typeface="+mn-lt"/>
            </a:endParaRPr>
          </a:p>
          <a:p>
            <a:endParaRPr lang="th-TH" dirty="0" smtClean="0"/>
          </a:p>
        </p:txBody>
      </p:sp>
      <p:sp>
        <p:nvSpPr>
          <p:cNvPr id="65540" name="ตัวแทน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EA57022D-4E1A-4421-8E30-D9FA29B8372F}" type="slidenum">
              <a:rPr lang="th-TH" sz="1200"/>
              <a:pPr eaLnBrk="1" hangingPunct="1"/>
              <a:t>26</a:t>
            </a:fld>
            <a:endParaRPr lang="th-TH"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HAI surveillance is the systematic, active, on-going observation of the occurrence and distribution of HAIs and of the events or conditions that increase the risk of HAI occurrence. The information allows health care organisations to direct their efforts toward the most serious HAI problems and risks, to obtain support of personnel, and to provide feedback on the</a:t>
            </a:r>
          </a:p>
          <a:p>
            <a:r>
              <a:rPr lang="en-GB" sz="1100" noProof="0" dirty="0" smtClean="0">
                <a:cs typeface="Cordia New" pitchFamily="34" charset="-34"/>
              </a:rPr>
              <a:t>results of preventive changes.</a:t>
            </a:r>
            <a:endParaRPr lang="en-GB" sz="1100" noProof="0"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A687935C-96C4-4369-83E8-DE9B889B096C}" type="slidenum">
              <a:rPr lang="th-TH" sz="1200"/>
              <a:pPr eaLnBrk="1" hangingPunct="1"/>
              <a:t>27</a:t>
            </a:fld>
            <a:endParaRPr lang="th-TH"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Surveillance data can be used to provide baseline endemic infection rates, identify epidemics, provide information on the occurrence of HAIs, evaluate efficacy of control measures, reinforce appropriate infection prevention and patient-care practices, defend against malpractice suits, provide data for comparisons, problem solving and/or research, and plan and measure the impact of implementing recommendations. Surveillance data can enhance a health care organisation’s performance and reduce the risk of adverse outcomes. These data can be combined with process indicators to improve practices. Process indicators are activities  that affect the development of HAIs.</a:t>
            </a:r>
            <a:endParaRPr lang="en-GB" sz="1100" noProof="0"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F7ED094E-E0C4-463E-8E38-AA849881F7AA}" type="slidenum">
              <a:rPr lang="th-TH" sz="1200"/>
              <a:pPr eaLnBrk="1" hangingPunct="1"/>
              <a:t>28</a:t>
            </a:fld>
            <a:endParaRPr lang="th-TH"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Epidemiological studies can be classified as either observational or experimental. </a:t>
            </a:r>
          </a:p>
          <a:p>
            <a:endParaRPr lang="en-GB" sz="1100" noProof="0" dirty="0" smtClean="0">
              <a:cs typeface="Cordia New" pitchFamily="34" charset="-34"/>
            </a:endParaRPr>
          </a:p>
          <a:p>
            <a:r>
              <a:rPr lang="en-GB" sz="1100" noProof="0" dirty="0" smtClean="0">
                <a:cs typeface="Cordia New" pitchFamily="34" charset="-34"/>
              </a:rPr>
              <a:t>Observational studies include descriptive or analytical studies. They are conducted in everyday settings where the investigator observes the appearance of an outcome, however</a:t>
            </a:r>
            <a:r>
              <a:rPr lang="en-GB" sz="1100" baseline="0" noProof="0" dirty="0" smtClean="0">
                <a:cs typeface="Cordia New" pitchFamily="34" charset="-34"/>
              </a:rPr>
              <a:t> there is no control over the environment or exposures to a risk factor, suspected etiologic agent, intervention or preventive measure. </a:t>
            </a:r>
            <a:endParaRPr lang="en-GB" sz="1100" noProof="0" dirty="0" smtClean="0">
              <a:cs typeface="Cordia New" pitchFamily="34" charset="-34"/>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78655D42-8289-4691-83BF-69EA5F75589B}" type="slidenum">
              <a:rPr lang="th-TH" sz="1200"/>
              <a:pPr eaLnBrk="1" hangingPunct="1"/>
              <a:t>29</a:t>
            </a:fld>
            <a:endParaRPr lang="th-TH"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a:t>
            </a:fld>
            <a:endParaRPr lang="sv-SE"/>
          </a:p>
        </p:txBody>
      </p:sp>
    </p:spTree>
    <p:extLst>
      <p:ext uri="{BB962C8B-B14F-4D97-AF65-F5344CB8AC3E}">
        <p14:creationId xmlns:p14="http://schemas.microsoft.com/office/powerpoint/2010/main" val="1677893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A descriptive study describes the occurrence of a disease in a population and is oft en the first step in an epidemiological investigation. A cross-sectional study, oft en called a prevalence study, measures the prevalence of disease. The measurements of exposure and effect are made at the same time. Data from cross-sectional studies are helpful in assessing</a:t>
            </a:r>
          </a:p>
          <a:p>
            <a:r>
              <a:rPr lang="en-US" sz="1100" dirty="0" smtClean="0">
                <a:cs typeface="Cordia New" pitchFamily="34" charset="-34"/>
              </a:rPr>
              <a:t>the health care needs of populations.</a:t>
            </a:r>
          </a:p>
          <a:p>
            <a:endParaRPr lang="en-US" sz="1100" dirty="0" smtClean="0">
              <a:cs typeface="Cordia New" pitchFamily="34" charset="-34"/>
            </a:endParaRPr>
          </a:p>
          <a:p>
            <a:r>
              <a:rPr lang="en-US" sz="1100" dirty="0" smtClean="0">
                <a:cs typeface="Cordia New" pitchFamily="34" charset="-34"/>
              </a:rPr>
              <a:t>Data</a:t>
            </a:r>
            <a:r>
              <a:rPr lang="en-US" sz="1100" baseline="0" dirty="0" smtClean="0">
                <a:cs typeface="Cordia New" pitchFamily="34" charset="-34"/>
              </a:rPr>
              <a:t> from these studies enable the characteristics of the population that has acquired an infection to be outlined according to person, place and time. </a:t>
            </a:r>
          </a:p>
          <a:p>
            <a:pPr marL="290493" indent="-290493">
              <a:buFont typeface="Arial" pitchFamily="34" charset="0"/>
              <a:buChar char="•"/>
            </a:pPr>
            <a:r>
              <a:rPr lang="en-US" sz="1100" baseline="0" dirty="0" smtClean="0">
                <a:cs typeface="Cordia New" pitchFamily="34" charset="-34"/>
              </a:rPr>
              <a:t>Person = age, sex, race, marital status, personal habits, underlying illness, exposures, etc.</a:t>
            </a:r>
          </a:p>
          <a:p>
            <a:pPr marL="290493" indent="-290493">
              <a:buFont typeface="Arial" pitchFamily="34" charset="0"/>
              <a:buChar char="•"/>
            </a:pPr>
            <a:r>
              <a:rPr lang="en-US" sz="1100" baseline="0" dirty="0" smtClean="0">
                <a:cs typeface="Cordia New" pitchFamily="34" charset="-34"/>
              </a:rPr>
              <a:t>Place = geographic occurrence of the event/outbreak, travel, etc.</a:t>
            </a:r>
          </a:p>
          <a:p>
            <a:pPr marL="290493" indent="-290493">
              <a:buFont typeface="Arial" pitchFamily="34" charset="0"/>
              <a:buChar char="•"/>
            </a:pPr>
            <a:r>
              <a:rPr lang="en-US" sz="1100" baseline="0" dirty="0" smtClean="0">
                <a:cs typeface="Cordia New" pitchFamily="34" charset="-34"/>
              </a:rPr>
              <a:t>Time = time frame of events, seasonal variation, duration of hospital stay, etc.</a:t>
            </a:r>
            <a:endParaRPr lang="en-US" sz="1100" dirty="0" smtClean="0">
              <a:cs typeface="Cordia New" pitchFamily="34" charset="-34"/>
            </a:endParaRPr>
          </a:p>
          <a:p>
            <a:endParaRPr lang="en-US" dirty="0" smtClean="0">
              <a:cs typeface="Cordia New" pitchFamily="34" charset="-34"/>
            </a:endParaRPr>
          </a:p>
          <a:p>
            <a:endParaRPr lang="th-TH"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19840D03-0C4F-423F-B638-F66ABD8B6C6F}" type="slidenum">
              <a:rPr lang="th-TH" sz="1200"/>
              <a:pPr eaLnBrk="1" hangingPunct="1"/>
              <a:t>30</a:t>
            </a:fld>
            <a:endParaRPr lang="th-TH"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An analytical study analyses and tests relationships between a disease and its causes. </a:t>
            </a:r>
          </a:p>
          <a:p>
            <a:endParaRPr lang="en-US" sz="1100" dirty="0" smtClean="0">
              <a:cs typeface="Cordia New" pitchFamily="34" charset="-34"/>
            </a:endParaRPr>
          </a:p>
          <a:p>
            <a:r>
              <a:rPr lang="en-US" sz="1100" dirty="0" smtClean="0">
                <a:cs typeface="Cordia New" pitchFamily="34" charset="-34"/>
              </a:rPr>
              <a:t>Case-control studies are used to investigate causes of disease, especially rare diseases. The possible cause is compared between cases (people with a disease) and controls (people without a disease). This is a </a:t>
            </a:r>
            <a:r>
              <a:rPr lang="en-US" sz="1100" i="0" dirty="0" smtClean="0">
                <a:cs typeface="Cordia New" pitchFamily="34" charset="-34"/>
              </a:rPr>
              <a:t>retrospective study</a:t>
            </a:r>
            <a:r>
              <a:rPr lang="en-US" sz="1100" dirty="0" smtClean="0">
                <a:cs typeface="Cordia New" pitchFamily="34" charset="-34"/>
              </a:rPr>
              <a:t>, since the design looks backward from outcome to possible exposure or causative factors. Case-control studies often are performed when investigating an outbreak. Participants in the study are selected</a:t>
            </a:r>
            <a:r>
              <a:rPr lang="en-US" sz="1100" baseline="0" dirty="0" smtClean="0">
                <a:cs typeface="Cordia New" pitchFamily="34" charset="-34"/>
              </a:rPr>
              <a:t> by manifesting signs or symptoms, laboratory test results or a specific condition (e.g., a type of infection). The presence of significant differences in the exposure to risk factors among cases versus controls subjects a causal association between the risk factors and the infection. </a:t>
            </a:r>
            <a:endParaRPr lang="en-US" sz="1100" dirty="0" smtClean="0">
              <a:cs typeface="Cordia New" pitchFamily="34" charset="-34"/>
            </a:endParaRPr>
          </a:p>
          <a:p>
            <a:endParaRPr lang="en-US" dirty="0" smtClean="0">
              <a:cs typeface="Cordia New" pitchFamily="34" charset="-34"/>
            </a:endParaRPr>
          </a:p>
          <a:p>
            <a:endParaRPr lang="en-US" dirty="0" smtClean="0">
              <a:cs typeface="Cordia New" pitchFamily="34" charset="-34"/>
            </a:endParaRPr>
          </a:p>
          <a:p>
            <a:endParaRPr lang="en-US" dirty="0" smtClean="0">
              <a:cs typeface="Cordia New" pitchFamily="34" charset="-34"/>
            </a:endParaRPr>
          </a:p>
          <a:p>
            <a:endParaRPr lang="th-TH"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70C69EEF-AFFF-45D7-9A85-2EB3A63B90D3}" type="slidenum">
              <a:rPr lang="th-TH" sz="1200"/>
              <a:pPr eaLnBrk="1" hangingPunct="1"/>
              <a:t>31</a:t>
            </a:fld>
            <a:endParaRPr lang="th-TH"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In a cohort study, a group of people (a cohort) is evaluated, none of whom has experienced the outcome of interest. On entry to the study, people in the cohort are classified according to characteristics or exposures that might be related to the outcome. Groups with and without certain exposures or characteristics are then observed over time to compare the outcome.</a:t>
            </a:r>
          </a:p>
          <a:p>
            <a:endParaRPr lang="en-US" sz="1100" dirty="0" smtClean="0">
              <a:cs typeface="Cordia New" pitchFamily="34" charset="-34"/>
            </a:endParaRPr>
          </a:p>
          <a:p>
            <a:r>
              <a:rPr lang="en-US" sz="1100" dirty="0" smtClean="0">
                <a:cs typeface="Cordia New" pitchFamily="34" charset="-34"/>
              </a:rPr>
              <a:t>If the observation period begins in the present time and continues into the future it is called a prospective cohort study. If the population studied is one that in the past was apparently free of the disease, it may be followed to the present or until the appearance of illness and is called a retrospective</a:t>
            </a:r>
            <a:r>
              <a:rPr lang="en-US" sz="1100" baseline="0" dirty="0" smtClean="0">
                <a:cs typeface="Cordia New" pitchFamily="34" charset="-34"/>
              </a:rPr>
              <a:t> cohort study. </a:t>
            </a:r>
            <a:r>
              <a:rPr lang="en-US" sz="1100" dirty="0" smtClean="0">
                <a:cs typeface="Cordia New" pitchFamily="34" charset="-34"/>
              </a:rPr>
              <a:t> </a:t>
            </a:r>
          </a:p>
          <a:p>
            <a:endParaRPr lang="en-US" sz="1100" dirty="0" smtClean="0">
              <a:cs typeface="Cordia New" pitchFamily="34" charset="-34"/>
            </a:endParaRPr>
          </a:p>
          <a:p>
            <a:r>
              <a:rPr lang="en-US" sz="1100" dirty="0" smtClean="0">
                <a:cs typeface="Cordia New" pitchFamily="34" charset="-34"/>
              </a:rPr>
              <a:t>Advantages: enable 1) identification and direct measurement of risk factors associated with a disease, 2) determination of the disease incidence and 3) determination of the temporal</a:t>
            </a:r>
            <a:r>
              <a:rPr lang="en-US" sz="1100" baseline="0" dirty="0" smtClean="0">
                <a:cs typeface="Cordia New" pitchFamily="34" charset="-34"/>
              </a:rPr>
              <a:t> relationship between exposure and disease. </a:t>
            </a:r>
            <a:endParaRPr lang="en-US" sz="1100" dirty="0" smtClean="0">
              <a:cs typeface="Cordia New" pitchFamily="34" charset="-34"/>
            </a:endParaRPr>
          </a:p>
          <a:p>
            <a:endParaRPr lang="en-US" dirty="0" smtClean="0">
              <a:cs typeface="Cordia New" pitchFamily="34" charset="-34"/>
            </a:endParaRPr>
          </a:p>
          <a:p>
            <a:endParaRPr lang="th-TH"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2D0B5808-91BB-49D2-A852-42A20FC037D9}" type="slidenum">
              <a:rPr lang="th-TH" sz="1200"/>
              <a:pPr eaLnBrk="1" hangingPunct="1"/>
              <a:t>32</a:t>
            </a:fld>
            <a:endParaRPr lang="th-TH"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An experimental or intervention study involves an active attempt to change a disease determinant, such as an exposure or behaviour, or the progress of a disease, through treatment, usually involving a randomised controlled trial (RCT) with patients as subjects. Field trials and community trials are other experimental designs, in which the participants are healthy people and communities, respectively. The effects of an intervention are measured by comparing the outcome in the experimental group with that in a control group. Since the interventions are strictly determined by the protocol, ethical considerations are of paramount importance in the design of these studies.</a:t>
            </a:r>
            <a:endParaRPr lang="en-GB" sz="1100" noProof="0"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5E006EBC-E0EE-4F0E-AA6C-CB05165D4938}" type="slidenum">
              <a:rPr lang="th-TH" sz="1200"/>
              <a:pPr eaLnBrk="1" hangingPunct="1"/>
              <a:t>33</a:t>
            </a:fld>
            <a:endParaRPr lang="th-TH"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GB" sz="1100" dirty="0"/>
              <a:t>The most commonly used types of epidemiological studies are listed in this table together with their focus of study and their alternative names.</a:t>
            </a:r>
            <a:endParaRPr lang="en-US" sz="1100" dirty="0"/>
          </a:p>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34</a:t>
            </a:fld>
            <a:endParaRPr lang="th-TH"/>
          </a:p>
        </p:txBody>
      </p:sp>
    </p:spTree>
    <p:extLst>
      <p:ext uri="{BB962C8B-B14F-4D97-AF65-F5344CB8AC3E}">
        <p14:creationId xmlns:p14="http://schemas.microsoft.com/office/powerpoint/2010/main" val="4039608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Healthcare-associated infections are those that occur among patients who receive care in hospitals or other health care facilities. HAIs can cause serious complications and greatly impact patients, their families, and health care personnel. Health care personnel need to understand the epidemiology of HAIs to prevent them in their own settings. Understanding the chain of</a:t>
            </a:r>
          </a:p>
          <a:p>
            <a:r>
              <a:rPr lang="en-US" sz="1100" dirty="0" smtClean="0">
                <a:cs typeface="Cordia New" pitchFamily="34" charset="-34"/>
              </a:rPr>
              <a:t>infection and epidemiology of HAIs can lead to effective prevention and control intervention.</a:t>
            </a:r>
            <a:endParaRPr lang="th-TH" sz="1100"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6BF1BE39-3A69-4DD8-ABD6-2372AD820CF4}" type="slidenum">
              <a:rPr lang="th-TH" sz="1200"/>
              <a:pPr eaLnBrk="1" hangingPunct="1"/>
              <a:t>35</a:t>
            </a:fld>
            <a:endParaRPr lang="th-TH"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The epidemiology of HAIs can explain what happens to whom, and where and when it happens, (i.e., the occurrence and distribution of HAIs). Using evidence-based recommendations can reduce infection rates. This information supports effective planning and implementation of programs to prevent HAIs.</a:t>
            </a:r>
          </a:p>
          <a:p>
            <a:endParaRPr lang="en-GB" sz="1100" noProof="0" dirty="0" smtClean="0">
              <a:cs typeface="Cordia New" pitchFamily="34" charset="-34"/>
            </a:endParaRPr>
          </a:p>
          <a:p>
            <a:r>
              <a:rPr lang="en-GB" sz="1100" noProof="0" dirty="0" smtClean="0">
                <a:cs typeface="Cordia New" pitchFamily="34" charset="-34"/>
              </a:rPr>
              <a:t>Epidemiologic methods</a:t>
            </a:r>
            <a:r>
              <a:rPr lang="en-GB" sz="1100" baseline="0" noProof="0" dirty="0" smtClean="0">
                <a:cs typeface="Cordia New" pitchFamily="34" charset="-34"/>
              </a:rPr>
              <a:t> can enhance evidence-based infection prevention and control practices through studies to determine risk factors, characterise HAIs and the pathogens involved, and evaluate cost-effective patient care.</a:t>
            </a:r>
            <a:endParaRPr lang="en-GB" sz="1100" noProof="0"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1D77FF83-52AC-4226-890E-D02A2D790A97}" type="slidenum">
              <a:rPr lang="th-TH" sz="1200"/>
              <a:pPr eaLnBrk="1" hangingPunct="1"/>
              <a:t>36</a:t>
            </a:fld>
            <a:endParaRPr lang="th-TH"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37</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ACB3D9-7164-47F3-A161-9502A2B2E954}" type="slidenum">
              <a:rPr lang="th-TH" smtClean="0"/>
              <a:pPr>
                <a:defRPr/>
              </a:pPr>
              <a:t>38</a:t>
            </a:fld>
            <a:endParaRPr lang="th-TH"/>
          </a:p>
        </p:txBody>
      </p:sp>
    </p:spTree>
    <p:extLst>
      <p:ext uri="{BB962C8B-B14F-4D97-AF65-F5344CB8AC3E}">
        <p14:creationId xmlns:p14="http://schemas.microsoft.com/office/powerpoint/2010/main" val="2798614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defTabSz="929579">
              <a:buFont typeface="+mj-lt"/>
              <a:buAutoNum type="arabicPeriod"/>
              <a:defRPr/>
            </a:pPr>
            <a:r>
              <a:rPr lang="en-US" sz="1100" dirty="0" smtClean="0"/>
              <a:t>True</a:t>
            </a:r>
          </a:p>
          <a:p>
            <a:pPr marL="232395" indent="-232395" defTabSz="929579">
              <a:buFont typeface="+mj-lt"/>
              <a:buAutoNum type="arabicPeriod"/>
              <a:defRPr/>
            </a:pPr>
            <a:r>
              <a:rPr lang="en-US" sz="1100" dirty="0" smtClean="0"/>
              <a:t>D</a:t>
            </a:r>
          </a:p>
          <a:p>
            <a:pPr marL="228600" indent="-228600">
              <a:buFont typeface="+mj-lt"/>
              <a:buAutoNum type="arabicPeriod"/>
            </a:pPr>
            <a:r>
              <a:rPr lang="en-US" sz="1100" baseline="0" dirty="0" smtClean="0"/>
              <a:t>B</a:t>
            </a:r>
            <a:endParaRPr lang="en-US" sz="110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39</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Healthcare-associated infections (HAI) (previously called nosocomial infection) refers to infections associated with health care delivery in any setting (e.g., hospitals, long-term care facilities, community/ambulatory settings, and home/community care). </a:t>
            </a:r>
            <a:r>
              <a:rPr lang="en-US" sz="1100" dirty="0" smtClean="0"/>
              <a:t>Patients can get them from routine care, surgery, as a complication from the use of medical devices, such as ventilators or catheters, or as a side effect of the overuse of antibiotics.</a:t>
            </a:r>
          </a:p>
          <a:p>
            <a:endParaRPr lang="en-US" sz="1100" dirty="0" smtClean="0">
              <a:cs typeface="Cordia New" pitchFamily="34" charset="-34"/>
            </a:endParaRPr>
          </a:p>
          <a:p>
            <a:pPr>
              <a:buSzPct val="70000"/>
              <a:buFont typeface="Wingdings" pitchFamily="2" charset="2"/>
              <a:buNone/>
            </a:pPr>
            <a:r>
              <a:rPr lang="en-US" sz="1100" dirty="0" smtClean="0"/>
              <a:t>HAIs occur in all types of facilities, including:</a:t>
            </a:r>
          </a:p>
          <a:p>
            <a:pPr lvl="1"/>
            <a:r>
              <a:rPr lang="en-US" sz="1100" dirty="0" smtClean="0"/>
              <a:t>Long-term care facilities</a:t>
            </a:r>
          </a:p>
          <a:p>
            <a:pPr lvl="1"/>
            <a:r>
              <a:rPr lang="en-US" sz="1100" dirty="0" smtClean="0"/>
              <a:t>Dialysis facilities</a:t>
            </a:r>
          </a:p>
          <a:p>
            <a:pPr lvl="1"/>
            <a:r>
              <a:rPr lang="en-US" sz="1100" dirty="0" smtClean="0"/>
              <a:t>Ambulatory surgical centers</a:t>
            </a:r>
          </a:p>
          <a:p>
            <a:pPr lvl="1"/>
            <a:r>
              <a:rPr lang="en-US" sz="1100" dirty="0" smtClean="0"/>
              <a:t>Hospitals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800" dirty="0" smtClean="0"/>
              <a:t>Healthcare-associated infections (HAI) are a significant cause of patient morbidity and mortality. </a:t>
            </a:r>
            <a:endParaRPr lang="en-US" sz="1800" dirty="0" smtClean="0">
              <a:cs typeface="Cordia New" pitchFamily="34" charset="-34"/>
            </a:endParaRPr>
          </a:p>
          <a:p>
            <a:endParaRPr lang="en-US" dirty="0" smtClean="0">
              <a:cs typeface="Cordia New" pitchFamily="34" charset="-34"/>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93374A60-9ACC-46AB-A95A-437602297A83}" type="slidenum">
              <a:rPr lang="th-TH" sz="1200"/>
              <a:pPr eaLnBrk="1" hangingPunct="1"/>
              <a:t>4</a:t>
            </a:fld>
            <a:endParaRPr lang="th-TH"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noProof="0" dirty="0" smtClean="0">
                <a:cs typeface="Cordia New" pitchFamily="34" charset="-34"/>
              </a:rPr>
              <a:t>An HAI is defined as a localised or systemic infection that results from an adverse reaction to the presence of an infectious agent(s) or its toxin(s), for which there is no evidence of infection on admission to a health care facility. An infection is frequently considered an HAI if it appears ≥48 hours after admission.</a:t>
            </a:r>
            <a:endParaRPr lang="en-GB" sz="1100" noProof="0" dirty="0" smtClean="0"/>
          </a:p>
          <a:p>
            <a:endParaRPr lang="en-US" sz="1100" dirty="0" smtClean="0"/>
          </a:p>
          <a:p>
            <a:endParaRPr lang="th-TH"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42A1C42E-A4D3-4A00-91E2-E5B021A0542E}" type="slidenum">
              <a:rPr lang="th-TH" sz="1200"/>
              <a:pPr eaLnBrk="1" hangingPunct="1"/>
              <a:t>5</a:t>
            </a:fld>
            <a:endParaRPr lang="th-TH"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Epidemiology is the study of the dynamic occurrence, distribution, and determinants of health-related events in specified populations. Epidemiology defines the relationship of a disease to the population at risk and involves the determination, analysis, and interpretation of rates. </a:t>
            </a:r>
          </a:p>
          <a:p>
            <a:endParaRPr lang="en-US" sz="1100" dirty="0" smtClean="0">
              <a:cs typeface="Cordia New" pitchFamily="34" charset="-34"/>
            </a:endParaRPr>
          </a:p>
          <a:p>
            <a:pPr defTabSz="929579"/>
            <a:r>
              <a:rPr lang="en-US" sz="1100" dirty="0" smtClean="0"/>
              <a:t>Various methods can be used to carry out epidemiological investigations: surveillance and descriptive studies can be used to study distribution; analytical studies are used to study determinants.</a:t>
            </a:r>
          </a:p>
          <a:p>
            <a:pPr defTabSz="929579"/>
            <a:endParaRPr lang="en-US" sz="1100" dirty="0" smtClean="0"/>
          </a:p>
          <a:p>
            <a:pPr defTabSz="929579"/>
            <a:r>
              <a:rPr lang="en-US" sz="1100" dirty="0" smtClean="0"/>
              <a:t>The discipline is critical to disease prevention because it sheds light on why a particular disease originates, how it spreads, and its effective control. Data from these studies can help determine</a:t>
            </a:r>
            <a:r>
              <a:rPr lang="en-US" sz="1100" baseline="0" dirty="0" smtClean="0"/>
              <a:t> best practices.</a:t>
            </a:r>
            <a:endParaRPr lang="en-US" sz="1100" dirty="0" smtClean="0"/>
          </a:p>
          <a:p>
            <a:pPr defTabSz="929579"/>
            <a:endParaRPr lang="en-US" dirty="0" smtClean="0"/>
          </a:p>
          <a:p>
            <a:endParaRPr lang="th-TH"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E7FA6ADB-1142-4E4E-8694-EE5D906675C1}" type="slidenum">
              <a:rPr lang="th-TH" sz="1200"/>
              <a:pPr eaLnBrk="1" hangingPunct="1"/>
              <a:t>6</a:t>
            </a:fld>
            <a:endParaRPr lang="th-TH"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mn-lt"/>
                <a:cs typeface="Cordia New" pitchFamily="34" charset="-34"/>
              </a:rPr>
              <a:t>The epidemiology of HAIs explains the occurrence of HAIs among patients cared for in a health care facility and the magnitude of the problem in these settings. It includes the distribution of HAIs by patient type, causative pathogen, unit of treatment, and period of time. This information can help healthcare personnel understand HAI problems in their facility and is very</a:t>
            </a:r>
          </a:p>
          <a:p>
            <a:r>
              <a:rPr lang="nb-NO" sz="1100" dirty="0" smtClean="0">
                <a:latin typeface="+mn-lt"/>
                <a:cs typeface="Cordia New" pitchFamily="34" charset="-34"/>
              </a:rPr>
              <a:t>useful for determining preventive strategies.</a:t>
            </a:r>
            <a:endParaRPr lang="th-TH" sz="1100" dirty="0" smtClean="0">
              <a:latin typeface="+mn-lt"/>
            </a:endParaRPr>
          </a:p>
          <a:p>
            <a:endParaRPr lang="th-TH"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86966BF5-C928-40F8-8035-4C9CBAE5733F}" type="slidenum">
              <a:rPr lang="th-TH" sz="1200"/>
              <a:pPr eaLnBrk="1" hangingPunct="1"/>
              <a:t>7</a:t>
            </a:fld>
            <a:endParaRPr lang="th-TH"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There are four major types of HAIs, all related to invasive or surgical procedures. They include:</a:t>
            </a:r>
          </a:p>
          <a:p>
            <a:pPr marL="290493" indent="-290493">
              <a:buFont typeface="Arial" pitchFamily="34" charset="0"/>
              <a:buChar char="•"/>
            </a:pPr>
            <a:r>
              <a:rPr lang="en-US" sz="1100" dirty="0" smtClean="0">
                <a:cs typeface="Cordia New" pitchFamily="34" charset="-34"/>
              </a:rPr>
              <a:t>Catheter-associated urinary tract infection</a:t>
            </a:r>
          </a:p>
          <a:p>
            <a:pPr marL="290493" indent="-290493">
              <a:buFont typeface="Arial" pitchFamily="34" charset="0"/>
              <a:buChar char="•"/>
            </a:pPr>
            <a:r>
              <a:rPr lang="en-US" sz="1100" dirty="0" smtClean="0">
                <a:cs typeface="Cordia New" pitchFamily="34" charset="-34"/>
              </a:rPr>
              <a:t>Ventilator-associated pneumonia</a:t>
            </a:r>
          </a:p>
          <a:p>
            <a:pPr marL="290493" indent="-290493">
              <a:buFont typeface="Arial" pitchFamily="34" charset="0"/>
              <a:buChar char="•"/>
            </a:pPr>
            <a:r>
              <a:rPr lang="en-US" sz="1100" dirty="0" smtClean="0">
                <a:cs typeface="Cordia New" pitchFamily="34" charset="-34"/>
              </a:rPr>
              <a:t>Surgical site infection (SSI)</a:t>
            </a:r>
          </a:p>
          <a:p>
            <a:pPr marL="290493" indent="-290493">
              <a:buFont typeface="Arial" pitchFamily="34" charset="0"/>
              <a:buChar char="•"/>
            </a:pPr>
            <a:r>
              <a:rPr lang="en-US" sz="1100" dirty="0" smtClean="0">
                <a:cs typeface="Cordia New" pitchFamily="34" charset="-34"/>
              </a:rPr>
              <a:t>Catheter related bloodstream infection (CR-BSI)</a:t>
            </a:r>
          </a:p>
          <a:p>
            <a:pPr marL="290493" indent="-290493">
              <a:buFont typeface="Arial" pitchFamily="34" charset="0"/>
              <a:buChar char="•"/>
            </a:pPr>
            <a:endParaRPr lang="en-US" sz="1100" dirty="0" smtClean="0">
              <a:cs typeface="Cordia New" pitchFamily="34" charset="-34"/>
            </a:endParaRPr>
          </a:p>
          <a:p>
            <a:pPr marL="0" indent="0">
              <a:buFont typeface="Arial" pitchFamily="34" charset="0"/>
              <a:buNone/>
            </a:pPr>
            <a:r>
              <a:rPr lang="en-US" sz="1100" dirty="0" smtClean="0">
                <a:cs typeface="Cordia New" pitchFamily="34" charset="-34"/>
              </a:rPr>
              <a:t>Other types of HAIs include </a:t>
            </a:r>
            <a:r>
              <a:rPr lang="en-US" sz="1100" dirty="0" err="1" smtClean="0">
                <a:cs typeface="Cordia New" pitchFamily="34" charset="-34"/>
              </a:rPr>
              <a:t>endometritis</a:t>
            </a:r>
            <a:r>
              <a:rPr lang="en-US" sz="1100" smtClean="0">
                <a:cs typeface="Cordia New" pitchFamily="34" charset="-34"/>
              </a:rPr>
              <a:t>, </a:t>
            </a:r>
            <a:endParaRPr lang="th-TH" sz="1100"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3949991F-9B98-4441-97BE-81A9413501CB}" type="slidenum">
              <a:rPr lang="th-TH" sz="1200"/>
              <a:pPr eaLnBrk="1" hangingPunct="1"/>
              <a:t>8</a:t>
            </a:fld>
            <a:endParaRPr lang="th-TH"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cs typeface="Cordia New" pitchFamily="34" charset="-34"/>
              </a:rPr>
              <a:t>All outcome events, e.g., infection, have multifactorial causes. There are three main risk factor groups for HAIs: host factors, agent factors and environmental factors</a:t>
            </a:r>
            <a:r>
              <a:rPr lang="en-US" sz="1100" baseline="0" dirty="0" smtClean="0">
                <a:cs typeface="Cordia New" pitchFamily="34" charset="-34"/>
              </a:rPr>
              <a:t> – these factors make up the ‘triangle of infections’.</a:t>
            </a:r>
            <a:endParaRPr lang="th-TH" sz="110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Candara" pitchFamily="34" charset="0"/>
                <a:cs typeface="Angsana New" pitchFamily="18" charset="-34"/>
              </a:defRPr>
            </a:lvl1pPr>
            <a:lvl2pPr marL="755283" indent="-290493" eaLnBrk="0" hangingPunct="0">
              <a:defRPr sz="2800">
                <a:solidFill>
                  <a:schemeClr val="tx1"/>
                </a:solidFill>
                <a:latin typeface="Candara" pitchFamily="34" charset="0"/>
                <a:cs typeface="Angsana New" pitchFamily="18" charset="-34"/>
              </a:defRPr>
            </a:lvl2pPr>
            <a:lvl3pPr marL="1161974" indent="-232395" eaLnBrk="0" hangingPunct="0">
              <a:defRPr sz="2800">
                <a:solidFill>
                  <a:schemeClr val="tx1"/>
                </a:solidFill>
                <a:latin typeface="Candara" pitchFamily="34" charset="0"/>
                <a:cs typeface="Angsana New" pitchFamily="18" charset="-34"/>
              </a:defRPr>
            </a:lvl3pPr>
            <a:lvl4pPr marL="1626763" indent="-232395" eaLnBrk="0" hangingPunct="0">
              <a:defRPr sz="2800">
                <a:solidFill>
                  <a:schemeClr val="tx1"/>
                </a:solidFill>
                <a:latin typeface="Candara" pitchFamily="34" charset="0"/>
                <a:cs typeface="Angsana New" pitchFamily="18" charset="-34"/>
              </a:defRPr>
            </a:lvl4pPr>
            <a:lvl5pPr marL="2091553" indent="-232395" eaLnBrk="0" hangingPunct="0">
              <a:defRPr sz="2800">
                <a:solidFill>
                  <a:schemeClr val="tx1"/>
                </a:solidFill>
                <a:latin typeface="Candara" pitchFamily="34" charset="0"/>
                <a:cs typeface="Angsana New" pitchFamily="18" charset="-34"/>
              </a:defRPr>
            </a:lvl5pPr>
            <a:lvl6pPr marL="2556342" indent="-232395" eaLnBrk="0" fontAlgn="base" hangingPunct="0">
              <a:spcBef>
                <a:spcPct val="0"/>
              </a:spcBef>
              <a:spcAft>
                <a:spcPct val="0"/>
              </a:spcAft>
              <a:defRPr sz="2800">
                <a:solidFill>
                  <a:schemeClr val="tx1"/>
                </a:solidFill>
                <a:latin typeface="Candara" pitchFamily="34" charset="0"/>
                <a:cs typeface="Angsana New" pitchFamily="18" charset="-34"/>
              </a:defRPr>
            </a:lvl6pPr>
            <a:lvl7pPr marL="3021132" indent="-232395" eaLnBrk="0" fontAlgn="base" hangingPunct="0">
              <a:spcBef>
                <a:spcPct val="0"/>
              </a:spcBef>
              <a:spcAft>
                <a:spcPct val="0"/>
              </a:spcAft>
              <a:defRPr sz="2800">
                <a:solidFill>
                  <a:schemeClr val="tx1"/>
                </a:solidFill>
                <a:latin typeface="Candara" pitchFamily="34" charset="0"/>
                <a:cs typeface="Angsana New" pitchFamily="18" charset="-34"/>
              </a:defRPr>
            </a:lvl7pPr>
            <a:lvl8pPr marL="3485921" indent="-232395" eaLnBrk="0" fontAlgn="base" hangingPunct="0">
              <a:spcBef>
                <a:spcPct val="0"/>
              </a:spcBef>
              <a:spcAft>
                <a:spcPct val="0"/>
              </a:spcAft>
              <a:defRPr sz="2800">
                <a:solidFill>
                  <a:schemeClr val="tx1"/>
                </a:solidFill>
                <a:latin typeface="Candara" pitchFamily="34" charset="0"/>
                <a:cs typeface="Angsana New" pitchFamily="18" charset="-34"/>
              </a:defRPr>
            </a:lvl8pPr>
            <a:lvl9pPr marL="3950711" indent="-232395" eaLnBrk="0" fontAlgn="base" hangingPunct="0">
              <a:spcBef>
                <a:spcPct val="0"/>
              </a:spcBef>
              <a:spcAft>
                <a:spcPct val="0"/>
              </a:spcAft>
              <a:defRPr sz="2800">
                <a:solidFill>
                  <a:schemeClr val="tx1"/>
                </a:solidFill>
                <a:latin typeface="Candara" pitchFamily="34" charset="0"/>
                <a:cs typeface="Angsana New" pitchFamily="18" charset="-34"/>
              </a:defRPr>
            </a:lvl9pPr>
          </a:lstStyle>
          <a:p>
            <a:pPr eaLnBrk="1" hangingPunct="1"/>
            <a:fld id="{F778B7C8-7303-4DE0-8D74-D4E5CF243C38}" type="slidenum">
              <a:rPr lang="th-TH" sz="1200"/>
              <a:pPr eaLnBrk="1" hangingPunct="1"/>
              <a:t>9</a:t>
            </a:fld>
            <a:endParaRPr lang="th-TH"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400"/>
            </a:lvl1pPr>
          </a:lstStyle>
          <a:p>
            <a:pPr>
              <a:defRPr/>
            </a:pPr>
            <a:r>
              <a:rPr lang="en-US" smtClean="0"/>
              <a:t>December 1, 2013</a:t>
            </a:r>
            <a:endParaRPr lang="th-TH" dirty="0"/>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a:ln>
            <a:noFill/>
          </a:ln>
        </p:spPr>
        <p:txBody>
          <a:bodyPr/>
          <a:lstStyle/>
          <a:p>
            <a:pPr>
              <a:defRPr/>
            </a:pPr>
            <a:fld id="{01E68561-4F61-4606-9F03-6DE27EE6DC95}" type="slidenum">
              <a:rPr lang="th-TH" smtClean="0"/>
              <a:pPr>
                <a:defRPr/>
              </a:pPr>
              <a:t>‹#›</a:t>
            </a:fld>
            <a:endParaRPr lang="th-T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a:lvl1pPr>
          </a:lstStyle>
          <a:p>
            <a:r>
              <a:rPr lang="en-US" smtClean="0"/>
              <a:t>December 1, 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p>
            <a:pPr>
              <a:defRPr/>
            </a:pPr>
            <a:fld id="{852DEE3E-3A8F-4E33-813E-87A20E548A24}" type="slidenum">
              <a:rPr lang="th-TH" smtClean="0"/>
              <a:pPr>
                <a:defRPr/>
              </a:pPr>
              <a:t>‹#›</a:t>
            </a:fld>
            <a:endParaRPr lang="th-TH"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December 1, 2013</a:t>
            </a: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a:xfrm>
            <a:off x="8531788" y="5648960"/>
            <a:ext cx="548640" cy="372328"/>
          </a:xfrm>
          <a:ln>
            <a:noFill/>
          </a:ln>
        </p:spPr>
        <p:txBody>
          <a:bodyPr/>
          <a:lstStyle/>
          <a:p>
            <a:pPr>
              <a:defRPr/>
            </a:pPr>
            <a:fld id="{BFEA369F-2812-427A-9DEB-BCDD47252FFA}" type="slidenum">
              <a:rPr lang="th-TH" smtClean="0"/>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December 1, 2013</a:t>
            </a:r>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a:ln>
            <a:noFill/>
          </a:ln>
        </p:spPr>
        <p:txBody>
          <a:bodyPr/>
          <a:lstStyle/>
          <a:p>
            <a:pPr>
              <a:defRPr/>
            </a:pPr>
            <a:fld id="{A8D88DBC-8B79-4F70-9FD0-4594EFA47B03}" type="slidenum">
              <a:rPr lang="th-TH" smtClean="0"/>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December 1, 2013</a:t>
            </a:r>
            <a:endParaRPr lang="th-TH" dirty="0"/>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a:ln>
            <a:noFill/>
          </a:ln>
        </p:spPr>
        <p:txBody>
          <a:bodyPr/>
          <a:lstStyle/>
          <a:p>
            <a:pPr>
              <a:defRPr/>
            </a:pPr>
            <a:fld id="{F78B38E1-BF3F-4617-9F74-216A33398F14}" type="slidenum">
              <a:rPr lang="th-TH" smtClean="0"/>
              <a:pPr>
                <a:defRPr/>
              </a:pPr>
              <a:t>‹#›</a:t>
            </a:fld>
            <a:endParaRPr lang="th-T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a:ln>
            <a:noFill/>
          </a:ln>
        </p:spPr>
        <p:txBody>
          <a:bodyPr/>
          <a:lstStyle/>
          <a:p>
            <a:pPr>
              <a:defRPr/>
            </a:pPr>
            <a:fld id="{089B4AA2-F6A7-4AEE-8011-248DAF9ADFD0}" type="slidenum">
              <a:rPr lang="th-TH" smtClean="0"/>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lipArt Placeholder 3"/>
          <p:cNvSpPr>
            <a:spLocks noGrp="1"/>
          </p:cNvSpPr>
          <p:nvPr>
            <p:ph type="clipArt" sz="half" idx="2"/>
          </p:nvPr>
        </p:nvSpPr>
        <p:spPr>
          <a:xfrm>
            <a:off x="4648200" y="1600200"/>
            <a:ext cx="4038600" cy="4525963"/>
          </a:xfrm>
        </p:spPr>
        <p:txBody>
          <a:bodyPr/>
          <a:lstStyle/>
          <a:p>
            <a:pPr lvl="0"/>
            <a:endParaRPr lang="th-TH" noProof="0" smtClean="0"/>
          </a:p>
        </p:txBody>
      </p:sp>
      <p:sp>
        <p:nvSpPr>
          <p:cNvPr id="5" name="Rectangle 4"/>
          <p:cNvSpPr>
            <a:spLocks noGrp="1" noChangeArrowheads="1"/>
          </p:cNvSpPr>
          <p:nvPr>
            <p:ph type="dt" sz="half" idx="10"/>
          </p:nvPr>
        </p:nvSpPr>
        <p:spPr/>
        <p:txBody>
          <a:bodyPr/>
          <a:lstStyle>
            <a:lvl1pPr>
              <a:defRPr/>
            </a:lvl1pPr>
          </a:lstStyle>
          <a:p>
            <a:pPr>
              <a:defRPr/>
            </a:pPr>
            <a:r>
              <a:rPr lang="en-US" smtClean="0"/>
              <a:t>December 1, 2013</a:t>
            </a:r>
            <a:endParaRPr lang="th-TH"/>
          </a:p>
        </p:txBody>
      </p:sp>
      <p:sp>
        <p:nvSpPr>
          <p:cNvPr id="6" name="Rectangle 5"/>
          <p:cNvSpPr>
            <a:spLocks noGrp="1" noChangeArrowheads="1"/>
          </p:cNvSpPr>
          <p:nvPr>
            <p:ph type="ftr" sz="quarter" idx="11"/>
          </p:nvPr>
        </p:nvSpPr>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a:noFill/>
          </a:ln>
        </p:spPr>
        <p:txBody>
          <a:bodyPr/>
          <a:lstStyle>
            <a:lvl1pPr>
              <a:defRPr/>
            </a:lvl1pPr>
          </a:lstStyle>
          <a:p>
            <a:pPr>
              <a:defRPr/>
            </a:pPr>
            <a:fld id="{0BEC549C-4AC1-4618-AE23-DA3AF2F1A120}" type="slidenum">
              <a:rPr lang="en-US"/>
              <a:pPr>
                <a:defRPr/>
              </a:pPr>
              <a:t>‹#›</a:t>
            </a:fld>
            <a:endParaRPr lang="th-TH"/>
          </a:p>
        </p:txBody>
      </p:sp>
    </p:spTree>
    <p:extLst>
      <p:ext uri="{BB962C8B-B14F-4D97-AF65-F5344CB8AC3E}">
        <p14:creationId xmlns:p14="http://schemas.microsoft.com/office/powerpoint/2010/main" val="405726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ClipArt Placeholder 2"/>
          <p:cNvSpPr>
            <a:spLocks noGrp="1"/>
          </p:cNvSpPr>
          <p:nvPr>
            <p:ph type="clipArt" sz="half" idx="1"/>
          </p:nvPr>
        </p:nvSpPr>
        <p:spPr>
          <a:xfrm>
            <a:off x="457200" y="1600200"/>
            <a:ext cx="4038600" cy="4525963"/>
          </a:xfrm>
        </p:spPr>
        <p:txBody>
          <a:bodyPr/>
          <a:lstStyle/>
          <a:p>
            <a:pPr lvl="0"/>
            <a:endParaRPr lang="th-TH"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p:txBody>
          <a:bodyPr/>
          <a:lstStyle>
            <a:lvl1pPr>
              <a:defRPr/>
            </a:lvl1pPr>
          </a:lstStyle>
          <a:p>
            <a:pPr>
              <a:defRPr/>
            </a:pPr>
            <a:r>
              <a:rPr lang="en-US" smtClean="0"/>
              <a:t>December 1, 2013</a:t>
            </a:r>
            <a:endParaRPr lang="th-TH"/>
          </a:p>
        </p:txBody>
      </p:sp>
      <p:sp>
        <p:nvSpPr>
          <p:cNvPr id="6" name="Rectangle 5"/>
          <p:cNvSpPr>
            <a:spLocks noGrp="1" noChangeArrowheads="1"/>
          </p:cNvSpPr>
          <p:nvPr>
            <p:ph type="ftr" sz="quarter" idx="11"/>
          </p:nvPr>
        </p:nvSpPr>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a:noFill/>
          </a:ln>
        </p:spPr>
        <p:txBody>
          <a:bodyPr/>
          <a:lstStyle>
            <a:lvl1pPr>
              <a:defRPr/>
            </a:lvl1pPr>
          </a:lstStyle>
          <a:p>
            <a:pPr>
              <a:defRPr/>
            </a:pPr>
            <a:fld id="{368D1AC6-870F-4BD8-8E6C-E49647EDED0B}" type="slidenum">
              <a:rPr lang="en-US"/>
              <a:pPr>
                <a:defRPr/>
              </a:pPr>
              <a:t>‹#›</a:t>
            </a:fld>
            <a:endParaRPr lang="th-TH"/>
          </a:p>
        </p:txBody>
      </p:sp>
    </p:spTree>
    <p:extLst>
      <p:ext uri="{BB962C8B-B14F-4D97-AF65-F5344CB8AC3E}">
        <p14:creationId xmlns:p14="http://schemas.microsoft.com/office/powerpoint/2010/main" val="404330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itchFamily="34" charset="0"/>
              <a:cs typeface="Arial" pitchFamily="34" charset="0"/>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pPr>
              <a:defRPr/>
            </a:pPr>
            <a:fld id="{14A5A9FD-8280-4A7C-8837-90E5AB417BAD}" type="slidenum">
              <a:rPr lang="th-TH" smtClean="0"/>
              <a:pPr>
                <a:defRPr/>
              </a:pPr>
              <a:t>‹#›</a:t>
            </a:fld>
            <a:endParaRPr lang="th-TH"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th-TH"/>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pPr>
              <a:defRPr/>
            </a:pPr>
            <a:r>
              <a:rPr lang="en-US" smtClean="0"/>
              <a:t>December 1, 2013</a:t>
            </a:r>
            <a:endParaRPr lang="th-TH" dirty="0"/>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2" r:id="rId3"/>
    <p:sldLayoutId id="2147483923" r:id="rId4"/>
    <p:sldLayoutId id="2147483924" r:id="rId5"/>
    <p:sldLayoutId id="2147483925" r:id="rId6"/>
    <p:sldLayoutId id="2147483930" r:id="rId7"/>
    <p:sldLayoutId id="2147483931" r:id="rId8"/>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training/products/ss1000/ss1000-ol.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2a.cdc.gov/tceonline/registration/detailpage.asp?res_id=139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61485" y="1340768"/>
            <a:ext cx="7772400" cy="3507779"/>
          </a:xfrm>
        </p:spPr>
        <p:txBody>
          <a:bodyPr/>
          <a:lstStyle/>
          <a:p>
            <a:pPr eaLnBrk="1" hangingPunct="1">
              <a:defRPr/>
            </a:pPr>
            <a:r>
              <a:rPr lang="en-GB" dirty="0" smtClean="0">
                <a:cs typeface="Arial" pitchFamily="34" charset="0"/>
              </a:rPr>
              <a:t>Epidemiology of </a:t>
            </a:r>
            <a:br>
              <a:rPr lang="en-GB" dirty="0" smtClean="0">
                <a:cs typeface="Arial" pitchFamily="34" charset="0"/>
              </a:rPr>
            </a:br>
            <a:r>
              <a:rPr lang="en-GB" dirty="0" smtClean="0">
                <a:cs typeface="Arial" pitchFamily="34" charset="0"/>
              </a:rPr>
              <a:t>Healthcare-Associated Infections</a:t>
            </a:r>
            <a:endParaRPr lang="th-TH" dirty="0" smtClean="0"/>
          </a:p>
        </p:txBody>
      </p:sp>
      <p:pic>
        <p:nvPicPr>
          <p:cNvPr id="11267" name="Picture 4" descr="IFIC - International Federation of Infection Control"/>
          <p:cNvPicPr>
            <a:picLocks noChangeAspect="1" noChangeArrowheads="1"/>
          </p:cNvPicPr>
          <p:nvPr/>
        </p:nvPicPr>
        <p:blipFill rotWithShape="1">
          <a:blip r:embed="rId3">
            <a:extLst>
              <a:ext uri="{28A0092B-C50C-407E-A947-70E740481C1C}">
                <a14:useLocalDpi xmlns:a14="http://schemas.microsoft.com/office/drawing/2010/main" val="0"/>
              </a:ext>
            </a:extLst>
          </a:blip>
          <a:srcRect r="63742"/>
          <a:stretch/>
        </p:blipFill>
        <p:spPr bwMode="auto">
          <a:xfrm>
            <a:off x="7308304" y="5985586"/>
            <a:ext cx="113451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eaLnBrk="1" hangingPunct="1">
              <a:defRPr/>
            </a:pPr>
            <a:r>
              <a:rPr lang="en-GB" dirty="0" smtClean="0">
                <a:cs typeface="Arial" pitchFamily="34" charset="0"/>
              </a:rPr>
              <a:t>Host Factors</a:t>
            </a:r>
            <a:endParaRPr lang="th-TH"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defRPr/>
            </a:pPr>
            <a:r>
              <a:rPr lang="en-GB" sz="2400" dirty="0" smtClean="0">
                <a:latin typeface="Arial" pitchFamily="34" charset="0"/>
                <a:cs typeface="Arial" pitchFamily="34" charset="0"/>
              </a:rPr>
              <a:t>Coma</a:t>
            </a:r>
          </a:p>
          <a:p>
            <a:pPr marL="274320" indent="-274320" eaLnBrk="1" fontAlgn="auto" hangingPunct="1">
              <a:spcAft>
                <a:spcPts val="0"/>
              </a:spcAft>
              <a:defRPr/>
            </a:pPr>
            <a:r>
              <a:rPr lang="en-GB" sz="2400" dirty="0">
                <a:latin typeface="Arial" pitchFamily="34" charset="0"/>
                <a:cs typeface="Arial" pitchFamily="34" charset="0"/>
              </a:rPr>
              <a:t>HIV infection</a:t>
            </a:r>
          </a:p>
          <a:p>
            <a:pPr marL="274320" indent="-274320" eaLnBrk="1" fontAlgn="auto" hangingPunct="1">
              <a:spcAft>
                <a:spcPts val="0"/>
              </a:spcAft>
              <a:defRPr/>
            </a:pPr>
            <a:r>
              <a:rPr lang="en-GB" sz="2400" dirty="0" smtClean="0">
                <a:latin typeface="Arial" pitchFamily="34" charset="0"/>
                <a:cs typeface="Arial" pitchFamily="34" charset="0"/>
              </a:rPr>
              <a:t>Malignancies</a:t>
            </a:r>
            <a:endParaRPr lang="en-GB" sz="2400" dirty="0">
              <a:latin typeface="Arial" pitchFamily="34" charset="0"/>
              <a:cs typeface="Arial" pitchFamily="34" charset="0"/>
            </a:endParaRPr>
          </a:p>
          <a:p>
            <a:pPr marL="274320" indent="-274320" eaLnBrk="1" fontAlgn="auto" hangingPunct="1">
              <a:spcAft>
                <a:spcPts val="0"/>
              </a:spcAft>
              <a:defRPr/>
            </a:pPr>
            <a:r>
              <a:rPr lang="en-GB" sz="2400" dirty="0">
                <a:latin typeface="Arial" pitchFamily="34" charset="0"/>
                <a:cs typeface="Arial" pitchFamily="34" charset="0"/>
              </a:rPr>
              <a:t>Diabetes mellitus</a:t>
            </a:r>
          </a:p>
          <a:p>
            <a:pPr marL="274320" indent="-274320" eaLnBrk="1" fontAlgn="auto" hangingPunct="1">
              <a:spcAft>
                <a:spcPts val="0"/>
              </a:spcAft>
              <a:defRPr/>
            </a:pPr>
            <a:r>
              <a:rPr lang="en-GB" sz="2400" dirty="0">
                <a:latin typeface="Arial" pitchFamily="34" charset="0"/>
                <a:cs typeface="Arial" pitchFamily="34" charset="0"/>
              </a:rPr>
              <a:t>Severe malnutrition</a:t>
            </a:r>
          </a:p>
          <a:p>
            <a:pPr marL="274320" indent="-274320" eaLnBrk="1" fontAlgn="auto" hangingPunct="1">
              <a:spcAft>
                <a:spcPts val="0"/>
              </a:spcAft>
              <a:defRPr/>
            </a:pPr>
            <a:r>
              <a:rPr lang="en-GB" sz="2400" dirty="0">
                <a:latin typeface="Arial" pitchFamily="34" charset="0"/>
                <a:cs typeface="Arial" pitchFamily="34" charset="0"/>
              </a:rPr>
              <a:t>Circulatory impairment</a:t>
            </a:r>
          </a:p>
          <a:p>
            <a:pPr marL="274320" indent="-274320" eaLnBrk="1" fontAlgn="auto" hangingPunct="1">
              <a:spcAft>
                <a:spcPts val="0"/>
              </a:spcAft>
              <a:defRPr/>
            </a:pPr>
            <a:r>
              <a:rPr lang="en-GB" sz="2400" dirty="0">
                <a:latin typeface="Arial" pitchFamily="34" charset="0"/>
                <a:cs typeface="Arial" pitchFamily="34" charset="0"/>
              </a:rPr>
              <a:t>Open wound or trauma</a:t>
            </a:r>
          </a:p>
          <a:p>
            <a:pPr marL="274320" indent="-274320" eaLnBrk="1" fontAlgn="auto" hangingPunct="1">
              <a:spcAft>
                <a:spcPts val="0"/>
              </a:spcAft>
              <a:defRPr/>
            </a:pPr>
            <a:r>
              <a:rPr lang="en-GB" sz="2400" dirty="0" err="1">
                <a:latin typeface="Arial" pitchFamily="34" charset="0"/>
                <a:cs typeface="Arial" pitchFamily="34" charset="0"/>
              </a:rPr>
              <a:t>Bronchopulmonary</a:t>
            </a:r>
            <a:r>
              <a:rPr lang="en-GB" sz="2400" dirty="0">
                <a:latin typeface="Arial" pitchFamily="34" charset="0"/>
                <a:cs typeface="Arial" pitchFamily="34" charset="0"/>
              </a:rPr>
              <a:t> disease</a:t>
            </a:r>
          </a:p>
          <a:p>
            <a:pPr eaLnBrk="1" hangingPunct="1">
              <a:defRPr/>
            </a:pPr>
            <a:endParaRPr lang="th-TH" dirty="0">
              <a:latin typeface="Arial" pitchFamily="34" charset="0"/>
            </a:endParaRPr>
          </a:p>
        </p:txBody>
      </p:sp>
      <p:sp>
        <p:nvSpPr>
          <p:cNvPr id="4" name="Date Placeholder 3"/>
          <p:cNvSpPr>
            <a:spLocks noGrp="1"/>
          </p:cNvSpPr>
          <p:nvPr>
            <p:ph type="dt" sz="half" idx="10"/>
          </p:nvPr>
        </p:nvSpPr>
        <p:spPr/>
        <p:txBody>
          <a:bodyPr/>
          <a:lstStyle/>
          <a:p>
            <a:pPr>
              <a:defRPr/>
            </a:pPr>
            <a:r>
              <a:rPr lang="en-US" smtClean="0"/>
              <a:t>December 1, 2013</a:t>
            </a:r>
            <a:endParaRPr lang="th-TH"/>
          </a:p>
        </p:txBody>
      </p:sp>
      <p:sp>
        <p:nvSpPr>
          <p:cNvPr id="2" name="Slide Number Placeholder 1"/>
          <p:cNvSpPr>
            <a:spLocks noGrp="1"/>
          </p:cNvSpPr>
          <p:nvPr>
            <p:ph type="sldNum" sz="quarter" idx="12"/>
          </p:nvPr>
        </p:nvSpPr>
        <p:spPr/>
        <p:txBody>
          <a:bodyPr/>
          <a:lstStyle/>
          <a:p>
            <a:pPr>
              <a:defRPr/>
            </a:pPr>
            <a:fld id="{5485482D-AFA5-4FED-9D13-2151F583AA06}" type="slidenum">
              <a:rPr lang="th-TH" smtClean="0"/>
              <a:pPr>
                <a:defRPr/>
              </a:pPr>
              <a:t>10</a:t>
            </a:fld>
            <a:endParaRPr lang="th-TH"/>
          </a:p>
        </p:txBody>
      </p:sp>
      <p:sp>
        <p:nvSpPr>
          <p:cNvPr id="20483" name="Content Placeholder 3"/>
          <p:cNvSpPr>
            <a:spLocks noGrp="1"/>
          </p:cNvSpPr>
          <p:nvPr>
            <p:ph sz="half" idx="4294967295"/>
          </p:nvPr>
        </p:nvSpPr>
        <p:spPr>
          <a:xfrm>
            <a:off x="4716016" y="1556792"/>
            <a:ext cx="3672408" cy="4319587"/>
          </a:xfrm>
        </p:spPr>
        <p:txBody>
          <a:bodyPr>
            <a:normAutofit/>
          </a:bodyPr>
          <a:lstStyle/>
          <a:p>
            <a:pPr eaLnBrk="1" hangingPunct="1"/>
            <a:r>
              <a:rPr lang="en-GB" sz="2400" dirty="0" smtClean="0">
                <a:latin typeface="Arial" pitchFamily="34" charset="0"/>
                <a:cs typeface="Arial" pitchFamily="34" charset="0"/>
              </a:rPr>
              <a:t>Advanced age or premature birth</a:t>
            </a:r>
          </a:p>
          <a:p>
            <a:pPr eaLnBrk="1" hangingPunct="1"/>
            <a:r>
              <a:rPr lang="en-GB" sz="2400" dirty="0" smtClean="0">
                <a:latin typeface="Arial" pitchFamily="34" charset="0"/>
                <a:cs typeface="Arial" pitchFamily="34" charset="0"/>
              </a:rPr>
              <a:t>severe burns and certain skin diseases</a:t>
            </a:r>
          </a:p>
          <a:p>
            <a:pPr eaLnBrk="1" hangingPunct="1"/>
            <a:r>
              <a:rPr lang="en-GB" sz="2400" dirty="0" smtClean="0">
                <a:latin typeface="Arial" pitchFamily="34" charset="0"/>
                <a:cs typeface="Arial" pitchFamily="34" charset="0"/>
              </a:rPr>
              <a:t>Chronic obstructive pulmonary disease</a:t>
            </a:r>
          </a:p>
          <a:p>
            <a:pPr eaLnBrk="1" hangingPunct="1"/>
            <a:r>
              <a:rPr lang="en-GB" sz="2400" dirty="0" smtClean="0">
                <a:latin typeface="Arial" pitchFamily="34" charset="0"/>
                <a:cs typeface="Arial" pitchFamily="34" charset="0"/>
              </a:rPr>
              <a:t>Immunodeficiency (due to drug, or irradiation) </a:t>
            </a:r>
            <a:endParaRPr lang="th-TH" sz="2400" dirty="0" smtClean="0">
              <a:latin typeface="Arial" pitchFamily="34" charset="0"/>
            </a:endParaRPr>
          </a:p>
          <a:p>
            <a:pPr eaLnBrk="1" hangingPunct="1"/>
            <a:endParaRPr lang="en-GB" dirty="0" smtClean="0">
              <a:latin typeface="Arial" pitchFamily="34" charset="0"/>
              <a:cs typeface="Arial" pitchFamily="34" charset="0"/>
            </a:endParaRPr>
          </a:p>
          <a:p>
            <a:pPr eaLnBrk="1" hangingPunct="1"/>
            <a:endParaRPr lang="th-TH" dirty="0" smtClean="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eaLnBrk="1" hangingPunct="1">
              <a:defRPr/>
            </a:pPr>
            <a:r>
              <a:rPr lang="en-GB" dirty="0"/>
              <a:t>Agent </a:t>
            </a:r>
            <a:r>
              <a:rPr lang="en-GB" dirty="0" smtClean="0"/>
              <a:t>Factors</a:t>
            </a:r>
            <a:endParaRPr lang="th-TH" dirty="0" smtClean="0"/>
          </a:p>
        </p:txBody>
      </p:sp>
      <p:sp>
        <p:nvSpPr>
          <p:cNvPr id="21506" name="Content Placeholder 2"/>
          <p:cNvSpPr>
            <a:spLocks noGrp="1"/>
          </p:cNvSpPr>
          <p:nvPr>
            <p:ph idx="1"/>
          </p:nvPr>
        </p:nvSpPr>
        <p:spPr/>
        <p:txBody>
          <a:bodyPr/>
          <a:lstStyle/>
          <a:p>
            <a:pPr eaLnBrk="1" hangingPunct="1"/>
            <a:r>
              <a:rPr lang="en-GB" sz="2800" dirty="0" smtClean="0">
                <a:cs typeface="KodchiangUPC" pitchFamily="18" charset="-34"/>
              </a:rPr>
              <a:t>An infectious agent can be bacteria, virus, fungus, or parasite</a:t>
            </a:r>
          </a:p>
          <a:p>
            <a:pPr eaLnBrk="1" hangingPunct="1"/>
            <a:r>
              <a:rPr lang="en-GB" sz="2800" dirty="0" smtClean="0">
                <a:cs typeface="KodchiangUPC" pitchFamily="18" charset="-34"/>
              </a:rPr>
              <a:t>The majority of HAIs are caused by bacteria or viruses</a:t>
            </a:r>
          </a:p>
          <a:p>
            <a:pPr eaLnBrk="1" hangingPunct="1"/>
            <a:r>
              <a:rPr lang="en-GB" sz="2800" dirty="0" smtClean="0">
                <a:cs typeface="KodchiangUPC" pitchFamily="18" charset="-34"/>
              </a:rPr>
              <a:t>Two major types of bacteria that cause HAIs </a:t>
            </a:r>
          </a:p>
          <a:p>
            <a:pPr lvl="2" indent="-273050" eaLnBrk="1" hangingPunct="1"/>
            <a:r>
              <a:rPr lang="en-GB" sz="2400" dirty="0" smtClean="0">
                <a:latin typeface="Arial" pitchFamily="34" charset="0"/>
                <a:cs typeface="Arial" pitchFamily="34" charset="0"/>
              </a:rPr>
              <a:t>Gram-positive </a:t>
            </a:r>
            <a:r>
              <a:rPr lang="en-GB" sz="2400" dirty="0" err="1" smtClean="0">
                <a:latin typeface="Arial" pitchFamily="34" charset="0"/>
                <a:cs typeface="Arial" pitchFamily="34" charset="0"/>
              </a:rPr>
              <a:t>cocci</a:t>
            </a:r>
            <a:r>
              <a:rPr lang="en-GB" sz="2400" dirty="0" smtClean="0">
                <a:latin typeface="Arial" pitchFamily="34" charset="0"/>
                <a:cs typeface="Arial" pitchFamily="34" charset="0"/>
              </a:rPr>
              <a:t> (e.g., </a:t>
            </a:r>
            <a:r>
              <a:rPr lang="en-GB" sz="2400" i="1" dirty="0" smtClean="0">
                <a:latin typeface="Arial" pitchFamily="34" charset="0"/>
                <a:cs typeface="Arial" pitchFamily="34" charset="0"/>
              </a:rPr>
              <a:t>Staphylococci</a:t>
            </a:r>
            <a:r>
              <a:rPr lang="en-GB" sz="2400" dirty="0" smtClean="0">
                <a:latin typeface="Arial" pitchFamily="34" charset="0"/>
                <a:cs typeface="Arial" pitchFamily="34" charset="0"/>
              </a:rPr>
              <a:t> and </a:t>
            </a:r>
            <a:r>
              <a:rPr lang="en-GB" sz="2400" i="1" dirty="0" smtClean="0">
                <a:latin typeface="Arial" pitchFamily="34" charset="0"/>
                <a:cs typeface="Arial" pitchFamily="34" charset="0"/>
              </a:rPr>
              <a:t>Streptococci</a:t>
            </a:r>
            <a:r>
              <a:rPr lang="en-GB" sz="2400" dirty="0" smtClean="0">
                <a:latin typeface="Arial" pitchFamily="34" charset="0"/>
                <a:cs typeface="Arial" pitchFamily="34" charset="0"/>
              </a:rPr>
              <a:t>) </a:t>
            </a:r>
          </a:p>
          <a:p>
            <a:pPr lvl="2" indent="-273050" eaLnBrk="1" hangingPunct="1"/>
            <a:r>
              <a:rPr lang="en-GB" sz="2400" dirty="0" smtClean="0">
                <a:latin typeface="Arial" pitchFamily="34" charset="0"/>
                <a:cs typeface="Arial" pitchFamily="34" charset="0"/>
              </a:rPr>
              <a:t>Gram-negative bacilli (e.g., </a:t>
            </a:r>
            <a:r>
              <a:rPr lang="en-GB" sz="2400" i="1" dirty="0" err="1" smtClean="0">
                <a:latin typeface="Arial" pitchFamily="34" charset="0"/>
                <a:cs typeface="Arial" pitchFamily="34" charset="0"/>
              </a:rPr>
              <a:t>Acinetobacter</a:t>
            </a:r>
            <a:r>
              <a:rPr lang="en-GB" sz="2400" i="1" dirty="0" smtClean="0">
                <a:latin typeface="Arial" pitchFamily="34" charset="0"/>
                <a:cs typeface="Arial" pitchFamily="34" charset="0"/>
              </a:rPr>
              <a:t>, Pseudomonas, </a:t>
            </a:r>
            <a:r>
              <a:rPr lang="en-GB" sz="2400" i="1" dirty="0" err="1" smtClean="0">
                <a:latin typeface="Arial" pitchFamily="34" charset="0"/>
                <a:cs typeface="Arial" pitchFamily="34" charset="0"/>
              </a:rPr>
              <a:t>Klebsiella</a:t>
            </a:r>
            <a:r>
              <a:rPr lang="en-GB"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t>December 1, 2013</a:t>
            </a:r>
            <a:endParaRPr lang="en-US" dirty="0"/>
          </a:p>
        </p:txBody>
      </p:sp>
      <p:sp>
        <p:nvSpPr>
          <p:cNvPr id="2" name="Slide Number Placeholder 1"/>
          <p:cNvSpPr>
            <a:spLocks noGrp="1"/>
          </p:cNvSpPr>
          <p:nvPr>
            <p:ph type="sldNum" sz="quarter" idx="12"/>
          </p:nvPr>
        </p:nvSpPr>
        <p:spPr/>
        <p:txBody>
          <a:bodyPr/>
          <a:lstStyle/>
          <a:p>
            <a:pPr>
              <a:defRPr/>
            </a:pPr>
            <a:fld id="{047D32A6-5764-4CB0-99FC-BEFBDAD87D57}" type="slidenum">
              <a:rPr lang="th-TH" smtClean="0"/>
              <a:pPr>
                <a:defRPr/>
              </a:pPr>
              <a:t>11</a:t>
            </a:fld>
            <a:endParaRPr lang="th-T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Factors</a:t>
            </a:r>
            <a:endParaRPr lang="en-GB" dirty="0"/>
          </a:p>
        </p:txBody>
      </p:sp>
      <p:sp>
        <p:nvSpPr>
          <p:cNvPr id="3" name="Content Placeholder 2"/>
          <p:cNvSpPr>
            <a:spLocks noGrp="1"/>
          </p:cNvSpPr>
          <p:nvPr>
            <p:ph idx="1"/>
          </p:nvPr>
        </p:nvSpPr>
        <p:spPr>
          <a:xfrm>
            <a:off x="457200" y="1600200"/>
            <a:ext cx="6851104" cy="4800600"/>
          </a:xfrm>
        </p:spPr>
        <p:txBody>
          <a:bodyPr>
            <a:normAutofit/>
          </a:bodyPr>
          <a:lstStyle/>
          <a:p>
            <a:r>
              <a:rPr lang="en-GB" sz="2800" dirty="0" smtClean="0"/>
              <a:t>Extrinsic </a:t>
            </a:r>
            <a:r>
              <a:rPr lang="en-GB" sz="2800" dirty="0"/>
              <a:t>factors that affect either the infectious agent or a person’s risk of exposure to that </a:t>
            </a:r>
            <a:r>
              <a:rPr lang="en-GB" sz="2800" dirty="0" smtClean="0"/>
              <a:t>agent</a:t>
            </a:r>
          </a:p>
          <a:p>
            <a:r>
              <a:rPr lang="en-GB" sz="2800" dirty="0" smtClean="0"/>
              <a:t>Include </a:t>
            </a:r>
            <a:r>
              <a:rPr lang="en-GB" sz="2800" dirty="0"/>
              <a:t>both the animate and inanimate environment of </a:t>
            </a:r>
            <a:r>
              <a:rPr lang="en-GB" sz="2800" dirty="0" smtClean="0"/>
              <a:t>patients</a:t>
            </a:r>
            <a:endParaRPr lang="en-GB" sz="2800" dirty="0"/>
          </a:p>
        </p:txBody>
      </p:sp>
      <p:sp>
        <p:nvSpPr>
          <p:cNvPr id="4" name="Date Placeholder 3"/>
          <p:cNvSpPr>
            <a:spLocks noGrp="1"/>
          </p:cNvSpPr>
          <p:nvPr>
            <p:ph type="dt" sz="half" idx="10"/>
          </p:nvPr>
        </p:nvSpPr>
        <p:spPr/>
        <p:txBody>
          <a:bodyPr/>
          <a:lstStyle/>
          <a:p>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852DEE3E-3A8F-4E33-813E-87A20E548A24}" type="slidenum">
              <a:rPr lang="th-TH" smtClean="0"/>
              <a:pPr>
                <a:defRPr/>
              </a:pPr>
              <a:t>12</a:t>
            </a:fld>
            <a:endParaRPr lang="th-TH" dirty="0"/>
          </a:p>
        </p:txBody>
      </p:sp>
    </p:spTree>
    <p:extLst>
      <p:ext uri="{BB962C8B-B14F-4D97-AF65-F5344CB8AC3E}">
        <p14:creationId xmlns:p14="http://schemas.microsoft.com/office/powerpoint/2010/main" val="316720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276600" y="1844675"/>
            <a:ext cx="2514600" cy="533400"/>
          </a:xfrm>
          <a:prstGeom prst="rect">
            <a:avLst/>
          </a:prstGeom>
          <a:solidFill>
            <a:srgbClr val="FFCCFF"/>
          </a:solidFill>
          <a:ln w="9525">
            <a:solidFill>
              <a:schemeClr val="tx1"/>
            </a:solidFill>
            <a:miter lim="800000"/>
            <a:headEnd/>
            <a:tailEnd/>
          </a:ln>
        </p:spPr>
        <p:txBody>
          <a:bodyPr wrap="none" anchor="ctr"/>
          <a:lstStyle/>
          <a:p>
            <a:pPr algn="ctr" eaLnBrk="0" hangingPunct="0"/>
            <a:endParaRPr lang="en-US">
              <a:solidFill>
                <a:srgbClr val="FF99FF"/>
              </a:solidFill>
              <a:latin typeface="Times New Roman" pitchFamily="18" charset="0"/>
              <a:cs typeface="CordiaUPC" pitchFamily="34" charset="-34"/>
            </a:endParaRPr>
          </a:p>
        </p:txBody>
      </p:sp>
      <p:sp>
        <p:nvSpPr>
          <p:cNvPr id="24579" name="Rectangle 5"/>
          <p:cNvSpPr>
            <a:spLocks noChangeArrowheads="1"/>
          </p:cNvSpPr>
          <p:nvPr/>
        </p:nvSpPr>
        <p:spPr bwMode="auto">
          <a:xfrm>
            <a:off x="3032125" y="5883275"/>
            <a:ext cx="3124200" cy="533400"/>
          </a:xfrm>
          <a:prstGeom prst="rect">
            <a:avLst/>
          </a:prstGeom>
          <a:solidFill>
            <a:srgbClr val="CCCCFF"/>
          </a:solidFill>
          <a:ln w="9525">
            <a:solidFill>
              <a:schemeClr val="tx1"/>
            </a:solidFill>
            <a:miter lim="800000"/>
            <a:headEnd/>
            <a:tailEnd/>
          </a:ln>
        </p:spPr>
        <p:txBody>
          <a:bodyPr wrap="none" anchor="ctr"/>
          <a:lstStyle/>
          <a:p>
            <a:pPr algn="ctr" eaLnBrk="0" hangingPunct="0"/>
            <a:r>
              <a:rPr lang="en-US" sz="2400" b="1">
                <a:solidFill>
                  <a:srgbClr val="000099"/>
                </a:solidFill>
                <a:latin typeface="Times New Roman" pitchFamily="18" charset="0"/>
                <a:cs typeface="CordiaUPC" pitchFamily="34" charset="-34"/>
              </a:rPr>
              <a:t>Mode of transmission</a:t>
            </a:r>
            <a:endParaRPr lang="en-US" sz="2000">
              <a:solidFill>
                <a:srgbClr val="000099"/>
              </a:solidFill>
              <a:latin typeface="Times New Roman" pitchFamily="18" charset="0"/>
              <a:cs typeface="CordiaUPC" pitchFamily="34" charset="-34"/>
            </a:endParaRPr>
          </a:p>
        </p:txBody>
      </p:sp>
      <p:sp>
        <p:nvSpPr>
          <p:cNvPr id="24580" name="Rectangle 6"/>
          <p:cNvSpPr>
            <a:spLocks noChangeArrowheads="1"/>
          </p:cNvSpPr>
          <p:nvPr/>
        </p:nvSpPr>
        <p:spPr bwMode="auto">
          <a:xfrm>
            <a:off x="1066800" y="4587875"/>
            <a:ext cx="2362200" cy="533400"/>
          </a:xfrm>
          <a:prstGeom prst="rect">
            <a:avLst/>
          </a:prstGeom>
          <a:solidFill>
            <a:srgbClr val="FFCC00"/>
          </a:solidFill>
          <a:ln w="9525">
            <a:solidFill>
              <a:schemeClr val="tx1"/>
            </a:solidFill>
            <a:miter lim="800000"/>
            <a:headEnd/>
            <a:tailEnd/>
          </a:ln>
        </p:spPr>
        <p:txBody>
          <a:bodyPr wrap="none" anchor="ctr"/>
          <a:lstStyle/>
          <a:p>
            <a:pPr algn="ctr" eaLnBrk="0" hangingPunct="0"/>
            <a:r>
              <a:rPr lang="en-US" sz="2400" b="1">
                <a:solidFill>
                  <a:srgbClr val="000099"/>
                </a:solidFill>
                <a:latin typeface="Times New Roman" pitchFamily="18" charset="0"/>
                <a:cs typeface="CordiaUPC" pitchFamily="34" charset="-34"/>
              </a:rPr>
              <a:t>Portal of entry</a:t>
            </a:r>
            <a:endParaRPr lang="en-US" sz="2000">
              <a:solidFill>
                <a:srgbClr val="000099"/>
              </a:solidFill>
              <a:latin typeface="Times New Roman" pitchFamily="18" charset="0"/>
              <a:cs typeface="CordiaUPC" pitchFamily="34" charset="-34"/>
            </a:endParaRPr>
          </a:p>
        </p:txBody>
      </p:sp>
      <p:sp>
        <p:nvSpPr>
          <p:cNvPr id="8" name="Rectangle 7"/>
          <p:cNvSpPr>
            <a:spLocks noChangeArrowheads="1"/>
          </p:cNvSpPr>
          <p:nvPr/>
        </p:nvSpPr>
        <p:spPr bwMode="auto">
          <a:xfrm>
            <a:off x="1371600" y="3140075"/>
            <a:ext cx="1371600" cy="6096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p>
            <a:pPr algn="ctr" eaLnBrk="0" hangingPunct="0">
              <a:defRPr/>
            </a:pPr>
            <a:r>
              <a:rPr lang="en-US" sz="2400" b="1" dirty="0">
                <a:solidFill>
                  <a:srgbClr val="000099"/>
                </a:solidFill>
                <a:latin typeface="Times New Roman" pitchFamily="18" charset="0"/>
                <a:cs typeface="CordiaUPC" pitchFamily="34" charset="-34"/>
              </a:rPr>
              <a:t>Host</a:t>
            </a:r>
            <a:endParaRPr lang="en-US" sz="2000" dirty="0">
              <a:solidFill>
                <a:srgbClr val="000099"/>
              </a:solidFill>
              <a:latin typeface="Times New Roman" pitchFamily="18" charset="0"/>
              <a:cs typeface="CordiaUPC" pitchFamily="34" charset="-34"/>
            </a:endParaRPr>
          </a:p>
        </p:txBody>
      </p:sp>
      <p:sp>
        <p:nvSpPr>
          <p:cNvPr id="24582" name="Text Box 8"/>
          <p:cNvSpPr txBox="1">
            <a:spLocks noChangeArrowheads="1"/>
          </p:cNvSpPr>
          <p:nvPr/>
        </p:nvSpPr>
        <p:spPr bwMode="auto">
          <a:xfrm>
            <a:off x="3352800" y="1844675"/>
            <a:ext cx="260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Candara" pitchFamily="34" charset="0"/>
                <a:cs typeface="Angsana New" pitchFamily="18" charset="-34"/>
              </a:defRPr>
            </a:lvl1pPr>
            <a:lvl2pPr marL="742950" indent="-285750" eaLnBrk="0" hangingPunct="0">
              <a:defRPr sz="2800">
                <a:solidFill>
                  <a:schemeClr val="tx1"/>
                </a:solidFill>
                <a:latin typeface="Candara" pitchFamily="34" charset="0"/>
                <a:cs typeface="Angsana New" pitchFamily="18" charset="-34"/>
              </a:defRPr>
            </a:lvl2pPr>
            <a:lvl3pPr marL="1143000" indent="-228600" eaLnBrk="0" hangingPunct="0">
              <a:defRPr sz="2800">
                <a:solidFill>
                  <a:schemeClr val="tx1"/>
                </a:solidFill>
                <a:latin typeface="Candara" pitchFamily="34" charset="0"/>
                <a:cs typeface="Angsana New" pitchFamily="18" charset="-34"/>
              </a:defRPr>
            </a:lvl3pPr>
            <a:lvl4pPr marL="1600200" indent="-228600" eaLnBrk="0" hangingPunct="0">
              <a:defRPr sz="2800">
                <a:solidFill>
                  <a:schemeClr val="tx1"/>
                </a:solidFill>
                <a:latin typeface="Candara" pitchFamily="34" charset="0"/>
                <a:cs typeface="Angsana New" pitchFamily="18" charset="-34"/>
              </a:defRPr>
            </a:lvl4pPr>
            <a:lvl5pPr marL="2057400" indent="-228600" eaLnBrk="0" hangingPunct="0">
              <a:defRPr sz="2800">
                <a:solidFill>
                  <a:schemeClr val="tx1"/>
                </a:solidFill>
                <a:latin typeface="Candara"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ndara"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ndara"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ndara"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ndara" pitchFamily="34" charset="0"/>
                <a:cs typeface="Angsana New" pitchFamily="18" charset="-34"/>
              </a:defRPr>
            </a:lvl9pPr>
          </a:lstStyle>
          <a:p>
            <a:r>
              <a:rPr lang="en-US" sz="2400" b="1" dirty="0">
                <a:solidFill>
                  <a:srgbClr val="000099"/>
                </a:solidFill>
                <a:latin typeface="Times New Roman" pitchFamily="18" charset="0"/>
                <a:cs typeface="CordiaUPC" pitchFamily="34" charset="-34"/>
              </a:rPr>
              <a:t>Infectious agent</a:t>
            </a:r>
          </a:p>
        </p:txBody>
      </p:sp>
      <p:sp>
        <p:nvSpPr>
          <p:cNvPr id="10" name="Text Box 9"/>
          <p:cNvSpPr txBox="1">
            <a:spLocks noChangeArrowheads="1"/>
          </p:cNvSpPr>
          <p:nvPr/>
        </p:nvSpPr>
        <p:spPr bwMode="auto">
          <a:xfrm>
            <a:off x="6011863" y="3216275"/>
            <a:ext cx="1836737" cy="461963"/>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eaLnBrk="0" hangingPunct="0">
              <a:spcBef>
                <a:spcPct val="50000"/>
              </a:spcBef>
              <a:defRPr/>
            </a:pPr>
            <a:r>
              <a:rPr lang="en-US" sz="2400" b="1">
                <a:solidFill>
                  <a:srgbClr val="000099"/>
                </a:solidFill>
                <a:latin typeface="Times New Roman" pitchFamily="18" charset="0"/>
                <a:cs typeface="CordiaUPC" pitchFamily="34" charset="-34"/>
              </a:rPr>
              <a:t>Reservoir</a:t>
            </a:r>
          </a:p>
        </p:txBody>
      </p:sp>
      <p:sp>
        <p:nvSpPr>
          <p:cNvPr id="11" name="Text Box 10"/>
          <p:cNvSpPr txBox="1">
            <a:spLocks noChangeArrowheads="1"/>
          </p:cNvSpPr>
          <p:nvPr/>
        </p:nvSpPr>
        <p:spPr bwMode="auto">
          <a:xfrm>
            <a:off x="6172200" y="4511675"/>
            <a:ext cx="1905000" cy="457200"/>
          </a:xfrm>
          <a:prstGeom prst="rect">
            <a:avLst/>
          </a:prstGeom>
          <a:solidFill>
            <a:schemeClr val="accent1">
              <a:lumMod val="20000"/>
              <a:lumOff val="80000"/>
            </a:schemeClr>
          </a:solidFill>
          <a:ln>
            <a:solidFill>
              <a:schemeClr val="tx1"/>
            </a:solidFill>
          </a:ln>
          <a:effectLst/>
        </p:spPr>
        <p:txBody>
          <a:bodyPr>
            <a:spAutoFit/>
          </a:bodyPr>
          <a:lstStyle/>
          <a:p>
            <a:pPr eaLnBrk="0" hangingPunct="0">
              <a:spcBef>
                <a:spcPct val="50000"/>
              </a:spcBef>
              <a:defRPr/>
            </a:pPr>
            <a:r>
              <a:rPr lang="en-US" sz="2400" b="1">
                <a:solidFill>
                  <a:srgbClr val="000099"/>
                </a:solidFill>
                <a:latin typeface="Times New Roman" pitchFamily="18" charset="0"/>
                <a:cs typeface="CordiaUPC" pitchFamily="34" charset="-34"/>
              </a:rPr>
              <a:t>Portal of exit</a:t>
            </a:r>
            <a:endParaRPr lang="en-US" sz="2400">
              <a:solidFill>
                <a:srgbClr val="000099"/>
              </a:solidFill>
              <a:latin typeface="Times New Roman" pitchFamily="18" charset="0"/>
              <a:cs typeface="CordiaUPC" pitchFamily="34" charset="-34"/>
            </a:endParaRPr>
          </a:p>
        </p:txBody>
      </p:sp>
      <p:sp>
        <p:nvSpPr>
          <p:cNvPr id="24585" name="Line 11"/>
          <p:cNvSpPr>
            <a:spLocks noChangeShapeType="1"/>
          </p:cNvSpPr>
          <p:nvPr/>
        </p:nvSpPr>
        <p:spPr bwMode="auto">
          <a:xfrm>
            <a:off x="6096000" y="2225675"/>
            <a:ext cx="685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6" name="Line 12"/>
          <p:cNvSpPr>
            <a:spLocks noChangeShapeType="1"/>
          </p:cNvSpPr>
          <p:nvPr/>
        </p:nvSpPr>
        <p:spPr bwMode="auto">
          <a:xfrm>
            <a:off x="7162800" y="3902075"/>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7" name="Line 13"/>
          <p:cNvSpPr>
            <a:spLocks noChangeShapeType="1"/>
          </p:cNvSpPr>
          <p:nvPr/>
        </p:nvSpPr>
        <p:spPr bwMode="auto">
          <a:xfrm flipH="1">
            <a:off x="6330950" y="5192713"/>
            <a:ext cx="762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8" name="Line 14"/>
          <p:cNvSpPr>
            <a:spLocks noChangeShapeType="1"/>
          </p:cNvSpPr>
          <p:nvPr/>
        </p:nvSpPr>
        <p:spPr bwMode="auto">
          <a:xfrm flipV="1">
            <a:off x="1905000" y="3902075"/>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9" name="Line 15"/>
          <p:cNvSpPr>
            <a:spLocks noChangeShapeType="1"/>
          </p:cNvSpPr>
          <p:nvPr/>
        </p:nvSpPr>
        <p:spPr bwMode="auto">
          <a:xfrm flipV="1">
            <a:off x="2362200" y="2225675"/>
            <a:ext cx="685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0" name="Line 16"/>
          <p:cNvSpPr>
            <a:spLocks noChangeShapeType="1"/>
          </p:cNvSpPr>
          <p:nvPr/>
        </p:nvSpPr>
        <p:spPr bwMode="auto">
          <a:xfrm>
            <a:off x="1905000" y="5349875"/>
            <a:ext cx="914400" cy="6096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itle 1"/>
          <p:cNvSpPr>
            <a:spLocks noGrp="1"/>
          </p:cNvSpPr>
          <p:nvPr>
            <p:ph type="title"/>
          </p:nvPr>
        </p:nvSpPr>
        <p:spPr/>
        <p:txBody>
          <a:bodyPr>
            <a:normAutofit/>
          </a:bodyPr>
          <a:lstStyle/>
          <a:p>
            <a:pPr eaLnBrk="1" hangingPunct="1">
              <a:defRPr/>
            </a:pPr>
            <a:r>
              <a:rPr lang="en-GB" dirty="0">
                <a:cs typeface="Arial" pitchFamily="34" charset="0"/>
              </a:rPr>
              <a:t>Chain of </a:t>
            </a:r>
            <a:r>
              <a:rPr lang="en-GB" dirty="0" smtClean="0">
                <a:cs typeface="Arial" pitchFamily="34" charset="0"/>
              </a:rPr>
              <a:t>Infection - 1</a:t>
            </a:r>
            <a:endParaRPr lang="th-TH" dirty="0" smtClean="0"/>
          </a:p>
        </p:txBody>
      </p:sp>
      <p:sp>
        <p:nvSpPr>
          <p:cNvPr id="3" name="Date Placeholder 2"/>
          <p:cNvSpPr>
            <a:spLocks noGrp="1"/>
          </p:cNvSpPr>
          <p:nvPr>
            <p:ph type="dt" sz="half" idx="10"/>
          </p:nvPr>
        </p:nvSpPr>
        <p:spPr/>
        <p:txBody>
          <a:bodyPr/>
          <a:lstStyle/>
          <a:p>
            <a:pPr>
              <a:defRPr/>
            </a:pPr>
            <a:r>
              <a:rPr lang="en-US" smtClean="0"/>
              <a:t>December 1, 2013</a:t>
            </a:r>
            <a:endParaRPr lang="th-TH"/>
          </a:p>
        </p:txBody>
      </p:sp>
      <p:sp>
        <p:nvSpPr>
          <p:cNvPr id="2" name="Slide Number Placeholder 1"/>
          <p:cNvSpPr>
            <a:spLocks noGrp="1"/>
          </p:cNvSpPr>
          <p:nvPr>
            <p:ph type="sldNum" sz="quarter" idx="12"/>
          </p:nvPr>
        </p:nvSpPr>
        <p:spPr/>
        <p:txBody>
          <a:bodyPr/>
          <a:lstStyle/>
          <a:p>
            <a:pPr>
              <a:defRPr/>
            </a:pPr>
            <a:fld id="{DEE74910-ABE4-4F6B-9F35-FCC11E8F7186}" type="slidenum">
              <a:rPr lang="th-TH" smtClean="0"/>
              <a:pPr>
                <a:defRPr/>
              </a:pPr>
              <a:t>13</a:t>
            </a:fld>
            <a:endParaRPr lang="th-T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defRPr/>
            </a:pPr>
            <a:r>
              <a:rPr lang="en-GB" dirty="0"/>
              <a:t>Chain of </a:t>
            </a:r>
            <a:r>
              <a:rPr lang="en-GB" dirty="0" smtClean="0"/>
              <a:t>Infection - 2</a:t>
            </a:r>
            <a:endParaRPr lang="th-TH" dirty="0" smtClean="0"/>
          </a:p>
        </p:txBody>
      </p:sp>
      <p:sp>
        <p:nvSpPr>
          <p:cNvPr id="23554" name="Content Placeholder 2"/>
          <p:cNvSpPr>
            <a:spLocks noGrp="1"/>
          </p:cNvSpPr>
          <p:nvPr>
            <p:ph idx="1"/>
          </p:nvPr>
        </p:nvSpPr>
        <p:spPr>
          <a:xfrm>
            <a:off x="395536" y="1268760"/>
            <a:ext cx="7632848" cy="4464496"/>
          </a:xfrm>
        </p:spPr>
        <p:txBody>
          <a:bodyPr>
            <a:normAutofit/>
          </a:bodyPr>
          <a:lstStyle/>
          <a:p>
            <a:pPr eaLnBrk="1" hangingPunct="1"/>
            <a:r>
              <a:rPr lang="en-GB" sz="2800" dirty="0" smtClean="0">
                <a:cs typeface="KodchiangUPC" pitchFamily="18" charset="-34"/>
              </a:rPr>
              <a:t>Infection results from an interaction between an infectious agent and susceptible host</a:t>
            </a:r>
          </a:p>
          <a:p>
            <a:pPr eaLnBrk="1" hangingPunct="1"/>
            <a:r>
              <a:rPr lang="en-GB" sz="2800" dirty="0" smtClean="0">
                <a:cs typeface="KodchiangUPC" pitchFamily="18" charset="-34"/>
              </a:rPr>
              <a:t>The interaction occurs by means of contact between the agent and the host and is affected by the environment </a:t>
            </a:r>
          </a:p>
          <a:p>
            <a:pPr eaLnBrk="1" hangingPunct="1"/>
            <a:r>
              <a:rPr lang="en-GB" sz="2800" dirty="0" smtClean="0">
                <a:cs typeface="KodchiangUPC" pitchFamily="18" charset="-34"/>
              </a:rPr>
              <a:t>Breaking the chain of infection by interrupting transmission generally the best way to prevent HAIs </a:t>
            </a:r>
            <a:endParaRPr lang="en-US" sz="2800" dirty="0" smtClean="0">
              <a:cs typeface="KodchiangUPC" pitchFamily="18" charset="-34"/>
            </a:endParaRPr>
          </a:p>
        </p:txBody>
      </p:sp>
      <p:sp>
        <p:nvSpPr>
          <p:cNvPr id="2" name="Slide Number Placeholder 1"/>
          <p:cNvSpPr>
            <a:spLocks noGrp="1"/>
          </p:cNvSpPr>
          <p:nvPr>
            <p:ph type="sldNum" sz="quarter" idx="12"/>
          </p:nvPr>
        </p:nvSpPr>
        <p:spPr/>
        <p:txBody>
          <a:bodyPr/>
          <a:lstStyle/>
          <a:p>
            <a:pPr>
              <a:defRPr/>
            </a:pPr>
            <a:fld id="{7AC680EA-C57D-49E4-ACEA-57C43DC77EAC}" type="slidenum">
              <a:rPr lang="th-TH" smtClean="0"/>
              <a:pPr>
                <a:defRPr/>
              </a:pPr>
              <a:t>14</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581128"/>
            <a:ext cx="2390775" cy="167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GB" dirty="0" smtClean="0">
                <a:cs typeface="KodchiangUPC" pitchFamily="18" charset="-34"/>
              </a:rPr>
              <a:t>Infectious Agents</a:t>
            </a:r>
            <a:endParaRPr lang="th-TH" dirty="0" smtClean="0"/>
          </a:p>
        </p:txBody>
      </p:sp>
      <p:sp>
        <p:nvSpPr>
          <p:cNvPr id="22530" name="Content Placeholder 2"/>
          <p:cNvSpPr>
            <a:spLocks noGrp="1"/>
          </p:cNvSpPr>
          <p:nvPr>
            <p:ph idx="1"/>
          </p:nvPr>
        </p:nvSpPr>
        <p:spPr>
          <a:xfrm>
            <a:off x="539552" y="1556792"/>
            <a:ext cx="6408712" cy="2474913"/>
          </a:xfrm>
        </p:spPr>
        <p:txBody>
          <a:bodyPr/>
          <a:lstStyle/>
          <a:p>
            <a:pPr eaLnBrk="1" hangingPunct="1">
              <a:defRPr/>
            </a:pPr>
            <a:r>
              <a:rPr lang="en-GB" sz="2800" dirty="0">
                <a:cs typeface="KodchiangUPC" pitchFamily="18" charset="-34"/>
              </a:rPr>
              <a:t>A</a:t>
            </a:r>
            <a:r>
              <a:rPr lang="en-GB" sz="2800" dirty="0" smtClean="0">
                <a:cs typeface="KodchiangUPC" pitchFamily="18" charset="-34"/>
              </a:rPr>
              <a:t> pathogen that causes an HAI</a:t>
            </a:r>
          </a:p>
          <a:p>
            <a:pPr eaLnBrk="1" hangingPunct="1">
              <a:defRPr/>
            </a:pPr>
            <a:r>
              <a:rPr lang="en-GB" sz="2800" dirty="0" smtClean="0">
                <a:cs typeface="KodchiangUPC" pitchFamily="18" charset="-34"/>
              </a:rPr>
              <a:t>Most important pathogens causing HAI are Gram-negative bacteria </a:t>
            </a:r>
          </a:p>
          <a:p>
            <a:pPr marL="0" indent="0" eaLnBrk="1" hangingPunct="1">
              <a:buFont typeface="Symbol" pitchFamily="18" charset="2"/>
              <a:buNone/>
              <a:defRPr/>
            </a:pPr>
            <a:endParaRPr lang="en-US" dirty="0" smtClean="0">
              <a:cs typeface="KodchiangUPC" pitchFamily="18" charset="-34"/>
            </a:endParaRPr>
          </a:p>
        </p:txBody>
      </p:sp>
      <p:sp>
        <p:nvSpPr>
          <p:cNvPr id="2" name="Slide Number Placeholder 1"/>
          <p:cNvSpPr>
            <a:spLocks noGrp="1"/>
          </p:cNvSpPr>
          <p:nvPr>
            <p:ph type="sldNum" sz="quarter" idx="12"/>
          </p:nvPr>
        </p:nvSpPr>
        <p:spPr/>
        <p:txBody>
          <a:bodyPr/>
          <a:lstStyle/>
          <a:p>
            <a:pPr>
              <a:defRPr/>
            </a:pPr>
            <a:fld id="{BDBB8626-0C4E-461C-B65F-865A66EEC1B5}" type="slidenum">
              <a:rPr lang="th-TH" smtClean="0"/>
              <a:pPr>
                <a:defRPr/>
              </a:pPr>
              <a:t>15</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defRPr/>
            </a:pPr>
            <a:r>
              <a:rPr lang="en-US" dirty="0" smtClean="0">
                <a:cs typeface="Arial" pitchFamily="34" charset="0"/>
              </a:rPr>
              <a:t>Reservoir</a:t>
            </a:r>
          </a:p>
        </p:txBody>
      </p:sp>
      <p:sp>
        <p:nvSpPr>
          <p:cNvPr id="26627" name="Rectangle 3"/>
          <p:cNvSpPr>
            <a:spLocks noGrp="1" noChangeArrowheads="1"/>
          </p:cNvSpPr>
          <p:nvPr>
            <p:ph idx="1"/>
          </p:nvPr>
        </p:nvSpPr>
        <p:spPr/>
        <p:txBody>
          <a:bodyPr/>
          <a:lstStyle/>
          <a:p>
            <a:pPr marL="0" indent="0" eaLnBrk="1" hangingPunct="1">
              <a:buClr>
                <a:srgbClr val="FF66CC"/>
              </a:buClr>
              <a:buSzPct val="85000"/>
              <a:buFont typeface="Symbol" pitchFamily="18" charset="2"/>
              <a:buNone/>
            </a:pPr>
            <a:r>
              <a:rPr lang="en-US" sz="2800" b="1" dirty="0" smtClean="0">
                <a:latin typeface="Arial" pitchFamily="34" charset="0"/>
                <a:cs typeface="Arial" pitchFamily="34" charset="0"/>
              </a:rPr>
              <a:t>   </a:t>
            </a:r>
            <a:r>
              <a:rPr lang="en-US" sz="2800" b="1" dirty="0" smtClean="0">
                <a:cs typeface="Arial" pitchFamily="34" charset="0"/>
              </a:rPr>
              <a:t>Definition:</a:t>
            </a:r>
          </a:p>
          <a:p>
            <a:pPr lvl="1"/>
            <a:r>
              <a:rPr lang="en-US" sz="2400" dirty="0" smtClean="0">
                <a:cs typeface="Arial" pitchFamily="34" charset="0"/>
              </a:rPr>
              <a:t>Place in which an infectious agent can survive but may or may not multiply</a:t>
            </a:r>
          </a:p>
          <a:p>
            <a:pPr marL="0" indent="0" eaLnBrk="1" hangingPunct="1">
              <a:buClr>
                <a:srgbClr val="FF66CC"/>
              </a:buClr>
              <a:buSzPct val="85000"/>
              <a:buFont typeface="Symbol" pitchFamily="18" charset="2"/>
              <a:buNone/>
            </a:pPr>
            <a:r>
              <a:rPr lang="en-US" sz="2800" b="1" dirty="0" smtClean="0">
                <a:cs typeface="Arial" pitchFamily="34" charset="0"/>
              </a:rPr>
              <a:t>   Common reservoirs:</a:t>
            </a:r>
          </a:p>
          <a:p>
            <a:pPr lvl="2" eaLnBrk="1" hangingPunct="1"/>
            <a:r>
              <a:rPr lang="en-US" sz="2400" dirty="0" smtClean="0">
                <a:cs typeface="Arial" pitchFamily="34" charset="0"/>
              </a:rPr>
              <a:t>humans</a:t>
            </a:r>
          </a:p>
          <a:p>
            <a:pPr lvl="2" eaLnBrk="1" hangingPunct="1"/>
            <a:r>
              <a:rPr lang="en-US" sz="2400" dirty="0" smtClean="0">
                <a:cs typeface="Arial" pitchFamily="34" charset="0"/>
              </a:rPr>
              <a:t>animals</a:t>
            </a:r>
          </a:p>
          <a:p>
            <a:pPr lvl="2" eaLnBrk="1" hangingPunct="1"/>
            <a:r>
              <a:rPr lang="en-US" sz="2400" dirty="0" smtClean="0">
                <a:cs typeface="Arial" pitchFamily="34" charset="0"/>
              </a:rPr>
              <a:t>equipment/fomites</a:t>
            </a:r>
          </a:p>
        </p:txBody>
      </p:sp>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0BEC549C-4AC1-4618-AE23-DA3AF2F1A120}" type="slidenum">
              <a:rPr lang="en-US" smtClean="0"/>
              <a:pPr>
                <a:defRPr/>
              </a:pPr>
              <a:t>16</a:t>
            </a:fld>
            <a:endParaRPr lang="th-TH"/>
          </a:p>
        </p:txBody>
      </p:sp>
      <p:graphicFrame>
        <p:nvGraphicFramePr>
          <p:cNvPr id="26628" name="Object 4"/>
          <p:cNvGraphicFramePr>
            <a:graphicFrameLocks noGrp="1" noChangeAspect="1"/>
          </p:cNvGraphicFramePr>
          <p:nvPr>
            <p:ph type="clipArt" sz="half" idx="4294967295"/>
            <p:extLst>
              <p:ext uri="{D42A27DB-BD31-4B8C-83A1-F6EECF244321}">
                <p14:modId xmlns:p14="http://schemas.microsoft.com/office/powerpoint/2010/main" val="534657205"/>
              </p:ext>
            </p:extLst>
          </p:nvPr>
        </p:nvGraphicFramePr>
        <p:xfrm>
          <a:off x="4788024" y="2852936"/>
          <a:ext cx="3019528" cy="2946152"/>
        </p:xfrm>
        <a:graphic>
          <a:graphicData uri="http://schemas.openxmlformats.org/presentationml/2006/ole">
            <mc:AlternateContent xmlns:mc="http://schemas.openxmlformats.org/markup-compatibility/2006">
              <mc:Choice xmlns:v="urn:schemas-microsoft-com:vml" Requires="v">
                <p:oleObj spid="_x0000_s26723" name="Clip" r:id="rId4" imgW="4781550" imgH="4665663" progId="MS_ClipArt_Gallery.2">
                  <p:embed/>
                </p:oleObj>
              </mc:Choice>
              <mc:Fallback>
                <p:oleObj name="Clip" r:id="rId4" imgW="4781550" imgH="4665663"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852936"/>
                        <a:ext cx="3019528" cy="2946152"/>
                      </a:xfrm>
                      <a:prstGeom prst="rect">
                        <a:avLst/>
                      </a:prstGeom>
                      <a:noFill/>
                      <a:ln>
                        <a:noFill/>
                      </a:ln>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defRPr/>
            </a:pPr>
            <a:r>
              <a:rPr lang="en-US" dirty="0" smtClean="0">
                <a:cs typeface="Arial" pitchFamily="34" charset="0"/>
              </a:rPr>
              <a:t>Human Reservoirs</a:t>
            </a:r>
          </a:p>
        </p:txBody>
      </p:sp>
      <p:graphicFrame>
        <p:nvGraphicFramePr>
          <p:cNvPr id="27652" name="Object 4"/>
          <p:cNvGraphicFramePr>
            <a:graphicFrameLocks noGrp="1" noChangeAspect="1"/>
          </p:cNvGraphicFramePr>
          <p:nvPr>
            <p:ph sz="half" idx="1"/>
            <p:extLst>
              <p:ext uri="{D42A27DB-BD31-4B8C-83A1-F6EECF244321}">
                <p14:modId xmlns:p14="http://schemas.microsoft.com/office/powerpoint/2010/main" val="2969327904"/>
              </p:ext>
            </p:extLst>
          </p:nvPr>
        </p:nvGraphicFramePr>
        <p:xfrm>
          <a:off x="1619672" y="1916832"/>
          <a:ext cx="2349568" cy="3031927"/>
        </p:xfrm>
        <a:graphic>
          <a:graphicData uri="http://schemas.openxmlformats.org/presentationml/2006/ole">
            <mc:AlternateContent xmlns:mc="http://schemas.openxmlformats.org/markup-compatibility/2006">
              <mc:Choice xmlns:v="urn:schemas-microsoft-com:vml" Requires="v">
                <p:oleObj spid="_x0000_s27747" name="Clip" r:id="rId4" imgW="3181350" imgH="4105275" progId="MS_ClipArt_Gallery.2">
                  <p:embed/>
                </p:oleObj>
              </mc:Choice>
              <mc:Fallback>
                <p:oleObj name="Clip" r:id="rId4" imgW="3181350" imgH="4105275"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916832"/>
                        <a:ext cx="2349568" cy="3031927"/>
                      </a:xfrm>
                      <a:prstGeom prst="rect">
                        <a:avLst/>
                      </a:prstGeom>
                      <a:noFill/>
                      <a:ln>
                        <a:noFill/>
                      </a:ln>
                      <a:extLst/>
                    </p:spPr>
                  </p:pic>
                </p:oleObj>
              </mc:Fallback>
            </mc:AlternateContent>
          </a:graphicData>
        </a:graphic>
      </p:graphicFrame>
      <p:sp>
        <p:nvSpPr>
          <p:cNvPr id="31747" name="Rectangle 3"/>
          <p:cNvSpPr>
            <a:spLocks noGrp="1" noChangeArrowheads="1"/>
          </p:cNvSpPr>
          <p:nvPr>
            <p:ph sz="half" idx="2"/>
          </p:nvPr>
        </p:nvSpPr>
        <p:spPr/>
        <p:txBody>
          <a:bodyPr/>
          <a:lstStyle/>
          <a:p>
            <a:pPr marL="0" indent="0" eaLnBrk="1" hangingPunct="1">
              <a:lnSpc>
                <a:spcPct val="90000"/>
              </a:lnSpc>
              <a:buClr>
                <a:srgbClr val="FF66CC"/>
              </a:buClr>
              <a:buSzPct val="85000"/>
              <a:buFont typeface="Symbol" pitchFamily="18" charset="2"/>
              <a:buNone/>
              <a:defRPr/>
            </a:pPr>
            <a:r>
              <a:rPr lang="en-US" sz="2800" dirty="0" smtClean="0">
                <a:cs typeface="Arial" pitchFamily="34" charset="0"/>
              </a:rPr>
              <a:t>Human reservoir: Persons with acute or subclinical illness</a:t>
            </a:r>
          </a:p>
          <a:p>
            <a:pPr eaLnBrk="1" hangingPunct="1">
              <a:lnSpc>
                <a:spcPct val="90000"/>
              </a:lnSpc>
              <a:buClr>
                <a:srgbClr val="FF66CC"/>
              </a:buClr>
              <a:buSzPct val="85000"/>
              <a:buFont typeface="Monotype Sorts"/>
              <a:buNone/>
              <a:defRPr/>
            </a:pPr>
            <a:endParaRPr lang="en-US" sz="2400" dirty="0" smtClean="0">
              <a:cs typeface="Arial" pitchFamily="34" charset="0"/>
            </a:endParaRPr>
          </a:p>
          <a:p>
            <a:pPr marL="0" indent="0" eaLnBrk="1" hangingPunct="1">
              <a:lnSpc>
                <a:spcPct val="90000"/>
              </a:lnSpc>
              <a:buClr>
                <a:srgbClr val="FF66CC"/>
              </a:buClr>
              <a:buSzPct val="85000"/>
              <a:buFont typeface="Symbol" pitchFamily="18" charset="2"/>
              <a:buNone/>
              <a:defRPr/>
            </a:pPr>
            <a:r>
              <a:rPr lang="en-US" dirty="0" smtClean="0">
                <a:cs typeface="Arial" pitchFamily="34" charset="0"/>
              </a:rPr>
              <a:t>Carriers</a:t>
            </a:r>
          </a:p>
          <a:p>
            <a:pPr lvl="1" eaLnBrk="1" hangingPunct="1">
              <a:lnSpc>
                <a:spcPct val="90000"/>
              </a:lnSpc>
              <a:defRPr/>
            </a:pPr>
            <a:r>
              <a:rPr lang="en-US" sz="2400" dirty="0" smtClean="0">
                <a:cs typeface="Arial" pitchFamily="34" charset="0"/>
              </a:rPr>
              <a:t>convalescent carriers</a:t>
            </a:r>
          </a:p>
          <a:p>
            <a:pPr lvl="1" eaLnBrk="1" hangingPunct="1">
              <a:lnSpc>
                <a:spcPct val="90000"/>
              </a:lnSpc>
              <a:defRPr/>
            </a:pPr>
            <a:r>
              <a:rPr lang="en-US" sz="2400" dirty="0" smtClean="0">
                <a:cs typeface="Arial" pitchFamily="34" charset="0"/>
              </a:rPr>
              <a:t>chronic carriers</a:t>
            </a:r>
          </a:p>
          <a:p>
            <a:pPr lvl="1" eaLnBrk="1" hangingPunct="1">
              <a:lnSpc>
                <a:spcPct val="90000"/>
              </a:lnSpc>
              <a:defRPr/>
            </a:pPr>
            <a:r>
              <a:rPr lang="en-US" sz="2400" dirty="0" smtClean="0">
                <a:cs typeface="Arial" pitchFamily="34" charset="0"/>
              </a:rPr>
              <a:t>intermittent carriers</a:t>
            </a:r>
          </a:p>
          <a:p>
            <a:pPr eaLnBrk="1" hangingPunct="1">
              <a:lnSpc>
                <a:spcPct val="90000"/>
              </a:lnSpc>
              <a:defRPr/>
            </a:pPr>
            <a:endParaRPr lang="en-US" dirty="0" smtClean="0">
              <a:solidFill>
                <a:srgbClr val="1C3F8C"/>
              </a:solidFill>
              <a:cs typeface="Arial" pitchFamily="34" charset="0"/>
            </a:endParaRPr>
          </a:p>
        </p:txBody>
      </p:sp>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368D1AC6-870F-4BD8-8E6C-E49647EDED0B}" type="slidenum">
              <a:rPr lang="en-US" smtClean="0"/>
              <a:pPr>
                <a:defRPr/>
              </a:pPr>
              <a:t>17</a:t>
            </a:fld>
            <a:endParaRPr lang="th-TH"/>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defRPr/>
            </a:pPr>
            <a:r>
              <a:rPr lang="en-US" dirty="0" smtClean="0">
                <a:cs typeface="Arial" pitchFamily="34" charset="0"/>
              </a:rPr>
              <a:t>Portal of Exit</a:t>
            </a:r>
          </a:p>
        </p:txBody>
      </p:sp>
      <p:sp>
        <p:nvSpPr>
          <p:cNvPr id="28675" name="Rectangle 3"/>
          <p:cNvSpPr>
            <a:spLocks noGrp="1" noChangeArrowheads="1"/>
          </p:cNvSpPr>
          <p:nvPr>
            <p:ph sz="half" idx="1"/>
          </p:nvPr>
        </p:nvSpPr>
        <p:spPr/>
        <p:txBody>
          <a:bodyPr>
            <a:noAutofit/>
          </a:bodyPr>
          <a:lstStyle/>
          <a:p>
            <a:pPr marL="0" indent="0" eaLnBrk="1" hangingPunct="1">
              <a:buClr>
                <a:srgbClr val="FF66CC"/>
              </a:buClr>
              <a:buSzPct val="85000"/>
              <a:buFont typeface="Symbol" pitchFamily="18" charset="2"/>
              <a:buNone/>
            </a:pPr>
            <a:r>
              <a:rPr lang="en-US" dirty="0" smtClean="0">
                <a:latin typeface="Arial" pitchFamily="34" charset="0"/>
                <a:cs typeface="Arial" pitchFamily="34" charset="0"/>
              </a:rPr>
              <a:t>The path by which an infectious agent leaves the reservoir</a:t>
            </a:r>
          </a:p>
          <a:p>
            <a:pPr lvl="1" eaLnBrk="1" hangingPunct="1">
              <a:lnSpc>
                <a:spcPct val="10000"/>
              </a:lnSpc>
              <a:buFontTx/>
              <a:buNone/>
            </a:pPr>
            <a:endParaRPr lang="en-US" sz="2800" dirty="0" smtClean="0">
              <a:latin typeface="Arial" pitchFamily="34" charset="0"/>
              <a:cs typeface="Arial" pitchFamily="34" charset="0"/>
            </a:endParaRPr>
          </a:p>
          <a:p>
            <a:pPr lvl="1" eaLnBrk="1" hangingPunct="1">
              <a:lnSpc>
                <a:spcPct val="80000"/>
              </a:lnSpc>
            </a:pPr>
            <a:r>
              <a:rPr lang="en-US" dirty="0" smtClean="0">
                <a:latin typeface="Arial" pitchFamily="34" charset="0"/>
                <a:cs typeface="Arial" pitchFamily="34" charset="0"/>
              </a:rPr>
              <a:t>Respiratory tract</a:t>
            </a:r>
          </a:p>
          <a:p>
            <a:pPr lvl="1" eaLnBrk="1" hangingPunct="1">
              <a:lnSpc>
                <a:spcPct val="80000"/>
              </a:lnSpc>
            </a:pPr>
            <a:r>
              <a:rPr lang="en-US" dirty="0" smtClean="0">
                <a:latin typeface="Arial" pitchFamily="34" charset="0"/>
                <a:cs typeface="Arial" pitchFamily="34" charset="0"/>
              </a:rPr>
              <a:t>Genitourinary tract</a:t>
            </a:r>
          </a:p>
          <a:p>
            <a:pPr lvl="1" eaLnBrk="1" hangingPunct="1">
              <a:lnSpc>
                <a:spcPct val="80000"/>
              </a:lnSpc>
            </a:pPr>
            <a:r>
              <a:rPr lang="en-US" dirty="0" smtClean="0">
                <a:latin typeface="Arial" pitchFamily="34" charset="0"/>
                <a:cs typeface="Arial" pitchFamily="34" charset="0"/>
              </a:rPr>
              <a:t>Gastrointestinal tract</a:t>
            </a:r>
          </a:p>
          <a:p>
            <a:pPr lvl="1" eaLnBrk="1" hangingPunct="1">
              <a:lnSpc>
                <a:spcPct val="80000"/>
              </a:lnSpc>
            </a:pPr>
            <a:r>
              <a:rPr lang="en-US" dirty="0" smtClean="0">
                <a:latin typeface="Arial" pitchFamily="34" charset="0"/>
                <a:cs typeface="Arial" pitchFamily="34" charset="0"/>
              </a:rPr>
              <a:t>Skin/mucous membrane</a:t>
            </a:r>
          </a:p>
          <a:p>
            <a:pPr lvl="1" eaLnBrk="1" hangingPunct="1">
              <a:lnSpc>
                <a:spcPct val="80000"/>
              </a:lnSpc>
            </a:pPr>
            <a:r>
              <a:rPr lang="en-US" dirty="0" smtClean="0">
                <a:latin typeface="Arial" pitchFamily="34" charset="0"/>
                <a:cs typeface="Arial" pitchFamily="34" charset="0"/>
              </a:rPr>
              <a:t>Blood</a:t>
            </a:r>
          </a:p>
          <a:p>
            <a:pPr lvl="1" eaLnBrk="1" hangingPunct="1">
              <a:lnSpc>
                <a:spcPct val="80000"/>
              </a:lnSpc>
            </a:pPr>
            <a:r>
              <a:rPr lang="en-US" dirty="0" err="1" smtClean="0">
                <a:latin typeface="Arial" pitchFamily="34" charset="0"/>
                <a:cs typeface="Arial" pitchFamily="34" charset="0"/>
              </a:rPr>
              <a:t>Transplacental</a:t>
            </a:r>
            <a:endParaRPr lang="en-US" dirty="0" smtClean="0">
              <a:latin typeface="Arial" pitchFamily="34" charset="0"/>
              <a:cs typeface="Arial" pitchFamily="34" charset="0"/>
            </a:endParaRPr>
          </a:p>
        </p:txBody>
      </p:sp>
      <p:graphicFrame>
        <p:nvGraphicFramePr>
          <p:cNvPr id="28676" name="Object 4"/>
          <p:cNvGraphicFramePr>
            <a:graphicFrameLocks noGrp="1" noChangeAspect="1"/>
          </p:cNvGraphicFramePr>
          <p:nvPr>
            <p:ph sz="half" idx="2"/>
            <p:extLst>
              <p:ext uri="{D42A27DB-BD31-4B8C-83A1-F6EECF244321}">
                <p14:modId xmlns:p14="http://schemas.microsoft.com/office/powerpoint/2010/main" val="699081523"/>
              </p:ext>
            </p:extLst>
          </p:nvPr>
        </p:nvGraphicFramePr>
        <p:xfrm>
          <a:off x="4419600" y="2190750"/>
          <a:ext cx="3657600" cy="3279775"/>
        </p:xfrm>
        <a:graphic>
          <a:graphicData uri="http://schemas.openxmlformats.org/presentationml/2006/ole">
            <mc:AlternateContent xmlns:mc="http://schemas.openxmlformats.org/markup-compatibility/2006">
              <mc:Choice xmlns:v="urn:schemas-microsoft-com:vml" Requires="v">
                <p:oleObj spid="_x0000_s28770" name="Clip" r:id="rId4" imgW="4990239" imgH="4474994" progId="MS_ClipArt_Gallery.2">
                  <p:embed/>
                </p:oleObj>
              </mc:Choice>
              <mc:Fallback>
                <p:oleObj name="Clip" r:id="rId4" imgW="4990239" imgH="4474994"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190750"/>
                        <a:ext cx="3657600" cy="3279775"/>
                      </a:xfrm>
                      <a:prstGeom prst="rect">
                        <a:avLst/>
                      </a:prstGeom>
                      <a:noFill/>
                      <a:ln>
                        <a:noFill/>
                      </a:ln>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0BEC549C-4AC1-4618-AE23-DA3AF2F1A120}" type="slidenum">
              <a:rPr lang="en-US" smtClean="0"/>
              <a:pPr>
                <a:defRPr/>
              </a:pPr>
              <a:t>18</a:t>
            </a:fld>
            <a:endParaRPr lang="th-TH"/>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GB" dirty="0"/>
              <a:t>Modes of </a:t>
            </a:r>
            <a:r>
              <a:rPr lang="en-GB" dirty="0" smtClean="0"/>
              <a:t>Transmission</a:t>
            </a:r>
            <a:endParaRPr lang="th-TH" dirty="0"/>
          </a:p>
        </p:txBody>
      </p:sp>
      <p:sp>
        <p:nvSpPr>
          <p:cNvPr id="2" name="Content Placeholder 1"/>
          <p:cNvSpPr>
            <a:spLocks noGrp="1"/>
          </p:cNvSpPr>
          <p:nvPr>
            <p:ph idx="1"/>
          </p:nvPr>
        </p:nvSpPr>
        <p:spPr/>
        <p:txBody>
          <a:bodyPr>
            <a:normAutofit/>
          </a:bodyPr>
          <a:lstStyle/>
          <a:p>
            <a:pPr marL="274320" indent="-274320" eaLnBrk="1" fontAlgn="auto" hangingPunct="1">
              <a:spcAft>
                <a:spcPts val="0"/>
              </a:spcAft>
              <a:buClr>
                <a:srgbClr val="31B6FD"/>
              </a:buClr>
              <a:defRPr/>
            </a:pPr>
            <a:r>
              <a:rPr lang="en-GB" sz="2800" dirty="0" smtClean="0">
                <a:cs typeface="Arial" pitchFamily="34" charset="0"/>
              </a:rPr>
              <a:t>A </a:t>
            </a:r>
            <a:r>
              <a:rPr lang="en-GB" sz="2800" dirty="0">
                <a:cs typeface="Arial" pitchFamily="34" charset="0"/>
              </a:rPr>
              <a:t>pathogen may be transmitted by a single route or it can be transmitted in several </a:t>
            </a:r>
            <a:r>
              <a:rPr lang="en-GB" sz="2800" dirty="0" smtClean="0">
                <a:cs typeface="Arial" pitchFamily="34" charset="0"/>
              </a:rPr>
              <a:t>ways</a:t>
            </a:r>
          </a:p>
          <a:p>
            <a:pPr marL="274320" indent="-274320" eaLnBrk="1" fontAlgn="auto" hangingPunct="1">
              <a:spcAft>
                <a:spcPts val="0"/>
              </a:spcAft>
              <a:buClr>
                <a:srgbClr val="31B6FD"/>
              </a:buClr>
              <a:defRPr/>
            </a:pPr>
            <a:r>
              <a:rPr lang="en-GB" sz="2800" dirty="0" smtClean="0">
                <a:cs typeface="Arial" pitchFamily="34" charset="0"/>
              </a:rPr>
              <a:t>Modes </a:t>
            </a:r>
            <a:r>
              <a:rPr lang="en-GB" sz="2800" dirty="0">
                <a:cs typeface="Arial" pitchFamily="34" charset="0"/>
              </a:rPr>
              <a:t>of transmission </a:t>
            </a:r>
            <a:r>
              <a:rPr lang="en-GB" sz="2800" dirty="0" smtClean="0">
                <a:cs typeface="Arial" pitchFamily="34" charset="0"/>
              </a:rPr>
              <a:t>are </a:t>
            </a:r>
            <a:r>
              <a:rPr lang="en-GB" sz="2800" dirty="0">
                <a:cs typeface="Arial" pitchFamily="34" charset="0"/>
              </a:rPr>
              <a:t>as follows:</a:t>
            </a:r>
            <a:endParaRPr lang="en-US" sz="2800" dirty="0">
              <a:cs typeface="Arial" pitchFamily="34" charset="0"/>
            </a:endParaRPr>
          </a:p>
          <a:p>
            <a:pPr marL="577533" lvl="1" indent="-274320" eaLnBrk="1" fontAlgn="auto" hangingPunct="1">
              <a:spcAft>
                <a:spcPts val="0"/>
              </a:spcAft>
              <a:buClr>
                <a:srgbClr val="31B6FD"/>
              </a:buClr>
              <a:defRPr/>
            </a:pPr>
            <a:r>
              <a:rPr lang="en-GB" sz="2400" dirty="0" smtClean="0">
                <a:latin typeface="Arial" pitchFamily="34" charset="0"/>
                <a:cs typeface="Arial" pitchFamily="34" charset="0"/>
              </a:rPr>
              <a:t>Contact transmission: direct, </a:t>
            </a:r>
            <a:r>
              <a:rPr lang="en-GB" sz="2400" dirty="0">
                <a:latin typeface="Arial" pitchFamily="34" charset="0"/>
                <a:cs typeface="Arial" pitchFamily="34" charset="0"/>
              </a:rPr>
              <a:t>indirect-contact, and </a:t>
            </a:r>
            <a:r>
              <a:rPr lang="en-GB" sz="2400" dirty="0" smtClean="0">
                <a:latin typeface="Arial" pitchFamily="34" charset="0"/>
                <a:cs typeface="Arial" pitchFamily="34" charset="0"/>
              </a:rPr>
              <a:t>droplet</a:t>
            </a:r>
          </a:p>
          <a:p>
            <a:pPr marL="577533" lvl="1" indent="-274320" eaLnBrk="1" fontAlgn="auto" hangingPunct="1">
              <a:spcAft>
                <a:spcPts val="0"/>
              </a:spcAft>
              <a:buClr>
                <a:srgbClr val="31B6FD"/>
              </a:buClr>
              <a:defRPr/>
            </a:pPr>
            <a:r>
              <a:rPr lang="en-GB" sz="2400" dirty="0">
                <a:latin typeface="Arial" pitchFamily="34" charset="0"/>
                <a:cs typeface="Arial" pitchFamily="34" charset="0"/>
              </a:rPr>
              <a:t>Airborne </a:t>
            </a:r>
            <a:r>
              <a:rPr lang="en-GB" sz="2400" dirty="0" smtClean="0">
                <a:latin typeface="Arial" pitchFamily="34" charset="0"/>
                <a:cs typeface="Arial" pitchFamily="34" charset="0"/>
              </a:rPr>
              <a:t>transmission </a:t>
            </a:r>
          </a:p>
          <a:p>
            <a:pPr marL="577533" lvl="1" indent="-274320" eaLnBrk="1" fontAlgn="auto" hangingPunct="1">
              <a:spcAft>
                <a:spcPts val="0"/>
              </a:spcAft>
              <a:buClr>
                <a:srgbClr val="31B6FD"/>
              </a:buClr>
              <a:defRPr/>
            </a:pPr>
            <a:r>
              <a:rPr lang="en-GB" sz="2400" dirty="0">
                <a:latin typeface="Arial" pitchFamily="34" charset="0"/>
                <a:cs typeface="Arial" pitchFamily="34" charset="0"/>
              </a:rPr>
              <a:t>Vehicle </a:t>
            </a:r>
            <a:r>
              <a:rPr lang="en-GB" sz="2400" dirty="0" smtClean="0">
                <a:latin typeface="Arial" pitchFamily="34" charset="0"/>
                <a:cs typeface="Arial" pitchFamily="34" charset="0"/>
              </a:rPr>
              <a:t>transmission</a:t>
            </a:r>
            <a:endParaRPr lang="en-US" sz="2400" dirty="0">
              <a:latin typeface="Arial" pitchFamily="34" charset="0"/>
              <a:cs typeface="Arial" pitchFamily="34" charset="0"/>
            </a:endParaRPr>
          </a:p>
          <a:p>
            <a:pPr marL="577533" lvl="1" indent="-274320" eaLnBrk="1" fontAlgn="auto" hangingPunct="1">
              <a:spcAft>
                <a:spcPts val="0"/>
              </a:spcAft>
              <a:buClr>
                <a:srgbClr val="31B6FD"/>
              </a:buClr>
              <a:defRPr/>
            </a:pPr>
            <a:r>
              <a:rPr lang="en-GB" sz="2400" dirty="0">
                <a:latin typeface="Arial" pitchFamily="34" charset="0"/>
                <a:cs typeface="Arial" pitchFamily="34" charset="0"/>
              </a:rPr>
              <a:t>Vector-borne </a:t>
            </a:r>
            <a:r>
              <a:rPr lang="en-GB" sz="2400" dirty="0" smtClean="0">
                <a:latin typeface="Arial" pitchFamily="34" charset="0"/>
                <a:cs typeface="Arial" pitchFamily="34" charset="0"/>
              </a:rPr>
              <a:t>transmission</a:t>
            </a:r>
            <a:endParaRPr lang="en-US" sz="2400" dirty="0">
              <a:latin typeface="Arial" pitchFamily="34" charset="0"/>
              <a:cs typeface="Arial" pitchFamily="34" charset="0"/>
            </a:endParaRPr>
          </a:p>
          <a:p>
            <a:pPr marL="0" indent="0" eaLnBrk="1" fontAlgn="auto" hangingPunct="1">
              <a:spcAft>
                <a:spcPts val="0"/>
              </a:spcAft>
              <a:buClr>
                <a:srgbClr val="31B6FD"/>
              </a:buClr>
              <a:buFont typeface="Symbol" pitchFamily="18" charset="2"/>
              <a:buNone/>
              <a:defRPr/>
            </a:pPr>
            <a:r>
              <a:rPr lang="en-GB" dirty="0">
                <a:solidFill>
                  <a:srgbClr val="073E87"/>
                </a:solidFill>
                <a:cs typeface="Arial" pitchFamily="34" charset="0"/>
              </a:rPr>
              <a:t>	 </a:t>
            </a:r>
            <a:endParaRPr lang="en-US" dirty="0">
              <a:solidFill>
                <a:srgbClr val="073E87"/>
              </a:solidFill>
              <a:cs typeface="Arial" pitchFamily="34" charset="0"/>
            </a:endParaRPr>
          </a:p>
          <a:p>
            <a:pPr marL="274320" indent="-274320" eaLnBrk="1" fontAlgn="auto" hangingPunct="1">
              <a:spcAft>
                <a:spcPts val="0"/>
              </a:spcAft>
              <a:buClr>
                <a:srgbClr val="31B6FD"/>
              </a:buClr>
              <a:defRPr/>
            </a:pPr>
            <a:endParaRPr lang="th-TH" dirty="0">
              <a:solidFill>
                <a:srgbClr val="073E87"/>
              </a:solidFill>
            </a:endParaRPr>
          </a:p>
          <a:p>
            <a:pPr eaLnBrk="1" hangingPunct="1">
              <a:defRPr/>
            </a:pPr>
            <a:endParaRPr lang="th-TH" dirty="0"/>
          </a:p>
        </p:txBody>
      </p:sp>
      <p:sp>
        <p:nvSpPr>
          <p:cNvPr id="5" name="Date Placeholder 4"/>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79F0500B-9B52-4433-AAD2-1FA2DF28D1FC}" type="slidenum">
              <a:rPr lang="th-TH" smtClean="0"/>
              <a:pPr>
                <a:defRPr/>
              </a:pPr>
              <a:t>19</a:t>
            </a:fld>
            <a:endParaRPr lang="th-T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Learning Objectives</a:t>
            </a:r>
            <a:endParaRPr lang="th-TH" dirty="0"/>
          </a:p>
        </p:txBody>
      </p:sp>
      <p:sp>
        <p:nvSpPr>
          <p:cNvPr id="12290" name="Content Placeholder 1"/>
          <p:cNvSpPr>
            <a:spLocks noGrp="1"/>
          </p:cNvSpPr>
          <p:nvPr>
            <p:ph idx="1"/>
          </p:nvPr>
        </p:nvSpPr>
        <p:spPr>
          <a:xfrm>
            <a:off x="611560" y="1628800"/>
            <a:ext cx="7408862" cy="4248472"/>
          </a:xfrm>
        </p:spPr>
        <p:txBody>
          <a:bodyPr>
            <a:noAutofit/>
          </a:bodyPr>
          <a:lstStyle/>
          <a:p>
            <a:pPr marL="628650" indent="-514350">
              <a:buFont typeface="+mj-lt"/>
              <a:buAutoNum type="arabicPeriod"/>
            </a:pPr>
            <a:r>
              <a:rPr lang="en-GB" sz="2800" dirty="0" smtClean="0">
                <a:cs typeface="KodchiangUPC" pitchFamily="18" charset="-34"/>
              </a:rPr>
              <a:t>Describe the epidemiology of healthcare associated infections (HAI).</a:t>
            </a:r>
          </a:p>
          <a:p>
            <a:pPr marL="628650" indent="-514350">
              <a:buFont typeface="+mj-lt"/>
              <a:buAutoNum type="arabicPeriod"/>
            </a:pPr>
            <a:r>
              <a:rPr lang="en-GB" sz="2800" dirty="0" smtClean="0">
                <a:cs typeface="KodchiangUPC" pitchFamily="18" charset="-34"/>
              </a:rPr>
              <a:t>Summarise how agent, host and environmental factors affect the occurrence of HAIs.</a:t>
            </a:r>
          </a:p>
          <a:p>
            <a:pPr marL="628650" indent="-514350">
              <a:buFont typeface="+mj-lt"/>
              <a:buAutoNum type="arabicPeriod"/>
            </a:pPr>
            <a:r>
              <a:rPr lang="en-GB" sz="2800" dirty="0" smtClean="0">
                <a:cs typeface="KodchiangUPC" pitchFamily="18" charset="-34"/>
              </a:rPr>
              <a:t>Outline the types of epidemiologic studies that can be used in HAI epidemiology.</a:t>
            </a:r>
          </a:p>
        </p:txBody>
      </p:sp>
      <p:sp>
        <p:nvSpPr>
          <p:cNvPr id="4" name="Slide Number Placeholder 3"/>
          <p:cNvSpPr>
            <a:spLocks noGrp="1"/>
          </p:cNvSpPr>
          <p:nvPr>
            <p:ph type="sldNum" sz="quarter" idx="12"/>
          </p:nvPr>
        </p:nvSpPr>
        <p:spPr/>
        <p:txBody>
          <a:bodyPr/>
          <a:lstStyle/>
          <a:p>
            <a:pPr>
              <a:defRPr/>
            </a:pPr>
            <a:fld id="{ABC4A772-EB15-40B3-8C6A-862AA7283FF8}" type="slidenum">
              <a:rPr lang="th-TH" smtClean="0"/>
              <a:pPr>
                <a:defRPr/>
              </a:pPr>
              <a:t>2</a:t>
            </a:fld>
            <a:endParaRPr lang="th-TH" dirty="0"/>
          </a:p>
        </p:txBody>
      </p:sp>
      <p:sp>
        <p:nvSpPr>
          <p:cNvPr id="2" name="Date Placeholder 1"/>
          <p:cNvSpPr>
            <a:spLocks noGrp="1"/>
          </p:cNvSpPr>
          <p:nvPr>
            <p:ph type="dt" sz="half" idx="10"/>
          </p:nvPr>
        </p:nvSpPr>
        <p:spPr/>
        <p:txBody>
          <a:bodyPr/>
          <a:lstStyle/>
          <a:p>
            <a:r>
              <a:rPr lang="en-US" dirty="0" smtClean="0"/>
              <a:t>December 1, 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cs typeface="Arial" pitchFamily="34" charset="0"/>
              </a:rPr>
              <a:t>Contact Transmission</a:t>
            </a:r>
          </a:p>
        </p:txBody>
      </p:sp>
      <p:sp>
        <p:nvSpPr>
          <p:cNvPr id="34819" name="Rectangle 3"/>
          <p:cNvSpPr>
            <a:spLocks noGrp="1" noChangeArrowheads="1"/>
          </p:cNvSpPr>
          <p:nvPr>
            <p:ph idx="1"/>
          </p:nvPr>
        </p:nvSpPr>
        <p:spPr>
          <a:xfrm>
            <a:off x="457200" y="1600200"/>
            <a:ext cx="5842992" cy="4800600"/>
          </a:xfrm>
        </p:spPr>
        <p:txBody>
          <a:bodyPr/>
          <a:lstStyle/>
          <a:p>
            <a:pPr marL="0" indent="0" eaLnBrk="1" hangingPunct="1">
              <a:buClr>
                <a:srgbClr val="FF66CC"/>
              </a:buClr>
              <a:buSzPct val="85000"/>
              <a:buFont typeface="Symbol" pitchFamily="18" charset="2"/>
              <a:buNone/>
              <a:defRPr/>
            </a:pPr>
            <a:r>
              <a:rPr lang="en-US" sz="2800" dirty="0" smtClean="0">
                <a:cs typeface="Arial" pitchFamily="34" charset="0"/>
              </a:rPr>
              <a:t>Direct contact  </a:t>
            </a:r>
          </a:p>
          <a:p>
            <a:pPr marL="862013" indent="-457200">
              <a:buClr>
                <a:schemeClr val="accent2"/>
              </a:buClr>
              <a:buSzPct val="85000"/>
              <a:defRPr/>
            </a:pPr>
            <a:r>
              <a:rPr lang="en-US" sz="2400" dirty="0" smtClean="0">
                <a:cs typeface="Arial" pitchFamily="34" charset="0"/>
              </a:rPr>
              <a:t>person-to-person spread, actual  </a:t>
            </a:r>
            <a:r>
              <a:rPr lang="en-US" sz="2400" dirty="0" smtClean="0">
                <a:cs typeface="Arial" pitchFamily="34" charset="0"/>
              </a:rPr>
              <a:t>physical </a:t>
            </a:r>
            <a:r>
              <a:rPr lang="en-US" sz="2400" dirty="0" smtClean="0">
                <a:cs typeface="Arial" pitchFamily="34" charset="0"/>
              </a:rPr>
              <a:t>contact</a:t>
            </a:r>
          </a:p>
          <a:p>
            <a:pPr lvl="1" eaLnBrk="1" hangingPunct="1">
              <a:buClr>
                <a:srgbClr val="FF66CC"/>
              </a:buClr>
              <a:buSzPct val="85000"/>
              <a:buFont typeface="Monotype Sorts"/>
              <a:buChar char="u"/>
              <a:defRPr/>
            </a:pPr>
            <a:endParaRPr lang="en-US" sz="2800" dirty="0" smtClean="0">
              <a:cs typeface="Arial" pitchFamily="34" charset="0"/>
            </a:endParaRPr>
          </a:p>
          <a:p>
            <a:pPr marL="0" indent="0" eaLnBrk="1" hangingPunct="1">
              <a:buClr>
                <a:srgbClr val="FF66CC"/>
              </a:buClr>
              <a:buSzPct val="85000"/>
              <a:buFont typeface="Symbol" pitchFamily="18" charset="2"/>
              <a:buNone/>
              <a:defRPr/>
            </a:pPr>
            <a:r>
              <a:rPr lang="en-US" sz="2800" dirty="0" smtClean="0">
                <a:cs typeface="Arial" pitchFamily="34" charset="0"/>
              </a:rPr>
              <a:t>Indirect contact</a:t>
            </a:r>
          </a:p>
          <a:p>
            <a:pPr marL="914400" indent="-509588">
              <a:buClr>
                <a:schemeClr val="accent2"/>
              </a:buClr>
              <a:buSzPct val="85000"/>
              <a:defRPr/>
            </a:pPr>
            <a:r>
              <a:rPr lang="en-US" sz="2400" dirty="0" smtClean="0">
                <a:cs typeface="Arial" pitchFamily="34" charset="0"/>
              </a:rPr>
              <a:t>contact with contaminated intermediate object</a:t>
            </a:r>
          </a:p>
          <a:p>
            <a:pPr lvl="1" eaLnBrk="1" hangingPunct="1">
              <a:buClr>
                <a:srgbClr val="FF66CC"/>
              </a:buClr>
              <a:buSzPct val="85000"/>
              <a:buFont typeface="Monotype Sorts"/>
              <a:buChar char="u"/>
              <a:defRPr/>
            </a:pPr>
            <a:endParaRPr lang="en-US" sz="2400" dirty="0" smtClean="0">
              <a:solidFill>
                <a:srgbClr val="1C3F8C"/>
              </a:solidFill>
              <a:latin typeface="Arial" pitchFamily="34" charset="0"/>
              <a:cs typeface="Arial" pitchFamily="34" charset="0"/>
            </a:endParaRPr>
          </a:p>
          <a:p>
            <a:pPr lvl="1" eaLnBrk="1" hangingPunct="1">
              <a:buClr>
                <a:srgbClr val="FF66CC"/>
              </a:buClr>
              <a:buSzPct val="85000"/>
              <a:buFont typeface="Monotype Sorts"/>
              <a:buChar char="u"/>
              <a:defRPr/>
            </a:pPr>
            <a:endParaRPr lang="en-US" sz="2400" dirty="0" smtClean="0">
              <a:solidFill>
                <a:srgbClr val="1C3F8C"/>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3" name="Slide Number Placeholder 2"/>
          <p:cNvSpPr>
            <a:spLocks noGrp="1"/>
          </p:cNvSpPr>
          <p:nvPr>
            <p:ph type="sldNum" sz="quarter" idx="12"/>
          </p:nvPr>
        </p:nvSpPr>
        <p:spPr/>
        <p:txBody>
          <a:bodyPr/>
          <a:lstStyle/>
          <a:p>
            <a:pPr>
              <a:defRPr/>
            </a:pPr>
            <a:fld id="{852DEE3E-3A8F-4E33-813E-87A20E548A24}" type="slidenum">
              <a:rPr lang="th-TH" smtClean="0"/>
              <a:pPr>
                <a:defRPr/>
              </a:pPr>
              <a:t>20</a:t>
            </a:fld>
            <a:endParaRPr lang="th-TH" dirty="0"/>
          </a:p>
        </p:txBody>
      </p:sp>
      <p:pic>
        <p:nvPicPr>
          <p:cNvPr id="39938" name="Picture 2" descr="C:\Documents and Settings\candacef\Local Settings\Temporary Internet Files\Content.IE5\FRKIQOAK\MC9003317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348880"/>
            <a:ext cx="1795604" cy="1751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cs typeface="Arial" pitchFamily="34" charset="0"/>
              </a:rPr>
              <a:t>Droplet Transmission </a:t>
            </a:r>
          </a:p>
        </p:txBody>
      </p:sp>
      <p:sp>
        <p:nvSpPr>
          <p:cNvPr id="17411" name="Rectangle 3"/>
          <p:cNvSpPr>
            <a:spLocks noGrp="1" noChangeArrowheads="1"/>
          </p:cNvSpPr>
          <p:nvPr>
            <p:ph sz="half" idx="1"/>
          </p:nvPr>
        </p:nvSpPr>
        <p:spPr>
          <a:xfrm>
            <a:off x="457200" y="1536192"/>
            <a:ext cx="4186808" cy="4590288"/>
          </a:xfrm>
        </p:spPr>
        <p:txBody>
          <a:bodyPr>
            <a:noAutofit/>
          </a:bodyPr>
          <a:lstStyle/>
          <a:p>
            <a:pPr>
              <a:buClr>
                <a:schemeClr val="tx2"/>
              </a:buClr>
              <a:buSzPct val="85000"/>
              <a:defRPr/>
            </a:pPr>
            <a:r>
              <a:rPr lang="en-GB" dirty="0" smtClean="0">
                <a:cs typeface="Arial" pitchFamily="34" charset="0"/>
              </a:rPr>
              <a:t>Large droplets generated by an infected or colonised person during coughing, sneezing, talking, suctioning, etc.</a:t>
            </a:r>
          </a:p>
          <a:p>
            <a:pPr marL="457200" indent="-457200">
              <a:buClr>
                <a:schemeClr val="tx2"/>
              </a:buClr>
              <a:buSzPct val="85000"/>
              <a:defRPr/>
            </a:pPr>
            <a:r>
              <a:rPr lang="en-GB" dirty="0" smtClean="0">
                <a:cs typeface="Arial" pitchFamily="34" charset="0"/>
              </a:rPr>
              <a:t>Droplets propelled a short distance &lt;3m</a:t>
            </a:r>
          </a:p>
          <a:p>
            <a:pPr marL="457200" indent="-457200">
              <a:buClr>
                <a:schemeClr val="tx2"/>
              </a:buClr>
              <a:buSzPct val="85000"/>
              <a:defRPr/>
            </a:pPr>
            <a:r>
              <a:rPr lang="en-GB" dirty="0" smtClean="0">
                <a:cs typeface="Arial" pitchFamily="34" charset="0"/>
              </a:rPr>
              <a:t>Droplets deposited on a susceptible host’s eyes, nasal mucosa or mouth</a:t>
            </a:r>
            <a:endParaRPr lang="en-GB" dirty="0" smtClean="0">
              <a:cs typeface="Arial" pitchFamily="34" charset="0"/>
            </a:endParaRP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3" name="Slide Number Placeholder 2"/>
          <p:cNvSpPr>
            <a:spLocks noGrp="1"/>
          </p:cNvSpPr>
          <p:nvPr>
            <p:ph type="sldNum" sz="quarter" idx="12"/>
          </p:nvPr>
        </p:nvSpPr>
        <p:spPr/>
        <p:txBody>
          <a:bodyPr/>
          <a:lstStyle/>
          <a:p>
            <a:pPr>
              <a:defRPr/>
            </a:pPr>
            <a:fld id="{852DEE3E-3A8F-4E33-813E-87A20E548A24}" type="slidenum">
              <a:rPr lang="th-TH" smtClean="0"/>
              <a:pPr>
                <a:defRPr/>
              </a:pPr>
              <a:t>21</a:t>
            </a:fld>
            <a:endParaRPr lang="th-TH" dirty="0"/>
          </a:p>
        </p:txBody>
      </p:sp>
      <p:graphicFrame>
        <p:nvGraphicFramePr>
          <p:cNvPr id="6" name="Object 3"/>
          <p:cNvGraphicFramePr>
            <a:graphicFrameLocks noChangeAspect="1"/>
          </p:cNvGraphicFramePr>
          <p:nvPr>
            <p:extLst>
              <p:ext uri="{D42A27DB-BD31-4B8C-83A1-F6EECF244321}">
                <p14:modId xmlns:p14="http://schemas.microsoft.com/office/powerpoint/2010/main" val="2502217477"/>
              </p:ext>
            </p:extLst>
          </p:nvPr>
        </p:nvGraphicFramePr>
        <p:xfrm>
          <a:off x="4657154" y="3785952"/>
          <a:ext cx="2492325" cy="2234872"/>
        </p:xfrm>
        <a:graphic>
          <a:graphicData uri="http://schemas.openxmlformats.org/presentationml/2006/ole">
            <mc:AlternateContent xmlns:mc="http://schemas.openxmlformats.org/markup-compatibility/2006">
              <mc:Choice xmlns:v="urn:schemas-microsoft-com:vml" Requires="v">
                <p:oleObj spid="_x0000_s38953" name="Clip" r:id="rId4" imgW="5099050" imgH="4392613" progId="MS_ClipArt_Gallery.2">
                  <p:embed/>
                </p:oleObj>
              </mc:Choice>
              <mc:Fallback>
                <p:oleObj name="Clip" r:id="rId4" imgW="5099050" imgH="439261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154" y="3785952"/>
                        <a:ext cx="2492325" cy="2234872"/>
                      </a:xfrm>
                      <a:prstGeom prst="rect">
                        <a:avLst/>
                      </a:prstGeom>
                      <a:noFill/>
                      <a:ln>
                        <a:noFill/>
                      </a:ln>
                      <a:extLst/>
                    </p:spPr>
                  </p:pic>
                </p:oleObj>
              </mc:Fallback>
            </mc:AlternateContent>
          </a:graphicData>
        </a:graphic>
      </p:graphicFrame>
      <p:sp>
        <p:nvSpPr>
          <p:cNvPr id="7" name="AutoShape 4"/>
          <p:cNvSpPr>
            <a:spLocks noChangeArrowheads="1"/>
          </p:cNvSpPr>
          <p:nvPr/>
        </p:nvSpPr>
        <p:spPr bwMode="auto">
          <a:xfrm rot="19371169">
            <a:off x="6535916" y="2721861"/>
            <a:ext cx="1987116" cy="918203"/>
          </a:xfrm>
          <a:prstGeom prst="wedgeEllipseCallout">
            <a:avLst>
              <a:gd name="adj1" fmla="val -71528"/>
              <a:gd name="adj2" fmla="val 28009"/>
            </a:avLst>
          </a:prstGeom>
          <a:solidFill>
            <a:schemeClr val="tx2">
              <a:alpha val="47000"/>
            </a:schemeClr>
          </a:solidFill>
          <a:ln w="12700">
            <a:solidFill>
              <a:schemeClr val="tx1"/>
            </a:solidFill>
            <a:miter lim="800000"/>
            <a:headEnd/>
            <a:tailEnd/>
          </a:ln>
          <a:effectLst>
            <a:outerShdw blurRad="50800" dist="50800" dir="5400000" algn="ctr" rotWithShape="0">
              <a:srgbClr val="000000">
                <a:alpha val="76000"/>
              </a:srgbClr>
            </a:outerShdw>
          </a:effectLst>
        </p:spPr>
        <p:txBody>
          <a:bodyPr wrap="none" anchor="ctr"/>
          <a:lstStyle/>
          <a:p>
            <a:pPr algn="ctr" eaLnBrk="0" hangingPunct="0"/>
            <a:endParaRPr lang="ru-RU">
              <a:latin typeface="Book Antiqua" pitchFamily="18" charset="0"/>
            </a:endParaRPr>
          </a:p>
        </p:txBody>
      </p:sp>
      <p:sp>
        <p:nvSpPr>
          <p:cNvPr id="8" name="Text Box 5"/>
          <p:cNvSpPr txBox="1">
            <a:spLocks noChangeArrowheads="1"/>
          </p:cNvSpPr>
          <p:nvPr/>
        </p:nvSpPr>
        <p:spPr bwMode="auto">
          <a:xfrm rot="18994212">
            <a:off x="6860777" y="2980907"/>
            <a:ext cx="1337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Candara" pitchFamily="34" charset="0"/>
                <a:cs typeface="Angsana New" pitchFamily="18" charset="-34"/>
              </a:defRPr>
            </a:lvl1pPr>
            <a:lvl2pPr marL="742950" indent="-285750" eaLnBrk="0" hangingPunct="0">
              <a:defRPr sz="2800">
                <a:solidFill>
                  <a:schemeClr val="tx1"/>
                </a:solidFill>
                <a:latin typeface="Candara" pitchFamily="34" charset="0"/>
                <a:cs typeface="Angsana New" pitchFamily="18" charset="-34"/>
              </a:defRPr>
            </a:lvl2pPr>
            <a:lvl3pPr marL="1143000" indent="-228600" eaLnBrk="0" hangingPunct="0">
              <a:defRPr sz="2800">
                <a:solidFill>
                  <a:schemeClr val="tx1"/>
                </a:solidFill>
                <a:latin typeface="Candara" pitchFamily="34" charset="0"/>
                <a:cs typeface="Angsana New" pitchFamily="18" charset="-34"/>
              </a:defRPr>
            </a:lvl3pPr>
            <a:lvl4pPr marL="1600200" indent="-228600" eaLnBrk="0" hangingPunct="0">
              <a:defRPr sz="2800">
                <a:solidFill>
                  <a:schemeClr val="tx1"/>
                </a:solidFill>
                <a:latin typeface="Candara" pitchFamily="34" charset="0"/>
                <a:cs typeface="Angsana New" pitchFamily="18" charset="-34"/>
              </a:defRPr>
            </a:lvl4pPr>
            <a:lvl5pPr marL="2057400" indent="-228600" eaLnBrk="0" hangingPunct="0">
              <a:defRPr sz="2800">
                <a:solidFill>
                  <a:schemeClr val="tx1"/>
                </a:solidFill>
                <a:latin typeface="Candara"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ndara"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ndara"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ndara"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ndara" pitchFamily="34" charset="0"/>
                <a:cs typeface="Angsana New" pitchFamily="18" charset="-34"/>
              </a:defRPr>
            </a:lvl9pPr>
          </a:lstStyle>
          <a:p>
            <a:r>
              <a:rPr lang="en-US" sz="2000" dirty="0">
                <a:latin typeface="Book Antiqua" pitchFamily="18" charset="0"/>
              </a:rPr>
              <a:t>Ah-</a:t>
            </a:r>
            <a:r>
              <a:rPr lang="en-US" sz="2000" dirty="0" err="1">
                <a:latin typeface="Book Antiqua" pitchFamily="18" charset="0"/>
              </a:rPr>
              <a:t>choo</a:t>
            </a:r>
            <a:r>
              <a:rPr lang="en-US" sz="2000" dirty="0">
                <a:latin typeface="Book Antiqua" pitchFamily="18" charset="0"/>
              </a:rPr>
              <a:t>!</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defRPr/>
            </a:pPr>
            <a:r>
              <a:rPr lang="en-US" dirty="0" smtClean="0">
                <a:cs typeface="Arial" pitchFamily="34" charset="0"/>
              </a:rPr>
              <a:t>Airborne Transmission</a:t>
            </a:r>
          </a:p>
        </p:txBody>
      </p:sp>
      <p:graphicFrame>
        <p:nvGraphicFramePr>
          <p:cNvPr id="33796" name="Object 4"/>
          <p:cNvGraphicFramePr>
            <a:graphicFrameLocks noGrp="1" noChangeAspect="1"/>
          </p:cNvGraphicFramePr>
          <p:nvPr>
            <p:ph type="clipArt" sz="half" idx="1"/>
          </p:nvPr>
        </p:nvGraphicFramePr>
        <p:xfrm>
          <a:off x="1116013" y="1966913"/>
          <a:ext cx="2519362" cy="4046537"/>
        </p:xfrm>
        <a:graphic>
          <a:graphicData uri="http://schemas.openxmlformats.org/presentationml/2006/ole">
            <mc:AlternateContent xmlns:mc="http://schemas.openxmlformats.org/markup-compatibility/2006">
              <mc:Choice xmlns:v="urn:schemas-microsoft-com:vml" Requires="v">
                <p:oleObj spid="_x0000_s33892" name="Clip" r:id="rId4" imgW="2740025" imgH="4400550" progId="MS_ClipArt_Gallery.2">
                  <p:embed/>
                </p:oleObj>
              </mc:Choice>
              <mc:Fallback>
                <p:oleObj name="Clip" r:id="rId4" imgW="2740025" imgH="440055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966913"/>
                        <a:ext cx="2519362"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5" name="Rectangle 3"/>
          <p:cNvSpPr>
            <a:spLocks noGrp="1" noChangeArrowheads="1"/>
          </p:cNvSpPr>
          <p:nvPr>
            <p:ph type="body" sz="half" idx="2"/>
          </p:nvPr>
        </p:nvSpPr>
        <p:spPr>
          <a:xfrm>
            <a:off x="3824288" y="3789363"/>
            <a:ext cx="4365625" cy="2087562"/>
          </a:xfrm>
        </p:spPr>
        <p:txBody>
          <a:bodyPr>
            <a:normAutofit fontScale="92500" lnSpcReduction="20000"/>
          </a:bodyPr>
          <a:lstStyle/>
          <a:p>
            <a:pPr eaLnBrk="1" hangingPunct="1">
              <a:buFontTx/>
              <a:buNone/>
            </a:pPr>
            <a:r>
              <a:rPr lang="en-US" sz="2800" dirty="0" smtClean="0">
                <a:cs typeface="Arial" pitchFamily="34" charset="0"/>
              </a:rPr>
              <a:t>   Droplet nuclei, dust particles or skin </a:t>
            </a:r>
            <a:r>
              <a:rPr lang="en-US" sz="2800" dirty="0" err="1" smtClean="0">
                <a:cs typeface="Arial" pitchFamily="34" charset="0"/>
              </a:rPr>
              <a:t>squames</a:t>
            </a:r>
            <a:r>
              <a:rPr lang="en-US" sz="2800" dirty="0" smtClean="0">
                <a:cs typeface="Arial" pitchFamily="34" charset="0"/>
              </a:rPr>
              <a:t> containing microorganisms are transmitted to a susceptible host by air currents</a:t>
            </a:r>
          </a:p>
          <a:p>
            <a:pPr eaLnBrk="1" hangingPunct="1">
              <a:buFontTx/>
              <a:buNone/>
            </a:pPr>
            <a:endParaRPr lang="en-US" dirty="0" smtClean="0">
              <a:solidFill>
                <a:srgbClr val="1C3F8C"/>
              </a:solidFill>
              <a:latin typeface="Arial" pitchFamily="34" charset="0"/>
              <a:cs typeface="Arial" pitchFamily="34" charset="0"/>
            </a:endParaRPr>
          </a:p>
        </p:txBody>
      </p:sp>
      <p:sp>
        <p:nvSpPr>
          <p:cNvPr id="33797" name="AutoShape 5"/>
          <p:cNvSpPr>
            <a:spLocks noChangeArrowheads="1"/>
          </p:cNvSpPr>
          <p:nvPr/>
        </p:nvSpPr>
        <p:spPr bwMode="auto">
          <a:xfrm flipV="1">
            <a:off x="3810000" y="2032000"/>
            <a:ext cx="4191000" cy="1371600"/>
          </a:xfrm>
          <a:prstGeom prst="wedgeEllipseCallout">
            <a:avLst>
              <a:gd name="adj1" fmla="val -62125"/>
              <a:gd name="adj2" fmla="val -32639"/>
            </a:avLst>
          </a:prstGeom>
          <a:solidFill>
            <a:schemeClr val="tx2">
              <a:alpha val="61000"/>
            </a:schemeClr>
          </a:solidFill>
          <a:ln w="12700">
            <a:solidFill>
              <a:schemeClr val="tx1"/>
            </a:solidFill>
            <a:miter lim="800000"/>
            <a:headEnd/>
            <a:tailEnd/>
          </a:ln>
        </p:spPr>
        <p:txBody>
          <a:bodyPr rot="10800000" wrap="none" anchor="ctr"/>
          <a:lstStyle/>
          <a:p>
            <a:pPr algn="ctr" eaLnBrk="0" hangingPunct="0"/>
            <a:endParaRPr lang="ru-RU">
              <a:latin typeface="Book Antiqua" pitchFamily="18" charset="0"/>
            </a:endParaRPr>
          </a:p>
        </p:txBody>
      </p:sp>
      <p:sp>
        <p:nvSpPr>
          <p:cNvPr id="33798" name="Text Box 6"/>
          <p:cNvSpPr txBox="1">
            <a:spLocks noChangeArrowheads="1"/>
          </p:cNvSpPr>
          <p:nvPr/>
        </p:nvSpPr>
        <p:spPr bwMode="auto">
          <a:xfrm>
            <a:off x="4343400" y="2489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Candara" pitchFamily="34" charset="0"/>
                <a:cs typeface="Angsana New" pitchFamily="18" charset="-34"/>
              </a:defRPr>
            </a:lvl1pPr>
            <a:lvl2pPr marL="742950" indent="-285750" eaLnBrk="0" hangingPunct="0">
              <a:defRPr sz="2800">
                <a:solidFill>
                  <a:schemeClr val="tx1"/>
                </a:solidFill>
                <a:latin typeface="Candara" pitchFamily="34" charset="0"/>
                <a:cs typeface="Angsana New" pitchFamily="18" charset="-34"/>
              </a:defRPr>
            </a:lvl2pPr>
            <a:lvl3pPr marL="1143000" indent="-228600" eaLnBrk="0" hangingPunct="0">
              <a:defRPr sz="2800">
                <a:solidFill>
                  <a:schemeClr val="tx1"/>
                </a:solidFill>
                <a:latin typeface="Candara" pitchFamily="34" charset="0"/>
                <a:cs typeface="Angsana New" pitchFamily="18" charset="-34"/>
              </a:defRPr>
            </a:lvl3pPr>
            <a:lvl4pPr marL="1600200" indent="-228600" eaLnBrk="0" hangingPunct="0">
              <a:defRPr sz="2800">
                <a:solidFill>
                  <a:schemeClr val="tx1"/>
                </a:solidFill>
                <a:latin typeface="Candara" pitchFamily="34" charset="0"/>
                <a:cs typeface="Angsana New" pitchFamily="18" charset="-34"/>
              </a:defRPr>
            </a:lvl4pPr>
            <a:lvl5pPr marL="2057400" indent="-228600" eaLnBrk="0" hangingPunct="0">
              <a:defRPr sz="2800">
                <a:solidFill>
                  <a:schemeClr val="tx1"/>
                </a:solidFill>
                <a:latin typeface="Candara"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ndara"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ndara"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ndara"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ndara" pitchFamily="34" charset="0"/>
                <a:cs typeface="Angsana New" pitchFamily="18" charset="-34"/>
              </a:defRPr>
            </a:lvl9pPr>
          </a:lstStyle>
          <a:p>
            <a:pPr>
              <a:spcBef>
                <a:spcPct val="50000"/>
              </a:spcBef>
            </a:pPr>
            <a:r>
              <a:rPr lang="en-US" sz="2400" b="1" dirty="0">
                <a:solidFill>
                  <a:schemeClr val="bg1"/>
                </a:solidFill>
                <a:latin typeface="Courier New" pitchFamily="49" charset="0"/>
                <a:cs typeface="Courier New" pitchFamily="49" charset="0"/>
              </a:rPr>
              <a:t>TB or not </a:t>
            </a:r>
            <a:r>
              <a:rPr lang="en-US" sz="2400" b="1" dirty="0" smtClean="0">
                <a:solidFill>
                  <a:schemeClr val="bg1"/>
                </a:solidFill>
                <a:latin typeface="Courier New" pitchFamily="49" charset="0"/>
                <a:cs typeface="Courier New" pitchFamily="49" charset="0"/>
              </a:rPr>
              <a:t>TB?</a:t>
            </a:r>
            <a:endParaRPr lang="en-US" sz="2400" b="1" dirty="0">
              <a:solidFill>
                <a:schemeClr val="bg1"/>
              </a:solidFill>
              <a:latin typeface="Courier New" pitchFamily="49" charset="0"/>
              <a:cs typeface="Courier New" pitchFamily="49" charset="0"/>
            </a:endParaRPr>
          </a:p>
        </p:txBody>
      </p:sp>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368D1AC6-870F-4BD8-8E6C-E49647EDED0B}" type="slidenum">
              <a:rPr lang="en-US" smtClean="0"/>
              <a:pPr>
                <a:defRPr/>
              </a:pPr>
              <a:t>22</a:t>
            </a:fld>
            <a:endParaRPr lang="th-TH"/>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cs typeface="Arial" pitchFamily="34" charset="0"/>
              </a:rPr>
              <a:t>Common Vehicle Transmission</a:t>
            </a:r>
          </a:p>
        </p:txBody>
      </p:sp>
      <p:sp>
        <p:nvSpPr>
          <p:cNvPr id="34819" name="Rectangle 3"/>
          <p:cNvSpPr>
            <a:spLocks noGrp="1" noChangeArrowheads="1"/>
          </p:cNvSpPr>
          <p:nvPr>
            <p:ph idx="1"/>
          </p:nvPr>
        </p:nvSpPr>
        <p:spPr>
          <a:xfrm>
            <a:off x="900113" y="1556793"/>
            <a:ext cx="5544095" cy="3816896"/>
          </a:xfrm>
        </p:spPr>
        <p:txBody>
          <a:bodyPr/>
          <a:lstStyle/>
          <a:p>
            <a:pPr indent="-3175" eaLnBrk="1" hangingPunct="1">
              <a:lnSpc>
                <a:spcPct val="90000"/>
              </a:lnSpc>
              <a:buFontTx/>
              <a:buNone/>
            </a:pPr>
            <a:r>
              <a:rPr lang="en-US" sz="2800" dirty="0">
                <a:cs typeface="Arial" pitchFamily="34" charset="0"/>
              </a:rPr>
              <a:t>M</a:t>
            </a:r>
            <a:r>
              <a:rPr lang="en-US" sz="2800" dirty="0" smtClean="0">
                <a:cs typeface="Arial" pitchFamily="34" charset="0"/>
              </a:rPr>
              <a:t>icroorganisms are transmitted to susceptible hosts from common items:</a:t>
            </a:r>
          </a:p>
          <a:p>
            <a:pPr lvl="3" eaLnBrk="1" hangingPunct="1">
              <a:lnSpc>
                <a:spcPct val="90000"/>
              </a:lnSpc>
              <a:buClr>
                <a:schemeClr val="tx2"/>
              </a:buClr>
            </a:pPr>
            <a:r>
              <a:rPr lang="en-US" sz="2400" dirty="0" smtClean="0">
                <a:cs typeface="Arial" pitchFamily="34" charset="0"/>
              </a:rPr>
              <a:t>Food</a:t>
            </a:r>
          </a:p>
          <a:p>
            <a:pPr lvl="3" eaLnBrk="1" hangingPunct="1">
              <a:lnSpc>
                <a:spcPct val="90000"/>
              </a:lnSpc>
              <a:buClr>
                <a:schemeClr val="tx2"/>
              </a:buClr>
            </a:pPr>
            <a:r>
              <a:rPr lang="en-US" sz="2400" dirty="0" smtClean="0">
                <a:cs typeface="Arial" pitchFamily="34" charset="0"/>
              </a:rPr>
              <a:t>Water</a:t>
            </a:r>
          </a:p>
          <a:p>
            <a:pPr lvl="3" eaLnBrk="1" hangingPunct="1">
              <a:lnSpc>
                <a:spcPct val="90000"/>
              </a:lnSpc>
              <a:buClr>
                <a:schemeClr val="tx2"/>
              </a:buClr>
            </a:pPr>
            <a:r>
              <a:rPr lang="en-US" sz="2400" dirty="0" smtClean="0">
                <a:cs typeface="Arial" pitchFamily="34" charset="0"/>
              </a:rPr>
              <a:t>Medications</a:t>
            </a:r>
          </a:p>
          <a:p>
            <a:pPr lvl="3" eaLnBrk="1" hangingPunct="1">
              <a:lnSpc>
                <a:spcPct val="90000"/>
              </a:lnSpc>
              <a:buClr>
                <a:schemeClr val="tx2"/>
              </a:buClr>
            </a:pPr>
            <a:r>
              <a:rPr lang="en-US" sz="2400" dirty="0" smtClean="0">
                <a:cs typeface="Arial" pitchFamily="34" charset="0"/>
              </a:rPr>
              <a:t>Devices/equipment</a:t>
            </a: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3" name="Slide Number Placeholder 2"/>
          <p:cNvSpPr>
            <a:spLocks noGrp="1"/>
          </p:cNvSpPr>
          <p:nvPr>
            <p:ph type="sldNum" sz="quarter" idx="12"/>
          </p:nvPr>
        </p:nvSpPr>
        <p:spPr/>
        <p:txBody>
          <a:bodyPr/>
          <a:lstStyle/>
          <a:p>
            <a:pPr>
              <a:defRPr/>
            </a:pPr>
            <a:fld id="{852DEE3E-3A8F-4E33-813E-87A20E548A24}" type="slidenum">
              <a:rPr lang="th-TH" smtClean="0"/>
              <a:pPr>
                <a:defRPr/>
              </a:pPr>
              <a:t>23</a:t>
            </a:fld>
            <a:endParaRPr lang="th-T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429000"/>
            <a:ext cx="2285714" cy="1704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653136"/>
            <a:ext cx="1552188" cy="1552188"/>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457200"/>
            <a:ext cx="8229600" cy="1143000"/>
          </a:xfrm>
        </p:spPr>
        <p:txBody>
          <a:bodyPr/>
          <a:lstStyle/>
          <a:p>
            <a:pPr eaLnBrk="1" hangingPunct="1">
              <a:defRPr/>
            </a:pPr>
            <a:r>
              <a:rPr lang="en-US" dirty="0" smtClean="0">
                <a:cs typeface="Arial" pitchFamily="34" charset="0"/>
              </a:rPr>
              <a:t>Vector-borne Transmission</a:t>
            </a:r>
          </a:p>
        </p:txBody>
      </p:sp>
      <p:sp>
        <p:nvSpPr>
          <p:cNvPr id="19459" name="Rectangle 3"/>
          <p:cNvSpPr>
            <a:spLocks noGrp="1" noChangeArrowheads="1"/>
          </p:cNvSpPr>
          <p:nvPr>
            <p:ph idx="1"/>
          </p:nvPr>
        </p:nvSpPr>
        <p:spPr>
          <a:xfrm>
            <a:off x="683568" y="1556792"/>
            <a:ext cx="6048672" cy="3035846"/>
          </a:xfrm>
        </p:spPr>
        <p:txBody>
          <a:bodyPr>
            <a:noAutofit/>
          </a:bodyPr>
          <a:lstStyle/>
          <a:p>
            <a:pPr marL="457200" indent="-342900" eaLnBrk="1" hangingPunct="1">
              <a:buClr>
                <a:schemeClr val="tx2"/>
              </a:buClr>
              <a:buSzPct val="85000"/>
              <a:buFont typeface="Wingdings" pitchFamily="2" charset="2"/>
              <a:buChar char="§"/>
              <a:defRPr/>
            </a:pPr>
            <a:r>
              <a:rPr lang="en-US" sz="2800" dirty="0" smtClean="0">
                <a:cs typeface="Arial" pitchFamily="34" charset="0"/>
              </a:rPr>
              <a:t>Transfer of microorganisms by insects, flies, rats, or other vermin</a:t>
            </a:r>
          </a:p>
          <a:p>
            <a:pPr marL="457200" indent="-342900" eaLnBrk="1" hangingPunct="1">
              <a:lnSpc>
                <a:spcPct val="40000"/>
              </a:lnSpc>
              <a:buClr>
                <a:schemeClr val="tx2"/>
              </a:buClr>
              <a:buSzPct val="85000"/>
              <a:buFont typeface="Wingdings" pitchFamily="2" charset="2"/>
              <a:buChar char="§"/>
              <a:defRPr/>
            </a:pPr>
            <a:endParaRPr lang="en-US" sz="2800" dirty="0" smtClean="0">
              <a:cs typeface="Arial" pitchFamily="34" charset="0"/>
            </a:endParaRPr>
          </a:p>
          <a:p>
            <a:pPr marL="457200" indent="-342900" eaLnBrk="1" hangingPunct="1">
              <a:buClr>
                <a:schemeClr val="tx2"/>
              </a:buClr>
              <a:buSzPct val="85000"/>
              <a:buFont typeface="Wingdings" pitchFamily="2" charset="2"/>
              <a:buChar char="§"/>
              <a:defRPr/>
            </a:pPr>
            <a:r>
              <a:rPr lang="en-US" sz="2800" dirty="0" smtClean="0">
                <a:cs typeface="Arial" pitchFamily="34" charset="0"/>
              </a:rPr>
              <a:t>Uncommon mode of transmission in hospitals</a:t>
            </a: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3" name="Slide Number Placeholder 2"/>
          <p:cNvSpPr>
            <a:spLocks noGrp="1"/>
          </p:cNvSpPr>
          <p:nvPr>
            <p:ph type="sldNum" sz="quarter" idx="12"/>
          </p:nvPr>
        </p:nvSpPr>
        <p:spPr/>
        <p:txBody>
          <a:bodyPr/>
          <a:lstStyle/>
          <a:p>
            <a:pPr>
              <a:defRPr/>
            </a:pPr>
            <a:fld id="{852DEE3E-3A8F-4E33-813E-87A20E548A24}" type="slidenum">
              <a:rPr lang="th-TH" smtClean="0"/>
              <a:pPr>
                <a:defRPr/>
              </a:pPr>
              <a:t>24</a:t>
            </a:fld>
            <a:endParaRPr lang="th-TH"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793" y="3501008"/>
            <a:ext cx="3614707" cy="2024236"/>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cs typeface="Arial" pitchFamily="34" charset="0"/>
              </a:rPr>
              <a:t>Portal of Entry</a:t>
            </a:r>
          </a:p>
        </p:txBody>
      </p:sp>
      <p:sp>
        <p:nvSpPr>
          <p:cNvPr id="36867" name="Rectangle 3"/>
          <p:cNvSpPr>
            <a:spLocks noGrp="1" noChangeArrowheads="1"/>
          </p:cNvSpPr>
          <p:nvPr>
            <p:ph idx="1"/>
          </p:nvPr>
        </p:nvSpPr>
        <p:spPr/>
        <p:txBody>
          <a:bodyPr/>
          <a:lstStyle/>
          <a:p>
            <a:pPr marL="639763" lvl="1" indent="-65088" eaLnBrk="1" hangingPunct="1">
              <a:buClr>
                <a:srgbClr val="FF66CC"/>
              </a:buClr>
              <a:buSzPct val="85000"/>
              <a:buFont typeface="Monotype Sorts" pitchFamily="2" charset="2"/>
              <a:buNone/>
            </a:pPr>
            <a:r>
              <a:rPr lang="en-US" sz="2800" dirty="0" smtClean="0">
                <a:cs typeface="Arial" pitchFamily="34" charset="0"/>
              </a:rPr>
              <a:t>The path by which an infectious agent enters the susceptible host</a:t>
            </a:r>
          </a:p>
          <a:p>
            <a:pPr lvl="4" eaLnBrk="1" hangingPunct="1"/>
            <a:r>
              <a:rPr lang="en-US" sz="2400" dirty="0" smtClean="0">
                <a:cs typeface="Arial" pitchFamily="34" charset="0"/>
              </a:rPr>
              <a:t>Respiratory tract</a:t>
            </a:r>
          </a:p>
          <a:p>
            <a:pPr lvl="4" eaLnBrk="1" hangingPunct="1"/>
            <a:r>
              <a:rPr lang="en-US" sz="2400" dirty="0" smtClean="0">
                <a:cs typeface="Arial" pitchFamily="34" charset="0"/>
              </a:rPr>
              <a:t>GU tract</a:t>
            </a:r>
          </a:p>
          <a:p>
            <a:pPr lvl="4" eaLnBrk="1" hangingPunct="1"/>
            <a:r>
              <a:rPr lang="en-US" sz="2400" dirty="0" smtClean="0">
                <a:cs typeface="Arial" pitchFamily="34" charset="0"/>
              </a:rPr>
              <a:t>GI tract</a:t>
            </a:r>
          </a:p>
          <a:p>
            <a:pPr lvl="4" eaLnBrk="1" hangingPunct="1"/>
            <a:r>
              <a:rPr lang="en-US" sz="2400" dirty="0" smtClean="0">
                <a:cs typeface="Arial" pitchFamily="34" charset="0"/>
              </a:rPr>
              <a:t>Skin/mucous membrane</a:t>
            </a:r>
          </a:p>
          <a:p>
            <a:pPr lvl="4" eaLnBrk="1" hangingPunct="1"/>
            <a:r>
              <a:rPr lang="en-US" sz="2400" dirty="0" smtClean="0">
                <a:cs typeface="Arial" pitchFamily="34" charset="0"/>
              </a:rPr>
              <a:t>Parenteral</a:t>
            </a:r>
          </a:p>
          <a:p>
            <a:pPr lvl="4" eaLnBrk="1" hangingPunct="1"/>
            <a:r>
              <a:rPr lang="en-US" sz="2400" dirty="0" err="1" smtClean="0">
                <a:cs typeface="Arial" pitchFamily="34" charset="0"/>
              </a:rPr>
              <a:t>Transplacental</a:t>
            </a:r>
            <a:endParaRPr lang="en-US" sz="2400" dirty="0" smtClean="0">
              <a:cs typeface="Arial" pitchFamily="34" charset="0"/>
            </a:endParaRPr>
          </a:p>
        </p:txBody>
      </p:sp>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0BEC549C-4AC1-4618-AE23-DA3AF2F1A120}" type="slidenum">
              <a:rPr lang="en-US" smtClean="0"/>
              <a:pPr>
                <a:defRPr/>
              </a:pPr>
              <a:t>25</a:t>
            </a:fld>
            <a:endParaRPr lang="th-TH"/>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cs typeface="Arial" pitchFamily="34" charset="0"/>
              </a:rPr>
              <a:t>Susceptible Host</a:t>
            </a:r>
          </a:p>
        </p:txBody>
      </p:sp>
      <p:graphicFrame>
        <p:nvGraphicFramePr>
          <p:cNvPr id="37892" name="Object 4"/>
          <p:cNvGraphicFramePr>
            <a:graphicFrameLocks noGrp="1" noChangeAspect="1"/>
          </p:cNvGraphicFramePr>
          <p:nvPr>
            <p:ph type="clipArt" sz="half" idx="1"/>
          </p:nvPr>
        </p:nvGraphicFramePr>
        <p:xfrm>
          <a:off x="755650" y="2611438"/>
          <a:ext cx="3308350" cy="2439987"/>
        </p:xfrm>
        <a:graphic>
          <a:graphicData uri="http://schemas.openxmlformats.org/presentationml/2006/ole">
            <mc:AlternateContent xmlns:mc="http://schemas.openxmlformats.org/markup-compatibility/2006">
              <mc:Choice xmlns:v="urn:schemas-microsoft-com:vml" Requires="v">
                <p:oleObj spid="_x0000_s37986" name="Clip" r:id="rId4" imgW="1607515" imgH="1185977" progId="MS_ClipArt_Gallery.2">
                  <p:embed/>
                </p:oleObj>
              </mc:Choice>
              <mc:Fallback>
                <p:oleObj name="Clip" r:id="rId4" imgW="1607515" imgH="1185977"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611438"/>
                        <a:ext cx="330835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Rectangle 3"/>
          <p:cNvSpPr>
            <a:spLocks noGrp="1" noChangeArrowheads="1"/>
          </p:cNvSpPr>
          <p:nvPr>
            <p:ph type="body" sz="half" idx="2"/>
          </p:nvPr>
        </p:nvSpPr>
        <p:spPr>
          <a:xfrm>
            <a:off x="3131840" y="1628800"/>
            <a:ext cx="4464496" cy="1836737"/>
          </a:xfrm>
        </p:spPr>
        <p:txBody>
          <a:bodyPr/>
          <a:lstStyle/>
          <a:p>
            <a:pPr eaLnBrk="1" hangingPunct="1">
              <a:buFontTx/>
              <a:buNone/>
            </a:pPr>
            <a:r>
              <a:rPr lang="en-US" dirty="0" smtClean="0">
                <a:latin typeface="Arial" pitchFamily="34" charset="0"/>
                <a:cs typeface="Arial" pitchFamily="34" charset="0"/>
              </a:rPr>
              <a:t>   </a:t>
            </a:r>
            <a:r>
              <a:rPr lang="en-US" sz="2800" dirty="0" smtClean="0">
                <a:cs typeface="Arial" pitchFamily="34" charset="0"/>
              </a:rPr>
              <a:t>A person lacking effective resistance to a particular microorganism</a:t>
            </a:r>
          </a:p>
        </p:txBody>
      </p:sp>
      <p:sp>
        <p:nvSpPr>
          <p:cNvPr id="2" name="Date Placeholder 1"/>
          <p:cNvSpPr>
            <a:spLocks noGrp="1"/>
          </p:cNvSpPr>
          <p:nvPr>
            <p:ph type="dt" sz="half" idx="10"/>
          </p:nvPr>
        </p:nvSpPr>
        <p:spPr/>
        <p:txBody>
          <a:bodyPr/>
          <a:lstStyle/>
          <a:p>
            <a:pPr>
              <a:defRPr/>
            </a:pPr>
            <a:r>
              <a:rPr lang="en-US" smtClean="0"/>
              <a:t>December 1, 2013</a:t>
            </a:r>
            <a:endParaRPr lang="th-TH"/>
          </a:p>
        </p:txBody>
      </p:sp>
      <p:sp>
        <p:nvSpPr>
          <p:cNvPr id="3" name="Slide Number Placeholder 2"/>
          <p:cNvSpPr>
            <a:spLocks noGrp="1"/>
          </p:cNvSpPr>
          <p:nvPr>
            <p:ph type="sldNum" sz="quarter" idx="12"/>
          </p:nvPr>
        </p:nvSpPr>
        <p:spPr/>
        <p:txBody>
          <a:bodyPr/>
          <a:lstStyle/>
          <a:p>
            <a:pPr>
              <a:defRPr/>
            </a:pPr>
            <a:fld id="{368D1AC6-870F-4BD8-8E6C-E49647EDED0B}" type="slidenum">
              <a:rPr lang="en-US" smtClean="0"/>
              <a:pPr>
                <a:defRPr/>
              </a:pPr>
              <a:t>26</a:t>
            </a:fld>
            <a:endParaRPr lang="th-TH"/>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hangingPunct="1">
              <a:defRPr/>
            </a:pPr>
            <a:r>
              <a:rPr lang="en-GB" dirty="0"/>
              <a:t>HAI </a:t>
            </a:r>
            <a:r>
              <a:rPr lang="en-GB" dirty="0" smtClean="0"/>
              <a:t>Surveillance</a:t>
            </a:r>
            <a:endParaRPr lang="th-TH" dirty="0" smtClean="0"/>
          </a:p>
        </p:txBody>
      </p:sp>
      <p:sp>
        <p:nvSpPr>
          <p:cNvPr id="38914" name="Content Placeholder 2"/>
          <p:cNvSpPr>
            <a:spLocks noGrp="1"/>
          </p:cNvSpPr>
          <p:nvPr>
            <p:ph idx="1"/>
          </p:nvPr>
        </p:nvSpPr>
        <p:spPr>
          <a:xfrm>
            <a:off x="815975" y="1484784"/>
            <a:ext cx="7140401" cy="4531841"/>
          </a:xfrm>
        </p:spPr>
        <p:txBody>
          <a:bodyPr>
            <a:normAutofit/>
          </a:bodyPr>
          <a:lstStyle/>
          <a:p>
            <a:pPr eaLnBrk="1" hangingPunct="1"/>
            <a:r>
              <a:rPr lang="en-GB" sz="2800" dirty="0" smtClean="0">
                <a:cs typeface="KodchiangUPC" pitchFamily="18" charset="-34"/>
              </a:rPr>
              <a:t>Systematic, active, on-going observation of the occurrence and distribution of HAIs and of the events or conditions that increase the risk of HAI occurrence </a:t>
            </a:r>
          </a:p>
          <a:p>
            <a:pPr eaLnBrk="1" hangingPunct="1"/>
            <a:r>
              <a:rPr lang="en-GB" sz="2800" dirty="0" smtClean="0">
                <a:cs typeface="KodchiangUPC" pitchFamily="18" charset="-34"/>
              </a:rPr>
              <a:t>Information that allows facility to direct efforts toward the most serious HAI problems and risks, to obtain support of personnel, and to provide feedback on the results of preventive changes</a:t>
            </a:r>
            <a:endParaRPr lang="en-US" sz="2800" dirty="0" smtClean="0">
              <a:cs typeface="KodchiangUPC" pitchFamily="18" charset="-34"/>
            </a:endParaRPr>
          </a:p>
        </p:txBody>
      </p:sp>
      <p:sp>
        <p:nvSpPr>
          <p:cNvPr id="2" name="Slide Number Placeholder 1"/>
          <p:cNvSpPr>
            <a:spLocks noGrp="1"/>
          </p:cNvSpPr>
          <p:nvPr>
            <p:ph type="sldNum" sz="quarter" idx="12"/>
          </p:nvPr>
        </p:nvSpPr>
        <p:spPr/>
        <p:txBody>
          <a:bodyPr/>
          <a:lstStyle/>
          <a:p>
            <a:pPr>
              <a:defRPr/>
            </a:pPr>
            <a:fld id="{F88D4029-4ED8-4463-9E87-1B3024FEDDB9}" type="slidenum">
              <a:rPr lang="th-TH" smtClean="0"/>
              <a:pPr>
                <a:defRPr/>
              </a:pPr>
              <a:t>27</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274638"/>
            <a:ext cx="7931224" cy="1143000"/>
          </a:xfrm>
        </p:spPr>
        <p:txBody>
          <a:bodyPr>
            <a:noAutofit/>
          </a:bodyPr>
          <a:lstStyle/>
          <a:p>
            <a:pPr eaLnBrk="1" hangingPunct="1">
              <a:defRPr/>
            </a:pPr>
            <a:r>
              <a:rPr lang="en-US" dirty="0" smtClean="0"/>
              <a:t>Use of Surveillance Information</a:t>
            </a:r>
            <a:endParaRPr lang="th-TH" dirty="0" smtClean="0"/>
          </a:p>
        </p:txBody>
      </p:sp>
      <p:sp>
        <p:nvSpPr>
          <p:cNvPr id="39938" name="Content Placeholder 2"/>
          <p:cNvSpPr>
            <a:spLocks noGrp="1"/>
          </p:cNvSpPr>
          <p:nvPr>
            <p:ph idx="1"/>
          </p:nvPr>
        </p:nvSpPr>
        <p:spPr/>
        <p:txBody>
          <a:bodyPr>
            <a:normAutofit lnSpcReduction="10000"/>
          </a:bodyPr>
          <a:lstStyle/>
          <a:p>
            <a:pPr eaLnBrk="1" hangingPunct="1"/>
            <a:r>
              <a:rPr lang="en-GB" sz="2800" dirty="0" smtClean="0">
                <a:cs typeface="KodchiangUPC" pitchFamily="18" charset="-34"/>
              </a:rPr>
              <a:t>Provide baseline information on HAI occurrence </a:t>
            </a:r>
          </a:p>
          <a:p>
            <a:pPr eaLnBrk="1" hangingPunct="1"/>
            <a:r>
              <a:rPr lang="en-GB" sz="2800" dirty="0" smtClean="0">
                <a:cs typeface="KodchiangUPC" pitchFamily="18" charset="-34"/>
              </a:rPr>
              <a:t>Identify epidemics </a:t>
            </a:r>
          </a:p>
          <a:p>
            <a:pPr eaLnBrk="1" hangingPunct="1"/>
            <a:r>
              <a:rPr lang="en-GB" sz="2800" dirty="0" smtClean="0">
                <a:cs typeface="KodchiangUPC" pitchFamily="18" charset="-34"/>
              </a:rPr>
              <a:t>Evaluate efficacy of HAI preventive measures </a:t>
            </a:r>
          </a:p>
          <a:p>
            <a:pPr eaLnBrk="1" hangingPunct="1"/>
            <a:r>
              <a:rPr lang="en-GB" sz="2800" dirty="0" smtClean="0">
                <a:cs typeface="KodchiangUPC" pitchFamily="18" charset="-34"/>
              </a:rPr>
              <a:t>Reinforce appropriate infection prevention and patient-care practices </a:t>
            </a:r>
          </a:p>
          <a:p>
            <a:pPr eaLnBrk="1" hangingPunct="1"/>
            <a:r>
              <a:rPr lang="en-GB" sz="2800" dirty="0" smtClean="0">
                <a:cs typeface="KodchiangUPC" pitchFamily="18" charset="-34"/>
              </a:rPr>
              <a:t>Defend against malpractice suits </a:t>
            </a:r>
          </a:p>
          <a:p>
            <a:pPr eaLnBrk="1" hangingPunct="1"/>
            <a:r>
              <a:rPr lang="en-GB" sz="2800" dirty="0" smtClean="0">
                <a:cs typeface="KodchiangUPC" pitchFamily="18" charset="-34"/>
              </a:rPr>
              <a:t>Provide data for comparisons, problem solving and/or research </a:t>
            </a:r>
          </a:p>
          <a:p>
            <a:pPr eaLnBrk="1" hangingPunct="1"/>
            <a:r>
              <a:rPr lang="en-GB" sz="2800" dirty="0" smtClean="0">
                <a:cs typeface="KodchiangUPC" pitchFamily="18" charset="-34"/>
              </a:rPr>
              <a:t>Plan and measure the impact of implementing recommendations</a:t>
            </a:r>
            <a:endParaRPr lang="en-US" sz="2800" dirty="0" smtClean="0">
              <a:cs typeface="KodchiangUPC" pitchFamily="18" charset="-34"/>
            </a:endParaRPr>
          </a:p>
          <a:p>
            <a:pPr eaLnBrk="1" hangingPunct="1"/>
            <a:endParaRPr lang="en-US" dirty="0" smtClean="0">
              <a:cs typeface="KodchiangUPC" pitchFamily="18" charset="-34"/>
            </a:endParaRPr>
          </a:p>
          <a:p>
            <a:pPr eaLnBrk="1" hangingPunct="1"/>
            <a:endParaRPr lang="th-TH" dirty="0" smtClean="0"/>
          </a:p>
        </p:txBody>
      </p:sp>
      <p:sp>
        <p:nvSpPr>
          <p:cNvPr id="3" name="Date Placeholder 2"/>
          <p:cNvSpPr>
            <a:spLocks noGrp="1"/>
          </p:cNvSpPr>
          <p:nvPr>
            <p:ph type="dt" sz="half" idx="10"/>
          </p:nvPr>
        </p:nvSpPr>
        <p:spPr/>
        <p:txBody>
          <a:bodyPr/>
          <a:lstStyle/>
          <a:p>
            <a:r>
              <a:rPr lang="en-US" smtClean="0"/>
              <a:t>December 1, 2013</a:t>
            </a:r>
            <a:endParaRPr lang="en-US" dirty="0"/>
          </a:p>
        </p:txBody>
      </p:sp>
      <p:sp>
        <p:nvSpPr>
          <p:cNvPr id="2" name="Slide Number Placeholder 1"/>
          <p:cNvSpPr>
            <a:spLocks noGrp="1"/>
          </p:cNvSpPr>
          <p:nvPr>
            <p:ph type="sldNum" sz="quarter" idx="12"/>
          </p:nvPr>
        </p:nvSpPr>
        <p:spPr/>
        <p:txBody>
          <a:bodyPr/>
          <a:lstStyle/>
          <a:p>
            <a:pPr>
              <a:defRPr/>
            </a:pPr>
            <a:fld id="{16F23ECF-0EDB-4CDB-9AD2-5676E96AFE1F}" type="slidenum">
              <a:rPr lang="th-TH" smtClean="0"/>
              <a:pPr>
                <a:defRPr/>
              </a:pPr>
              <a:t>28</a:t>
            </a:fld>
            <a:endParaRPr lang="th-T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Types of </a:t>
            </a:r>
            <a:r>
              <a:rPr lang="en-US" dirty="0" smtClean="0"/>
              <a:t>Studies</a:t>
            </a:r>
            <a:endParaRPr lang="th-TH" dirty="0"/>
          </a:p>
        </p:txBody>
      </p:sp>
      <p:sp>
        <p:nvSpPr>
          <p:cNvPr id="40962" name="Content Placeholder 1"/>
          <p:cNvSpPr>
            <a:spLocks noGrp="1"/>
          </p:cNvSpPr>
          <p:nvPr>
            <p:ph idx="1"/>
          </p:nvPr>
        </p:nvSpPr>
        <p:spPr/>
        <p:txBody>
          <a:bodyPr/>
          <a:lstStyle/>
          <a:p>
            <a:r>
              <a:rPr lang="en-US" sz="2800" dirty="0" smtClean="0">
                <a:cs typeface="KodchiangUPC" pitchFamily="18" charset="-34"/>
              </a:rPr>
              <a:t>Epidemiological studies can be classified as either observational or experimental </a:t>
            </a:r>
          </a:p>
          <a:p>
            <a:r>
              <a:rPr lang="en-US" sz="2800" dirty="0" smtClean="0">
                <a:cs typeface="KodchiangUPC" pitchFamily="18" charset="-34"/>
              </a:rPr>
              <a:t>The most commonly used types of epidemiological studies are:</a:t>
            </a:r>
          </a:p>
          <a:p>
            <a:pPr lvl="3"/>
            <a:r>
              <a:rPr lang="en-US" sz="2400" dirty="0" smtClean="0">
                <a:cs typeface="Arial" pitchFamily="34" charset="0"/>
              </a:rPr>
              <a:t>Descriptive study</a:t>
            </a:r>
          </a:p>
          <a:p>
            <a:pPr lvl="3"/>
            <a:r>
              <a:rPr lang="en-US" sz="2400" dirty="0" smtClean="0">
                <a:cs typeface="Arial" pitchFamily="34" charset="0"/>
              </a:rPr>
              <a:t>Analytic study</a:t>
            </a:r>
          </a:p>
          <a:p>
            <a:pPr lvl="3"/>
            <a:r>
              <a:rPr lang="en-US" sz="2400" dirty="0" smtClean="0">
                <a:cs typeface="Arial" pitchFamily="34" charset="0"/>
              </a:rPr>
              <a:t>Experimental study</a:t>
            </a:r>
          </a:p>
          <a:p>
            <a:endParaRPr lang="th-TH" dirty="0" smtClean="0"/>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33D3E04A-CBAF-4F91-BA1C-99BEF6D187DD}" type="slidenum">
              <a:rPr lang="th-TH" smtClean="0"/>
              <a:pPr>
                <a:defRPr/>
              </a:pPr>
              <a:t>29</a:t>
            </a:fld>
            <a:endParaRPr lang="th-T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involved</a:t>
            </a:r>
            <a:endParaRPr lang="en-US" dirty="0"/>
          </a:p>
        </p:txBody>
      </p:sp>
      <p:sp>
        <p:nvSpPr>
          <p:cNvPr id="3" name="Content Placeholder 2"/>
          <p:cNvSpPr>
            <a:spLocks noGrp="1"/>
          </p:cNvSpPr>
          <p:nvPr>
            <p:ph idx="1"/>
          </p:nvPr>
        </p:nvSpPr>
        <p:spPr/>
        <p:txBody>
          <a:bodyPr>
            <a:normAutofit/>
          </a:bodyPr>
          <a:lstStyle/>
          <a:p>
            <a:r>
              <a:rPr lang="en-US" sz="2800" dirty="0" smtClean="0"/>
              <a:t>50 minutes</a:t>
            </a:r>
            <a:endParaRPr lang="en-US" sz="2800" dirty="0"/>
          </a:p>
        </p:txBody>
      </p:sp>
      <p:sp>
        <p:nvSpPr>
          <p:cNvPr id="4" name="Date Placeholder 3"/>
          <p:cNvSpPr>
            <a:spLocks noGrp="1"/>
          </p:cNvSpPr>
          <p:nvPr>
            <p:ph type="dt" sz="half" idx="10"/>
          </p:nvPr>
        </p:nvSpPr>
        <p:spPr/>
        <p:txBody>
          <a:bodyPr/>
          <a:lstStyle/>
          <a:p>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852DEE3E-3A8F-4E33-813E-87A20E548A24}" type="slidenum">
              <a:rPr lang="th-TH" smtClean="0"/>
              <a:pPr>
                <a:defRPr/>
              </a:pPr>
              <a:t>3</a:t>
            </a:fld>
            <a:endParaRPr lang="th-TH" dirty="0"/>
          </a:p>
        </p:txBody>
      </p:sp>
    </p:spTree>
    <p:extLst>
      <p:ext uri="{BB962C8B-B14F-4D97-AF65-F5344CB8AC3E}">
        <p14:creationId xmlns:p14="http://schemas.microsoft.com/office/powerpoint/2010/main" val="938267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Descriptive Study</a:t>
            </a:r>
            <a:endParaRPr lang="th-TH" dirty="0"/>
          </a:p>
        </p:txBody>
      </p:sp>
      <p:sp>
        <p:nvSpPr>
          <p:cNvPr id="41986" name="Content Placeholder 1"/>
          <p:cNvSpPr>
            <a:spLocks noGrp="1"/>
          </p:cNvSpPr>
          <p:nvPr>
            <p:ph idx="1"/>
          </p:nvPr>
        </p:nvSpPr>
        <p:spPr/>
        <p:txBody>
          <a:bodyPr>
            <a:normAutofit/>
          </a:bodyPr>
          <a:lstStyle/>
          <a:p>
            <a:pPr marL="114300" indent="0">
              <a:buNone/>
            </a:pPr>
            <a:r>
              <a:rPr lang="en-US" sz="2800" dirty="0" smtClean="0">
                <a:cs typeface="KodchiangUPC" pitchFamily="18" charset="-34"/>
              </a:rPr>
              <a:t>Describes the occurrence of a disease in a population and is often the first step in an epidemiological investigation</a:t>
            </a:r>
            <a:endParaRPr lang="th-TH" sz="2800" dirty="0" smtClean="0"/>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BC747072-C3CD-4B07-A286-D481A4ED3262}" type="slidenum">
              <a:rPr lang="th-TH" smtClean="0"/>
              <a:pPr>
                <a:defRPr/>
              </a:pPr>
              <a:t>30</a:t>
            </a:fld>
            <a:endParaRPr lang="th-T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Analytic Study</a:t>
            </a:r>
            <a:endParaRPr lang="th-TH" dirty="0"/>
          </a:p>
        </p:txBody>
      </p:sp>
      <p:sp>
        <p:nvSpPr>
          <p:cNvPr id="43010" name="Content Placeholder 1"/>
          <p:cNvSpPr>
            <a:spLocks noGrp="1"/>
          </p:cNvSpPr>
          <p:nvPr>
            <p:ph idx="1"/>
          </p:nvPr>
        </p:nvSpPr>
        <p:spPr/>
        <p:txBody>
          <a:bodyPr>
            <a:noAutofit/>
          </a:bodyPr>
          <a:lstStyle/>
          <a:p>
            <a:r>
              <a:rPr lang="en-US" sz="2800" dirty="0" smtClean="0">
                <a:cs typeface="KodchiangUPC" pitchFamily="18" charset="-34"/>
              </a:rPr>
              <a:t>Analyses and tests relationships between a disease and its causes </a:t>
            </a:r>
          </a:p>
          <a:p>
            <a:r>
              <a:rPr lang="en-US" sz="2800" dirty="0" smtClean="0">
                <a:cs typeface="KodchiangUPC" pitchFamily="18" charset="-34"/>
              </a:rPr>
              <a:t>Case-control studies are used to investigate causes of diseases, especially rare diseases</a:t>
            </a:r>
          </a:p>
          <a:p>
            <a:pPr lvl="1"/>
            <a:r>
              <a:rPr lang="en-US" sz="2400" dirty="0" smtClean="0">
                <a:cs typeface="KodchiangUPC" pitchFamily="18" charset="-34"/>
              </a:rPr>
              <a:t>The possible cause is compared between cases (people with a disease) and controls (people without a disease) </a:t>
            </a: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20BEA2B0-6AC0-4030-BC7A-D0DA92631C93}" type="slidenum">
              <a:rPr lang="th-TH" smtClean="0"/>
              <a:pPr>
                <a:defRPr/>
              </a:pPr>
              <a:t>31</a:t>
            </a:fld>
            <a:endParaRPr lang="th-T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Cohort Study</a:t>
            </a:r>
            <a:endParaRPr lang="th-TH" dirty="0"/>
          </a:p>
        </p:txBody>
      </p:sp>
      <p:sp>
        <p:nvSpPr>
          <p:cNvPr id="44034" name="Content Placeholder 1"/>
          <p:cNvSpPr>
            <a:spLocks noGrp="1"/>
          </p:cNvSpPr>
          <p:nvPr>
            <p:ph idx="1"/>
          </p:nvPr>
        </p:nvSpPr>
        <p:spPr/>
        <p:txBody>
          <a:bodyPr>
            <a:normAutofit/>
          </a:bodyPr>
          <a:lstStyle/>
          <a:p>
            <a:r>
              <a:rPr lang="en-US" sz="2800" dirty="0" smtClean="0">
                <a:cs typeface="KodchiangUPC" pitchFamily="18" charset="-34"/>
              </a:rPr>
              <a:t>A group of people (a cohort) is evaluated, none of whom has experienced the outcome of interest</a:t>
            </a:r>
          </a:p>
          <a:p>
            <a:r>
              <a:rPr lang="en-US" sz="2800" dirty="0" smtClean="0">
                <a:cs typeface="KodchiangUPC" pitchFamily="18" charset="-34"/>
              </a:rPr>
              <a:t>People in the cohort are classified according to characteristics or exposures that might be related to the outcome </a:t>
            </a:r>
          </a:p>
          <a:p>
            <a:r>
              <a:rPr lang="en-US" sz="2800" dirty="0" smtClean="0">
                <a:cs typeface="KodchiangUPC" pitchFamily="18" charset="-34"/>
              </a:rPr>
              <a:t>Groups with and without certain exposures or characteristics are then observed over time to compare the outcome</a:t>
            </a:r>
            <a:endParaRPr lang="th-TH" sz="2800" dirty="0" smtClean="0"/>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AF89737E-4AAF-40EB-A07E-1D78D98E3320}" type="slidenum">
              <a:rPr lang="th-TH" smtClean="0"/>
              <a:pPr>
                <a:defRPr/>
              </a:pPr>
              <a:t>32</a:t>
            </a:fld>
            <a:endParaRPr lang="th-T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Experimental Study</a:t>
            </a:r>
            <a:endParaRPr lang="th-TH" dirty="0"/>
          </a:p>
        </p:txBody>
      </p:sp>
      <p:sp>
        <p:nvSpPr>
          <p:cNvPr id="45058" name="Content Placeholder 1"/>
          <p:cNvSpPr>
            <a:spLocks noGrp="1"/>
          </p:cNvSpPr>
          <p:nvPr>
            <p:ph idx="1"/>
          </p:nvPr>
        </p:nvSpPr>
        <p:spPr/>
        <p:txBody>
          <a:bodyPr>
            <a:normAutofit/>
          </a:bodyPr>
          <a:lstStyle/>
          <a:p>
            <a:r>
              <a:rPr lang="en-US" sz="2800" dirty="0" smtClean="0">
                <a:cs typeface="KodchiangUPC" pitchFamily="18" charset="-34"/>
              </a:rPr>
              <a:t>Involves an active attempt to change a disease determinant, such as an exposure or behavior, or the progress of a disease, through treatment, usually involving a randomized controlled trial with patients  as subjects </a:t>
            </a:r>
          </a:p>
          <a:p>
            <a:r>
              <a:rPr lang="en-US" sz="2800" dirty="0" smtClean="0">
                <a:cs typeface="KodchiangUPC" pitchFamily="18" charset="-34"/>
              </a:rPr>
              <a:t>Field trials and community trials are other experimental designs in which the participants   are healthy people and communities, respectively </a:t>
            </a:r>
          </a:p>
        </p:txBody>
      </p:sp>
      <p:sp>
        <p:nvSpPr>
          <p:cNvPr id="2" name="Date Placeholder 1"/>
          <p:cNvSpPr>
            <a:spLocks noGrp="1"/>
          </p:cNvSpPr>
          <p:nvPr>
            <p:ph type="dt" sz="half" idx="10"/>
          </p:nvPr>
        </p:nvSpPr>
        <p:spPr/>
        <p:txBody>
          <a:bodyPr/>
          <a:lstStyle/>
          <a:p>
            <a:r>
              <a:rPr lang="en-US" smtClean="0"/>
              <a:t>December 1, 2013</a:t>
            </a:r>
            <a:endParaRPr lang="en-US" dirty="0"/>
          </a:p>
        </p:txBody>
      </p:sp>
      <p:sp>
        <p:nvSpPr>
          <p:cNvPr id="4" name="Slide Number Placeholder 3"/>
          <p:cNvSpPr>
            <a:spLocks noGrp="1"/>
          </p:cNvSpPr>
          <p:nvPr>
            <p:ph type="sldNum" sz="quarter" idx="12"/>
          </p:nvPr>
        </p:nvSpPr>
        <p:spPr/>
        <p:txBody>
          <a:bodyPr/>
          <a:lstStyle/>
          <a:p>
            <a:pPr>
              <a:defRPr/>
            </a:pPr>
            <a:fld id="{99F77ADB-5DE9-4956-82A8-816718EC8E07}" type="slidenum">
              <a:rPr lang="th-TH" smtClean="0"/>
              <a:pPr>
                <a:defRPr/>
              </a:pPr>
              <a:t>33</a:t>
            </a:fld>
            <a:endParaRPr lang="th-T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of epidemiological studies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249386"/>
              </p:ext>
            </p:extLst>
          </p:nvPr>
        </p:nvGraphicFramePr>
        <p:xfrm>
          <a:off x="457200" y="1556790"/>
          <a:ext cx="7859217" cy="5031970"/>
        </p:xfrm>
        <a:graphic>
          <a:graphicData uri="http://schemas.openxmlformats.org/drawingml/2006/table">
            <a:tbl>
              <a:tblPr firstRow="1" bandRow="1">
                <a:tableStyleId>{5C22544A-7EE6-4342-B048-85BDC9FD1C3A}</a:tableStyleId>
              </a:tblPr>
              <a:tblGrid>
                <a:gridCol w="2619739"/>
                <a:gridCol w="2619739"/>
                <a:gridCol w="2619739"/>
              </a:tblGrid>
              <a:tr h="374067">
                <a:tc>
                  <a:txBody>
                    <a:bodyPr/>
                    <a:lstStyle/>
                    <a:p>
                      <a:r>
                        <a:rPr lang="en-GB" sz="1800" b="1" kern="1200" dirty="0" smtClean="0">
                          <a:solidFill>
                            <a:schemeClr val="lt1"/>
                          </a:solidFill>
                          <a:effectLst/>
                          <a:latin typeface="+mn-lt"/>
                          <a:ea typeface="+mn-ea"/>
                          <a:cs typeface="+mn-cs"/>
                        </a:rPr>
                        <a:t>Type of study</a:t>
                      </a:r>
                      <a:endParaRPr lang="en-GB" dirty="0"/>
                    </a:p>
                  </a:txBody>
                  <a:tcPr/>
                </a:tc>
                <a:tc>
                  <a:txBody>
                    <a:bodyPr/>
                    <a:lstStyle/>
                    <a:p>
                      <a:r>
                        <a:rPr lang="en-GB" sz="1800" b="1" kern="1200" dirty="0" smtClean="0">
                          <a:solidFill>
                            <a:schemeClr val="lt1"/>
                          </a:solidFill>
                          <a:effectLst/>
                          <a:latin typeface="+mn-lt"/>
                          <a:ea typeface="+mn-ea"/>
                          <a:cs typeface="+mn-cs"/>
                        </a:rPr>
                        <a:t>Alternative name</a:t>
                      </a:r>
                      <a:endParaRPr lang="en-GB" dirty="0"/>
                    </a:p>
                  </a:txBody>
                  <a:tcPr/>
                </a:tc>
                <a:tc>
                  <a:txBody>
                    <a:bodyPr/>
                    <a:lstStyle/>
                    <a:p>
                      <a:r>
                        <a:rPr lang="en-GB" sz="1800" b="1" kern="1200" dirty="0" smtClean="0">
                          <a:solidFill>
                            <a:schemeClr val="lt1"/>
                          </a:solidFill>
                          <a:effectLst/>
                          <a:latin typeface="+mn-lt"/>
                          <a:ea typeface="+mn-ea"/>
                          <a:cs typeface="+mn-cs"/>
                        </a:rPr>
                        <a:t>Unit of study</a:t>
                      </a:r>
                      <a:endParaRPr lang="en-GB" dirty="0"/>
                    </a:p>
                  </a:txBody>
                  <a:tcPr/>
                </a:tc>
              </a:tr>
              <a:tr h="374067">
                <a:tc>
                  <a:txBody>
                    <a:bodyPr/>
                    <a:lstStyle/>
                    <a:p>
                      <a:r>
                        <a:rPr lang="en-GB" sz="1800" kern="1200" dirty="0" smtClean="0">
                          <a:solidFill>
                            <a:schemeClr val="dk1"/>
                          </a:solidFill>
                          <a:effectLst/>
                          <a:latin typeface="+mn-lt"/>
                          <a:ea typeface="+mn-ea"/>
                          <a:cs typeface="+mn-cs"/>
                        </a:rPr>
                        <a:t>Observational studies</a:t>
                      </a:r>
                      <a:endParaRPr lang="en-GB" dirty="0"/>
                    </a:p>
                  </a:txBody>
                  <a:tcPr/>
                </a:tc>
                <a:tc>
                  <a:txBody>
                    <a:bodyPr/>
                    <a:lstStyle/>
                    <a:p>
                      <a:endParaRPr lang="en-GB"/>
                    </a:p>
                  </a:txBody>
                  <a:tcPr/>
                </a:tc>
                <a:tc>
                  <a:txBody>
                    <a:bodyPr/>
                    <a:lstStyle/>
                    <a:p>
                      <a:endParaRPr lang="en-GB"/>
                    </a:p>
                  </a:txBody>
                  <a:tcPr/>
                </a:tc>
              </a:tr>
              <a:tr h="374067">
                <a:tc>
                  <a:txBody>
                    <a:bodyPr/>
                    <a:lstStyle/>
                    <a:p>
                      <a:pPr algn="l"/>
                      <a:r>
                        <a:rPr lang="en-GB" sz="1800" kern="1200" dirty="0" smtClean="0">
                          <a:solidFill>
                            <a:schemeClr val="dk1"/>
                          </a:solidFill>
                          <a:effectLst/>
                          <a:latin typeface="+mn-lt"/>
                          <a:ea typeface="+mn-ea"/>
                          <a:cs typeface="+mn-cs"/>
                        </a:rPr>
                        <a:t>       Descriptive studies</a:t>
                      </a:r>
                      <a:endParaRPr lang="en-GB" dirty="0"/>
                    </a:p>
                  </a:txBody>
                  <a:tcPr/>
                </a:tc>
                <a:tc>
                  <a:txBody>
                    <a:bodyPr/>
                    <a:lstStyle/>
                    <a:p>
                      <a:endParaRPr lang="en-GB"/>
                    </a:p>
                  </a:txBody>
                  <a:tcPr/>
                </a:tc>
                <a:tc>
                  <a:txBody>
                    <a:bodyPr/>
                    <a:lstStyle/>
                    <a:p>
                      <a:endParaRPr lang="en-GB"/>
                    </a:p>
                  </a:txBody>
                  <a:tcPr/>
                </a:tc>
              </a:tr>
              <a:tr h="374067">
                <a:tc>
                  <a:txBody>
                    <a:bodyPr/>
                    <a:lstStyle/>
                    <a:p>
                      <a:r>
                        <a:rPr lang="en-GB" sz="1800" kern="1200" dirty="0" smtClean="0">
                          <a:solidFill>
                            <a:schemeClr val="dk1"/>
                          </a:solidFill>
                          <a:effectLst/>
                          <a:latin typeface="+mn-lt"/>
                          <a:ea typeface="+mn-ea"/>
                          <a:cs typeface="+mn-cs"/>
                        </a:rPr>
                        <a:t>       Analytical studies</a:t>
                      </a:r>
                      <a:endParaRPr lang="en-GB" dirty="0"/>
                    </a:p>
                  </a:txBody>
                  <a:tcPr/>
                </a:tc>
                <a:tc>
                  <a:txBody>
                    <a:bodyPr/>
                    <a:lstStyle/>
                    <a:p>
                      <a:endParaRPr lang="en-GB"/>
                    </a:p>
                  </a:txBody>
                  <a:tcPr/>
                </a:tc>
                <a:tc>
                  <a:txBody>
                    <a:bodyPr/>
                    <a:lstStyle/>
                    <a:p>
                      <a:endParaRPr lang="en-GB"/>
                    </a:p>
                  </a:txBody>
                  <a:tcPr/>
                </a:tc>
              </a:tr>
              <a:tr h="374067">
                <a:tc>
                  <a:txBody>
                    <a:bodyPr/>
                    <a:lstStyle/>
                    <a:p>
                      <a:pPr algn="r"/>
                      <a:r>
                        <a:rPr lang="en-GB" sz="1800" kern="1200" dirty="0" smtClean="0">
                          <a:solidFill>
                            <a:schemeClr val="dk1"/>
                          </a:solidFill>
                          <a:effectLst/>
                          <a:latin typeface="+mn-lt"/>
                          <a:ea typeface="+mn-ea"/>
                          <a:cs typeface="+mn-cs"/>
                        </a:rPr>
                        <a:t>Ecological</a:t>
                      </a:r>
                      <a:endParaRPr lang="en-GB" dirty="0"/>
                    </a:p>
                  </a:txBody>
                  <a:tcPr/>
                </a:tc>
                <a:tc>
                  <a:txBody>
                    <a:bodyPr/>
                    <a:lstStyle/>
                    <a:p>
                      <a:r>
                        <a:rPr lang="en-GB" sz="1800" kern="1200" dirty="0" smtClean="0">
                          <a:solidFill>
                            <a:schemeClr val="dk1"/>
                          </a:solidFill>
                          <a:effectLst/>
                          <a:latin typeface="+mn-lt"/>
                          <a:ea typeface="+mn-ea"/>
                          <a:cs typeface="+mn-cs"/>
                        </a:rPr>
                        <a:t>Correlational</a:t>
                      </a:r>
                      <a:endParaRPr lang="en-GB" dirty="0"/>
                    </a:p>
                  </a:txBody>
                  <a:tcPr/>
                </a:tc>
                <a:tc>
                  <a:txBody>
                    <a:bodyPr/>
                    <a:lstStyle/>
                    <a:p>
                      <a:r>
                        <a:rPr lang="en-GB" sz="1800" kern="1200" dirty="0" smtClean="0">
                          <a:solidFill>
                            <a:schemeClr val="dk1"/>
                          </a:solidFill>
                          <a:effectLst/>
                          <a:latin typeface="+mn-lt"/>
                          <a:ea typeface="+mn-ea"/>
                          <a:cs typeface="+mn-cs"/>
                        </a:rPr>
                        <a:t>Population</a:t>
                      </a:r>
                      <a:endParaRPr lang="en-GB" dirty="0"/>
                    </a:p>
                  </a:txBody>
                  <a:tcPr/>
                </a:tc>
              </a:tr>
              <a:tr h="374067">
                <a:tc>
                  <a:txBody>
                    <a:bodyPr/>
                    <a:lstStyle/>
                    <a:p>
                      <a:pPr algn="r"/>
                      <a:r>
                        <a:rPr lang="en-GB" sz="1800" kern="1200" dirty="0" smtClean="0">
                          <a:solidFill>
                            <a:schemeClr val="dk1"/>
                          </a:solidFill>
                          <a:effectLst/>
                          <a:latin typeface="+mn-lt"/>
                          <a:ea typeface="+mn-ea"/>
                          <a:cs typeface="+mn-cs"/>
                        </a:rPr>
                        <a:t>Cross-sectional</a:t>
                      </a:r>
                      <a:endParaRPr lang="en-GB" dirty="0"/>
                    </a:p>
                  </a:txBody>
                  <a:tcPr/>
                </a:tc>
                <a:tc>
                  <a:txBody>
                    <a:bodyPr/>
                    <a:lstStyle/>
                    <a:p>
                      <a:r>
                        <a:rPr lang="en-GB" sz="1800" kern="1200" dirty="0" smtClean="0">
                          <a:solidFill>
                            <a:schemeClr val="dk1"/>
                          </a:solidFill>
                          <a:effectLst/>
                          <a:latin typeface="+mn-lt"/>
                          <a:ea typeface="+mn-ea"/>
                          <a:cs typeface="+mn-cs"/>
                        </a:rPr>
                        <a:t>Prevalence</a:t>
                      </a:r>
                      <a:endParaRPr lang="en-GB" dirty="0"/>
                    </a:p>
                  </a:txBody>
                  <a:tcPr/>
                </a:tc>
                <a:tc>
                  <a:txBody>
                    <a:bodyPr/>
                    <a:lstStyle/>
                    <a:p>
                      <a:r>
                        <a:rPr lang="en-GB" sz="1800" kern="1200" dirty="0" smtClean="0">
                          <a:solidFill>
                            <a:schemeClr val="dk1"/>
                          </a:solidFill>
                          <a:effectLst/>
                          <a:latin typeface="+mn-lt"/>
                          <a:ea typeface="+mn-ea"/>
                          <a:cs typeface="+mn-cs"/>
                        </a:rPr>
                        <a:t>Individuals</a:t>
                      </a:r>
                      <a:endParaRPr lang="en-GB" dirty="0"/>
                    </a:p>
                  </a:txBody>
                  <a:tcPr/>
                </a:tc>
              </a:tr>
              <a:tr h="374067">
                <a:tc>
                  <a:txBody>
                    <a:bodyPr/>
                    <a:lstStyle/>
                    <a:p>
                      <a:pPr algn="r"/>
                      <a:r>
                        <a:rPr lang="en-GB" sz="1800" kern="1200" dirty="0" smtClean="0">
                          <a:solidFill>
                            <a:schemeClr val="dk1"/>
                          </a:solidFill>
                          <a:effectLst/>
                          <a:latin typeface="+mn-lt"/>
                          <a:ea typeface="+mn-ea"/>
                          <a:cs typeface="+mn-cs"/>
                        </a:rPr>
                        <a:t>Case-control</a:t>
                      </a:r>
                      <a:endParaRPr lang="en-GB" dirty="0"/>
                    </a:p>
                  </a:txBody>
                  <a:tcPr/>
                </a:tc>
                <a:tc>
                  <a:txBody>
                    <a:bodyPr/>
                    <a:lstStyle/>
                    <a:p>
                      <a:r>
                        <a:rPr lang="en-GB" sz="1800" kern="1200" dirty="0" smtClean="0">
                          <a:solidFill>
                            <a:schemeClr val="dk1"/>
                          </a:solidFill>
                          <a:effectLst/>
                          <a:latin typeface="+mn-lt"/>
                          <a:ea typeface="+mn-ea"/>
                          <a:cs typeface="+mn-cs"/>
                        </a:rPr>
                        <a:t>Case-reference</a:t>
                      </a:r>
                      <a:endParaRPr lang="en-GB" dirty="0"/>
                    </a:p>
                  </a:txBody>
                  <a:tcPr/>
                </a:tc>
                <a:tc>
                  <a:txBody>
                    <a:bodyPr/>
                    <a:lstStyle/>
                    <a:p>
                      <a:r>
                        <a:rPr lang="en-GB" sz="1800" kern="1200" dirty="0" smtClean="0">
                          <a:solidFill>
                            <a:schemeClr val="dk1"/>
                          </a:solidFill>
                          <a:effectLst/>
                          <a:latin typeface="+mn-lt"/>
                          <a:ea typeface="+mn-ea"/>
                          <a:cs typeface="+mn-cs"/>
                        </a:rPr>
                        <a:t>Individuals</a:t>
                      </a:r>
                      <a:endParaRPr lang="en-GB" dirty="0"/>
                    </a:p>
                  </a:txBody>
                  <a:tcPr/>
                </a:tc>
              </a:tr>
              <a:tr h="374067">
                <a:tc>
                  <a:txBody>
                    <a:bodyPr/>
                    <a:lstStyle/>
                    <a:p>
                      <a:pPr algn="r"/>
                      <a:r>
                        <a:rPr lang="en-GB" sz="1800" kern="1200" dirty="0" smtClean="0">
                          <a:solidFill>
                            <a:schemeClr val="dk1"/>
                          </a:solidFill>
                          <a:effectLst/>
                          <a:latin typeface="+mn-lt"/>
                          <a:ea typeface="+mn-ea"/>
                          <a:cs typeface="+mn-cs"/>
                        </a:rPr>
                        <a:t>Cohort</a:t>
                      </a:r>
                      <a:endParaRPr lang="en-GB" dirty="0"/>
                    </a:p>
                  </a:txBody>
                  <a:tcPr/>
                </a:tc>
                <a:tc>
                  <a:txBody>
                    <a:bodyPr/>
                    <a:lstStyle/>
                    <a:p>
                      <a:r>
                        <a:rPr lang="en-GB" sz="1800" kern="1200" dirty="0" smtClean="0">
                          <a:solidFill>
                            <a:schemeClr val="dk1"/>
                          </a:solidFill>
                          <a:effectLst/>
                          <a:latin typeface="+mn-lt"/>
                          <a:ea typeface="+mn-ea"/>
                          <a:cs typeface="+mn-cs"/>
                        </a:rPr>
                        <a:t>Follow-up</a:t>
                      </a:r>
                      <a:endParaRPr lang="en-GB" dirty="0"/>
                    </a:p>
                  </a:txBody>
                  <a:tcPr/>
                </a:tc>
                <a:tc>
                  <a:txBody>
                    <a:bodyPr/>
                    <a:lstStyle/>
                    <a:p>
                      <a:r>
                        <a:rPr lang="en-GB" sz="1800" kern="1200" dirty="0" smtClean="0">
                          <a:solidFill>
                            <a:schemeClr val="dk1"/>
                          </a:solidFill>
                          <a:effectLst/>
                          <a:latin typeface="+mn-lt"/>
                          <a:ea typeface="+mn-ea"/>
                          <a:cs typeface="+mn-cs"/>
                        </a:rPr>
                        <a:t>Individuals</a:t>
                      </a:r>
                      <a:endParaRPr lang="en-GB" dirty="0"/>
                    </a:p>
                  </a:txBody>
                  <a:tcPr/>
                </a:tc>
              </a:tr>
              <a:tr h="374067">
                <a:tc>
                  <a:txBody>
                    <a:bodyPr/>
                    <a:lstStyle/>
                    <a:p>
                      <a:r>
                        <a:rPr lang="en-GB" sz="1800" kern="1200" dirty="0" smtClean="0">
                          <a:solidFill>
                            <a:schemeClr val="dk1"/>
                          </a:solidFill>
                          <a:effectLst/>
                          <a:latin typeface="+mn-lt"/>
                          <a:ea typeface="+mn-ea"/>
                          <a:cs typeface="+mn-cs"/>
                        </a:rPr>
                        <a:t>Experimental studies</a:t>
                      </a:r>
                      <a:endParaRPr lang="en-GB" dirty="0"/>
                    </a:p>
                  </a:txBody>
                  <a:tcPr/>
                </a:tc>
                <a:tc>
                  <a:txBody>
                    <a:bodyPr/>
                    <a:lstStyle/>
                    <a:p>
                      <a:r>
                        <a:rPr lang="en-GB" sz="1800" kern="1200" dirty="0" smtClean="0">
                          <a:solidFill>
                            <a:schemeClr val="dk1"/>
                          </a:solidFill>
                          <a:effectLst/>
                          <a:latin typeface="+mn-lt"/>
                          <a:ea typeface="+mn-ea"/>
                          <a:cs typeface="+mn-cs"/>
                        </a:rPr>
                        <a:t>Intervention studies</a:t>
                      </a:r>
                      <a:endParaRPr lang="en-GB" dirty="0"/>
                    </a:p>
                  </a:txBody>
                  <a:tcPr/>
                </a:tc>
                <a:tc>
                  <a:txBody>
                    <a:bodyPr/>
                    <a:lstStyle/>
                    <a:p>
                      <a:r>
                        <a:rPr lang="en-GB" sz="1800" kern="1200" dirty="0" smtClean="0">
                          <a:solidFill>
                            <a:schemeClr val="dk1"/>
                          </a:solidFill>
                          <a:effectLst/>
                          <a:latin typeface="+mn-lt"/>
                          <a:ea typeface="+mn-ea"/>
                          <a:cs typeface="+mn-cs"/>
                        </a:rPr>
                        <a:t>Patients</a:t>
                      </a:r>
                      <a:endParaRPr lang="en-GB" dirty="0"/>
                    </a:p>
                  </a:txBody>
                  <a:tcPr/>
                </a:tc>
              </a:tr>
              <a:tr h="645650">
                <a:tc>
                  <a:txBody>
                    <a:bodyPr/>
                    <a:lstStyle/>
                    <a:p>
                      <a:pPr algn="r"/>
                      <a:r>
                        <a:rPr lang="en-GB" sz="1800" kern="1200" dirty="0" smtClean="0">
                          <a:solidFill>
                            <a:schemeClr val="dk1"/>
                          </a:solidFill>
                          <a:effectLst/>
                          <a:latin typeface="+mn-lt"/>
                          <a:ea typeface="+mn-ea"/>
                          <a:cs typeface="+mn-cs"/>
                        </a:rPr>
                        <a:t>Randomised controlled trials </a:t>
                      </a:r>
                      <a:endParaRPr lang="en-GB" dirty="0"/>
                    </a:p>
                  </a:txBody>
                  <a:tcPr/>
                </a:tc>
                <a:tc>
                  <a:txBody>
                    <a:bodyPr/>
                    <a:lstStyle/>
                    <a:p>
                      <a:r>
                        <a:rPr lang="en-GB" sz="1800" kern="1200" dirty="0" smtClean="0">
                          <a:solidFill>
                            <a:schemeClr val="dk1"/>
                          </a:solidFill>
                          <a:effectLst/>
                          <a:latin typeface="+mn-lt"/>
                          <a:ea typeface="+mn-ea"/>
                          <a:cs typeface="+mn-cs"/>
                        </a:rPr>
                        <a:t>Clinical trials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Patients</a:t>
                      </a:r>
                      <a:endParaRPr lang="en-GB" dirty="0" smtClean="0"/>
                    </a:p>
                    <a:p>
                      <a:endParaRPr lang="en-GB" dirty="0"/>
                    </a:p>
                  </a:txBody>
                  <a:tcPr/>
                </a:tc>
              </a:tr>
              <a:tr h="374067">
                <a:tc>
                  <a:txBody>
                    <a:bodyPr/>
                    <a:lstStyle/>
                    <a:p>
                      <a:pPr algn="r"/>
                      <a:r>
                        <a:rPr lang="en-GB" sz="1800" kern="1200" dirty="0" smtClean="0">
                          <a:solidFill>
                            <a:schemeClr val="dk1"/>
                          </a:solidFill>
                          <a:effectLst/>
                          <a:latin typeface="+mn-lt"/>
                          <a:ea typeface="+mn-ea"/>
                          <a:cs typeface="+mn-cs"/>
                        </a:rPr>
                        <a:t>Field trials</a:t>
                      </a:r>
                      <a:endParaRPr lang="en-GB" dirty="0"/>
                    </a:p>
                  </a:txBody>
                  <a:tcPr/>
                </a:tc>
                <a:tc>
                  <a:txBody>
                    <a:bodyPr/>
                    <a:lstStyle/>
                    <a:p>
                      <a:endParaRPr lang="en-GB"/>
                    </a:p>
                  </a:txBody>
                  <a:tcPr/>
                </a:tc>
                <a:tc>
                  <a:txBody>
                    <a:bodyPr/>
                    <a:lstStyle/>
                    <a:p>
                      <a:r>
                        <a:rPr lang="en-GB" sz="1800" kern="1200" dirty="0" smtClean="0">
                          <a:solidFill>
                            <a:schemeClr val="dk1"/>
                          </a:solidFill>
                          <a:effectLst/>
                          <a:latin typeface="+mn-lt"/>
                          <a:ea typeface="+mn-ea"/>
                          <a:cs typeface="+mn-cs"/>
                        </a:rPr>
                        <a:t>Healthy people</a:t>
                      </a:r>
                      <a:endParaRPr lang="en-GB" dirty="0"/>
                    </a:p>
                  </a:txBody>
                  <a:tcPr/>
                </a:tc>
              </a:tr>
              <a:tr h="645650">
                <a:tc>
                  <a:txBody>
                    <a:bodyPr/>
                    <a:lstStyle/>
                    <a:p>
                      <a:pPr algn="r"/>
                      <a:r>
                        <a:rPr lang="en-GB" sz="1800" kern="1200" dirty="0" smtClean="0">
                          <a:solidFill>
                            <a:schemeClr val="dk1"/>
                          </a:solidFill>
                          <a:effectLst/>
                          <a:latin typeface="+mn-lt"/>
                          <a:ea typeface="+mn-ea"/>
                          <a:cs typeface="+mn-cs"/>
                        </a:rPr>
                        <a:t>Community trials</a:t>
                      </a:r>
                      <a:endParaRPr lang="en-GB" dirty="0"/>
                    </a:p>
                  </a:txBody>
                  <a:tcPr/>
                </a:tc>
                <a:tc>
                  <a:txBody>
                    <a:bodyPr/>
                    <a:lstStyle/>
                    <a:p>
                      <a:r>
                        <a:rPr lang="en-GB" sz="1800" kern="1200" dirty="0" smtClean="0">
                          <a:solidFill>
                            <a:schemeClr val="dk1"/>
                          </a:solidFill>
                          <a:effectLst/>
                          <a:latin typeface="+mn-lt"/>
                          <a:ea typeface="+mn-ea"/>
                          <a:cs typeface="+mn-cs"/>
                        </a:rPr>
                        <a:t>Community intervention studies</a:t>
                      </a:r>
                      <a:endParaRPr lang="en-GB" dirty="0"/>
                    </a:p>
                  </a:txBody>
                  <a:tcPr/>
                </a:tc>
                <a:tc>
                  <a:txBody>
                    <a:bodyPr/>
                    <a:lstStyle/>
                    <a:p>
                      <a:r>
                        <a:rPr lang="en-GB" sz="1800" kern="1200" dirty="0" smtClean="0">
                          <a:solidFill>
                            <a:schemeClr val="dk1"/>
                          </a:solidFill>
                          <a:effectLst/>
                          <a:latin typeface="+mn-lt"/>
                          <a:ea typeface="+mn-ea"/>
                          <a:cs typeface="+mn-cs"/>
                        </a:rPr>
                        <a:t>Communities</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852DEE3E-3A8F-4E33-813E-87A20E548A24}" type="slidenum">
              <a:rPr lang="th-TH" smtClean="0"/>
              <a:pPr>
                <a:defRPr/>
              </a:pPr>
              <a:t>34</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extLst>
      <p:ext uri="{BB962C8B-B14F-4D97-AF65-F5344CB8AC3E}">
        <p14:creationId xmlns:p14="http://schemas.microsoft.com/office/powerpoint/2010/main" val="91755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Summary - 1</a:t>
            </a:r>
            <a:endParaRPr lang="th-TH" dirty="0"/>
          </a:p>
        </p:txBody>
      </p:sp>
      <p:sp>
        <p:nvSpPr>
          <p:cNvPr id="46082" name="Content Placeholder 1"/>
          <p:cNvSpPr>
            <a:spLocks noGrp="1"/>
          </p:cNvSpPr>
          <p:nvPr>
            <p:ph idx="1"/>
          </p:nvPr>
        </p:nvSpPr>
        <p:spPr>
          <a:xfrm>
            <a:off x="755650" y="1340769"/>
            <a:ext cx="6984702" cy="4609182"/>
          </a:xfrm>
        </p:spPr>
        <p:txBody>
          <a:bodyPr>
            <a:normAutofit/>
          </a:bodyPr>
          <a:lstStyle/>
          <a:p>
            <a:r>
              <a:rPr lang="en-US" sz="2800" dirty="0" smtClean="0">
                <a:cs typeface="KodchiangUPC" pitchFamily="18" charset="-34"/>
              </a:rPr>
              <a:t>HAIs can cause serious complications and greatly impact patients, their families, and health care personnel </a:t>
            </a:r>
          </a:p>
          <a:p>
            <a:r>
              <a:rPr lang="en-US" sz="2800" dirty="0" smtClean="0">
                <a:cs typeface="KodchiangUPC" pitchFamily="18" charset="-34"/>
              </a:rPr>
              <a:t>Health care personnel need to understand the epidemiology of HAIs to prevent them in their own settings </a:t>
            </a:r>
          </a:p>
          <a:p>
            <a:r>
              <a:rPr lang="en-US" sz="2800" dirty="0" smtClean="0">
                <a:cs typeface="KodchiangUPC" pitchFamily="18" charset="-34"/>
              </a:rPr>
              <a:t>Understanding the chain of infection and epidemiology of HAIs can lead to effective prevention and control intervention</a:t>
            </a:r>
            <a:endParaRPr lang="th-TH" sz="2800" dirty="0" smtClean="0"/>
          </a:p>
        </p:txBody>
      </p:sp>
      <p:sp>
        <p:nvSpPr>
          <p:cNvPr id="4" name="Slide Number Placeholder 3"/>
          <p:cNvSpPr>
            <a:spLocks noGrp="1"/>
          </p:cNvSpPr>
          <p:nvPr>
            <p:ph type="sldNum" sz="quarter" idx="12"/>
          </p:nvPr>
        </p:nvSpPr>
        <p:spPr/>
        <p:txBody>
          <a:bodyPr/>
          <a:lstStyle/>
          <a:p>
            <a:pPr>
              <a:defRPr/>
            </a:pPr>
            <a:fld id="{FB95AAFD-6342-43A2-8F5F-D07A245A9171}" type="slidenum">
              <a:rPr lang="th-TH" smtClean="0"/>
              <a:pPr>
                <a:defRPr/>
              </a:pPr>
              <a:t>35</a:t>
            </a:fld>
            <a:endParaRPr lang="th-TH" dirty="0"/>
          </a:p>
        </p:txBody>
      </p:sp>
      <p:sp>
        <p:nvSpPr>
          <p:cNvPr id="2" name="Date Placeholder 1"/>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defRPr/>
            </a:pPr>
            <a:r>
              <a:rPr lang="en-US" dirty="0" smtClean="0"/>
              <a:t>Summary - 2</a:t>
            </a:r>
            <a:endParaRPr lang="th-TH" dirty="0"/>
          </a:p>
        </p:txBody>
      </p:sp>
      <p:sp>
        <p:nvSpPr>
          <p:cNvPr id="47106" name="Content Placeholder 1"/>
          <p:cNvSpPr>
            <a:spLocks noGrp="1"/>
          </p:cNvSpPr>
          <p:nvPr>
            <p:ph idx="1"/>
          </p:nvPr>
        </p:nvSpPr>
        <p:spPr>
          <a:xfrm>
            <a:off x="684213" y="1628800"/>
            <a:ext cx="7056139" cy="4459263"/>
          </a:xfrm>
        </p:spPr>
        <p:txBody>
          <a:bodyPr>
            <a:normAutofit/>
          </a:bodyPr>
          <a:lstStyle/>
          <a:p>
            <a:r>
              <a:rPr lang="en-US" sz="2800" dirty="0" smtClean="0">
                <a:cs typeface="KodchiangUPC" pitchFamily="18" charset="-34"/>
              </a:rPr>
              <a:t>The epidemiology of HAIs can explain what happens to whom, and where and when it happens </a:t>
            </a:r>
            <a:endParaRPr lang="en-US" sz="2800" dirty="0">
              <a:cs typeface="KodchiangUPC" pitchFamily="18" charset="-34"/>
            </a:endParaRPr>
          </a:p>
          <a:p>
            <a:pPr lvl="1"/>
            <a:r>
              <a:rPr lang="en-US" sz="2400" dirty="0" smtClean="0">
                <a:cs typeface="KodchiangUPC" pitchFamily="18" charset="-34"/>
              </a:rPr>
              <a:t>i.e., the occurrence and distribution of HAIs</a:t>
            </a:r>
          </a:p>
          <a:p>
            <a:r>
              <a:rPr lang="en-US" sz="2800" dirty="0" smtClean="0">
                <a:cs typeface="KodchiangUPC" pitchFamily="18" charset="-34"/>
              </a:rPr>
              <a:t>Using evidence-based recommendations can reduce infection rates</a:t>
            </a:r>
          </a:p>
          <a:p>
            <a:pPr lvl="1"/>
            <a:r>
              <a:rPr lang="en-US" sz="2600" dirty="0" smtClean="0">
                <a:cs typeface="KodchiangUPC" pitchFamily="18" charset="-34"/>
              </a:rPr>
              <a:t>This information supports effective planning and implementation of programs to prevent HAIs</a:t>
            </a:r>
            <a:endParaRPr lang="th-TH" sz="2600" dirty="0" smtClean="0"/>
          </a:p>
        </p:txBody>
      </p:sp>
      <p:sp>
        <p:nvSpPr>
          <p:cNvPr id="4" name="Slide Number Placeholder 3"/>
          <p:cNvSpPr>
            <a:spLocks noGrp="1"/>
          </p:cNvSpPr>
          <p:nvPr>
            <p:ph type="sldNum" sz="quarter" idx="12"/>
          </p:nvPr>
        </p:nvSpPr>
        <p:spPr/>
        <p:txBody>
          <a:bodyPr/>
          <a:lstStyle/>
          <a:p>
            <a:pPr>
              <a:defRPr/>
            </a:pPr>
            <a:fld id="{83644431-2135-424B-A9B0-656B7E46D5A8}" type="slidenum">
              <a:rPr lang="th-TH" smtClean="0"/>
              <a:pPr>
                <a:defRPr/>
              </a:pPr>
              <a:t>36</a:t>
            </a:fld>
            <a:endParaRPr lang="th-TH" dirty="0"/>
          </a:p>
        </p:txBody>
      </p:sp>
      <p:sp>
        <p:nvSpPr>
          <p:cNvPr id="2" name="Date Placeholder 1"/>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lvl="0"/>
            <a:r>
              <a:rPr lang="en-GB" sz="2400" dirty="0" err="1"/>
              <a:t>Ostrowsky</a:t>
            </a:r>
            <a:r>
              <a:rPr lang="en-GB" sz="2400" dirty="0"/>
              <a:t> B. Epidemiology of Health care-Associated Infections. In: </a:t>
            </a:r>
            <a:r>
              <a:rPr lang="en-GB" sz="2400" i="1" dirty="0"/>
              <a:t>Bennett &amp; </a:t>
            </a:r>
            <a:r>
              <a:rPr lang="en-GB" sz="2400" i="1" dirty="0" err="1"/>
              <a:t>Brachman’s</a:t>
            </a:r>
            <a:r>
              <a:rPr lang="en-GB" sz="2400" i="1" dirty="0"/>
              <a:t> Hospital Infections</a:t>
            </a:r>
            <a:r>
              <a:rPr lang="en-GB" sz="2400" dirty="0"/>
              <a:t>. 5</a:t>
            </a:r>
            <a:r>
              <a:rPr lang="en-GB" sz="2400" baseline="30000" dirty="0"/>
              <a:t>th</a:t>
            </a:r>
            <a:r>
              <a:rPr lang="en-GB" sz="2400" dirty="0"/>
              <a:t> edition. </a:t>
            </a:r>
            <a:r>
              <a:rPr lang="en-GB" sz="2400" dirty="0" err="1"/>
              <a:t>Wolters</a:t>
            </a:r>
            <a:r>
              <a:rPr lang="en-GB" sz="2400" dirty="0"/>
              <a:t> Kluwer Lippincott Williams &amp; Wilkins, Philadelphia. 2007; 3-23.</a:t>
            </a:r>
            <a:endParaRPr lang="en-US" sz="2400" dirty="0"/>
          </a:p>
          <a:p>
            <a:pPr lvl="0"/>
            <a:r>
              <a:rPr lang="en-GB" sz="2400" dirty="0" err="1"/>
              <a:t>Doshi</a:t>
            </a:r>
            <a:r>
              <a:rPr lang="en-GB" sz="2400" dirty="0"/>
              <a:t> RK, Patel G, MacKay R, Wallach F. Health care-Associated Infections: Epidemiology, Prevention, and Therapy. </a:t>
            </a:r>
            <a:r>
              <a:rPr lang="en-GB" sz="2400" i="1" dirty="0"/>
              <a:t>Mount Sinai J Med</a:t>
            </a:r>
            <a:r>
              <a:rPr lang="en-GB" sz="2400" dirty="0"/>
              <a:t> 2009; 76: 84–94.</a:t>
            </a:r>
            <a:endParaRPr lang="en-US" sz="2400" dirty="0"/>
          </a:p>
          <a:p>
            <a:r>
              <a:rPr lang="en-GB" sz="2400" dirty="0"/>
              <a:t>Overview of Epidemiologic Study Designs. In: </a:t>
            </a:r>
            <a:r>
              <a:rPr lang="en-GB" sz="2400" i="1" dirty="0"/>
              <a:t>Essentials of Epidemiology in Public Health</a:t>
            </a:r>
            <a:r>
              <a:rPr lang="en-GB" sz="2400" dirty="0"/>
              <a:t>. </a:t>
            </a:r>
            <a:r>
              <a:rPr lang="en-GB" sz="2400" dirty="0" err="1"/>
              <a:t>Aschengrau</a:t>
            </a:r>
            <a:r>
              <a:rPr lang="en-GB" sz="2400" dirty="0"/>
              <a:t>, A, </a:t>
            </a:r>
            <a:r>
              <a:rPr lang="en-GB" sz="2400" dirty="0" err="1"/>
              <a:t>Seage</a:t>
            </a:r>
            <a:r>
              <a:rPr lang="en-GB" sz="2400" dirty="0"/>
              <a:t>, GR, eds. Jones and Bartlett, Sudbury MA. 2006; 135-162. </a:t>
            </a:r>
            <a:endParaRPr lang="en-GB" sz="2400" dirty="0" smtClean="0"/>
          </a:p>
          <a:p>
            <a:endParaRPr lang="en-US" sz="2000" dirty="0"/>
          </a:p>
        </p:txBody>
      </p:sp>
      <p:sp>
        <p:nvSpPr>
          <p:cNvPr id="4" name="Date Placeholder 3"/>
          <p:cNvSpPr>
            <a:spLocks noGrp="1"/>
          </p:cNvSpPr>
          <p:nvPr>
            <p:ph type="dt" sz="half" idx="10"/>
          </p:nvPr>
        </p:nvSpPr>
        <p:spPr/>
        <p:txBody>
          <a:bodyPr/>
          <a:lstStyle/>
          <a:p>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852DEE3E-3A8F-4E33-813E-87A20E548A24}" type="slidenum">
              <a:rPr lang="th-TH" smtClean="0"/>
              <a:pPr>
                <a:defRPr/>
              </a:pPr>
              <a:t>37</a:t>
            </a:fld>
            <a:endParaRPr lang="th-TH" dirty="0"/>
          </a:p>
        </p:txBody>
      </p:sp>
    </p:spTree>
    <p:extLst>
      <p:ext uri="{BB962C8B-B14F-4D97-AF65-F5344CB8AC3E}">
        <p14:creationId xmlns:p14="http://schemas.microsoft.com/office/powerpoint/2010/main" val="2446072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Resource</a:t>
            </a:r>
            <a:endParaRPr lang="en-GB" dirty="0"/>
          </a:p>
        </p:txBody>
      </p:sp>
      <p:sp>
        <p:nvSpPr>
          <p:cNvPr id="3" name="Content Placeholder 2"/>
          <p:cNvSpPr>
            <a:spLocks noGrp="1"/>
          </p:cNvSpPr>
          <p:nvPr>
            <p:ph idx="1"/>
          </p:nvPr>
        </p:nvSpPr>
        <p:spPr/>
        <p:txBody>
          <a:bodyPr>
            <a:normAutofit fontScale="92500"/>
          </a:bodyPr>
          <a:lstStyle/>
          <a:p>
            <a:r>
              <a:rPr lang="en-GB" dirty="0" err="1"/>
              <a:t>Centers</a:t>
            </a:r>
            <a:r>
              <a:rPr lang="en-GB" dirty="0"/>
              <a:t> for Disease Control and Prevention Self-Study Course: Principles of Epidemiology in Public Health Practice, Third Edition</a:t>
            </a:r>
            <a:endParaRPr lang="en-US" b="1" dirty="0"/>
          </a:p>
          <a:p>
            <a:r>
              <a:rPr lang="en-GB" dirty="0"/>
              <a:t>The introductory self-study </a:t>
            </a:r>
            <a:r>
              <a:rPr lang="en-GB" dirty="0" smtClean="0"/>
              <a:t>course is </a:t>
            </a:r>
            <a:r>
              <a:rPr lang="en-GB" dirty="0"/>
              <a:t>available online. The course provides an introduction to applied epidemiology and biostatistics; it consists of six lessons: Introduction to Epidemiology, Summarizing Data, Measures of Risk, Displaying Public Health Data, Public Health Surveillance, and Investigating an Outbreak. Continuing education credits are offered to physicians, nurses, veterinarians, pharmacists, certified public health educators, and other professionals. </a:t>
            </a:r>
            <a:endParaRPr lang="en-US" dirty="0"/>
          </a:p>
          <a:p>
            <a:r>
              <a:rPr lang="en-GB" dirty="0"/>
              <a:t>The textbook is available at no charge at </a:t>
            </a:r>
            <a:r>
              <a:rPr lang="en-GB" u="sng" dirty="0">
                <a:hlinkClick r:id="rId3"/>
              </a:rPr>
              <a:t>http://www.cdc.gov/training/products/ss1000/ss1000-ol.pdf</a:t>
            </a:r>
            <a:r>
              <a:rPr lang="en-GB" dirty="0"/>
              <a:t> and the self-study course (SS1000) is available at no charge at </a:t>
            </a:r>
            <a:r>
              <a:rPr lang="en-GB" u="sng" dirty="0">
                <a:hlinkClick r:id="rId4"/>
              </a:rPr>
              <a:t>http://www2a.cdc.gov/tceonline/registration/detailpage.asp?res_id=1394</a:t>
            </a:r>
            <a:r>
              <a:rPr lang="en-GB" dirty="0"/>
              <a:t>. </a:t>
            </a:r>
          </a:p>
        </p:txBody>
      </p:sp>
      <p:sp>
        <p:nvSpPr>
          <p:cNvPr id="4" name="Slide Number Placeholder 3"/>
          <p:cNvSpPr>
            <a:spLocks noGrp="1"/>
          </p:cNvSpPr>
          <p:nvPr>
            <p:ph type="sldNum" sz="quarter" idx="12"/>
          </p:nvPr>
        </p:nvSpPr>
        <p:spPr/>
        <p:txBody>
          <a:bodyPr/>
          <a:lstStyle/>
          <a:p>
            <a:pPr>
              <a:defRPr/>
            </a:pPr>
            <a:fld id="{852DEE3E-3A8F-4E33-813E-87A20E548A24}" type="slidenum">
              <a:rPr lang="th-TH" smtClean="0"/>
              <a:pPr>
                <a:defRPr/>
              </a:pPr>
              <a:t>38</a:t>
            </a:fld>
            <a:endParaRPr lang="th-TH" dirty="0"/>
          </a:p>
        </p:txBody>
      </p:sp>
      <p:sp>
        <p:nvSpPr>
          <p:cNvPr id="5" name="Date Placeholder 4"/>
          <p:cNvSpPr>
            <a:spLocks noGrp="1"/>
          </p:cNvSpPr>
          <p:nvPr>
            <p:ph type="dt" sz="half" idx="10"/>
          </p:nvPr>
        </p:nvSpPr>
        <p:spPr/>
        <p:txBody>
          <a:bodyPr/>
          <a:lstStyle/>
          <a:p>
            <a:r>
              <a:rPr lang="en-US" smtClean="0"/>
              <a:t>December 1, 2013</a:t>
            </a:r>
            <a:endParaRPr lang="en-US" dirty="0"/>
          </a:p>
        </p:txBody>
      </p:sp>
    </p:spTree>
    <p:extLst>
      <p:ext uri="{BB962C8B-B14F-4D97-AF65-F5344CB8AC3E}">
        <p14:creationId xmlns:p14="http://schemas.microsoft.com/office/powerpoint/2010/main" val="198769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539552" y="1340767"/>
            <a:ext cx="7848872" cy="5296515"/>
          </a:xfrm>
        </p:spPr>
        <p:txBody>
          <a:bodyPr>
            <a:normAutofit lnSpcReduction="10000"/>
          </a:bodyPr>
          <a:lstStyle/>
          <a:p>
            <a:pPr marL="514350" lvl="0" indent="-514350">
              <a:buFont typeface="+mj-lt"/>
              <a:buAutoNum type="arabicPeriod"/>
            </a:pPr>
            <a:r>
              <a:rPr lang="en-GB" dirty="0" smtClean="0"/>
              <a:t>Epidemiologic information can help the healthcare facility plan interventions to prevent HAIs. True/False?</a:t>
            </a:r>
          </a:p>
          <a:p>
            <a:pPr marL="514350" lvl="0" indent="-514350">
              <a:buFont typeface="+mj-lt"/>
              <a:buAutoNum type="arabicPeriod"/>
            </a:pPr>
            <a:r>
              <a:rPr lang="en-GB" dirty="0" smtClean="0"/>
              <a:t>What is the most frequent and important mode of transmission of HAIs?</a:t>
            </a:r>
          </a:p>
          <a:p>
            <a:pPr marL="811530" lvl="1" indent="-514350">
              <a:buFont typeface="+mj-lt"/>
              <a:buAutoNum type="alphaLcPeriod"/>
            </a:pPr>
            <a:r>
              <a:rPr lang="en-GB" dirty="0" smtClean="0"/>
              <a:t>Airborne</a:t>
            </a:r>
          </a:p>
          <a:p>
            <a:pPr marL="811530" lvl="1" indent="-514350">
              <a:buFont typeface="+mj-lt"/>
              <a:buAutoNum type="alphaLcPeriod"/>
            </a:pPr>
            <a:r>
              <a:rPr lang="en-GB" dirty="0" smtClean="0"/>
              <a:t>Droplet</a:t>
            </a:r>
          </a:p>
          <a:p>
            <a:pPr marL="811530" lvl="1" indent="-514350">
              <a:buFont typeface="+mj-lt"/>
              <a:buAutoNum type="alphaLcPeriod"/>
            </a:pPr>
            <a:r>
              <a:rPr lang="en-GB" dirty="0" err="1" smtClean="0"/>
              <a:t>Vectorborne</a:t>
            </a:r>
            <a:endParaRPr lang="en-GB" dirty="0" smtClean="0"/>
          </a:p>
          <a:p>
            <a:pPr marL="811530" lvl="1" indent="-514350">
              <a:buFont typeface="+mj-lt"/>
              <a:buAutoNum type="alphaLcPeriod"/>
            </a:pPr>
            <a:r>
              <a:rPr lang="en-GB" dirty="0" smtClean="0"/>
              <a:t>Contact</a:t>
            </a:r>
          </a:p>
          <a:p>
            <a:pPr marL="514350" lvl="0" indent="-514350">
              <a:buFont typeface="+mj-lt"/>
              <a:buAutoNum type="arabicPeriod"/>
            </a:pPr>
            <a:r>
              <a:rPr lang="en-GB" dirty="0" smtClean="0"/>
              <a:t>What type of retrospective design study is often used to investigate causes of HAIs, comparing people who have an HAI with people without an HAI.</a:t>
            </a:r>
          </a:p>
          <a:p>
            <a:pPr marL="811530" lvl="1" indent="-514350">
              <a:buFont typeface="+mj-lt"/>
              <a:buAutoNum type="alphaLcPeriod"/>
            </a:pPr>
            <a:r>
              <a:rPr lang="en-GB" dirty="0" smtClean="0"/>
              <a:t>Correlational</a:t>
            </a:r>
          </a:p>
          <a:p>
            <a:pPr marL="811530" lvl="1" indent="-514350">
              <a:buFont typeface="+mj-lt"/>
              <a:buAutoNum type="alphaLcPeriod"/>
            </a:pPr>
            <a:r>
              <a:rPr lang="en-GB" dirty="0" smtClean="0"/>
              <a:t>Case-control</a:t>
            </a:r>
          </a:p>
          <a:p>
            <a:pPr marL="811530" lvl="1" indent="-514350">
              <a:buFont typeface="+mj-lt"/>
              <a:buAutoNum type="alphaLcPeriod"/>
            </a:pPr>
            <a:r>
              <a:rPr lang="en-GB" dirty="0" smtClean="0"/>
              <a:t>Prevalence</a:t>
            </a:r>
          </a:p>
          <a:p>
            <a:pPr marL="811530" lvl="1" indent="-514350">
              <a:buFont typeface="+mj-lt"/>
              <a:buAutoNum type="alphaLcPeriod"/>
            </a:pPr>
            <a:r>
              <a:rPr lang="en-GB" dirty="0" smtClean="0"/>
              <a:t>Randomised clinical trial</a:t>
            </a:r>
            <a:endParaRPr lang="en-GB" dirty="0"/>
          </a:p>
        </p:txBody>
      </p:sp>
      <p:sp>
        <p:nvSpPr>
          <p:cNvPr id="4" name="Date Placeholder 3"/>
          <p:cNvSpPr>
            <a:spLocks noGrp="1"/>
          </p:cNvSpPr>
          <p:nvPr>
            <p:ph type="dt" sz="half" idx="10"/>
          </p:nvPr>
        </p:nvSpPr>
        <p:spPr/>
        <p:txBody>
          <a:bodyPr/>
          <a:lstStyle/>
          <a:p>
            <a:r>
              <a:rPr lang="en-US" smtClean="0"/>
              <a:t>December 1, 2013</a:t>
            </a:r>
            <a:endParaRPr lang="en-US" dirty="0"/>
          </a:p>
        </p:txBody>
      </p:sp>
      <p:sp>
        <p:nvSpPr>
          <p:cNvPr id="5" name="Slide Number Placeholder 4"/>
          <p:cNvSpPr>
            <a:spLocks noGrp="1"/>
          </p:cNvSpPr>
          <p:nvPr>
            <p:ph type="sldNum" sz="quarter" idx="12"/>
          </p:nvPr>
        </p:nvSpPr>
        <p:spPr/>
        <p:txBody>
          <a:bodyPr/>
          <a:lstStyle/>
          <a:p>
            <a:pPr>
              <a:defRPr/>
            </a:pPr>
            <a:fld id="{852DEE3E-3A8F-4E33-813E-87A20E548A24}" type="slidenum">
              <a:rPr lang="th-TH" smtClean="0"/>
              <a:pPr>
                <a:defRPr/>
              </a:pPr>
              <a:t>39</a:t>
            </a:fld>
            <a:endParaRPr lang="th-TH" dirty="0"/>
          </a:p>
        </p:txBody>
      </p:sp>
    </p:spTree>
    <p:extLst>
      <p:ext uri="{BB962C8B-B14F-4D97-AF65-F5344CB8AC3E}">
        <p14:creationId xmlns:p14="http://schemas.microsoft.com/office/powerpoint/2010/main" val="121439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274638"/>
            <a:ext cx="7620000" cy="1354162"/>
          </a:xfrm>
        </p:spPr>
        <p:txBody>
          <a:bodyPr/>
          <a:lstStyle/>
          <a:p>
            <a:pPr eaLnBrk="1" hangingPunct="1">
              <a:defRPr/>
            </a:pPr>
            <a:r>
              <a:rPr lang="en-GB" dirty="0" smtClean="0">
                <a:cs typeface="KodchiangUPC" pitchFamily="18" charset="-34"/>
              </a:rPr>
              <a:t>Healthcare - Associated Infections - 1</a:t>
            </a:r>
            <a:endParaRPr lang="th-TH" dirty="0" smtClean="0"/>
          </a:p>
        </p:txBody>
      </p:sp>
      <p:sp>
        <p:nvSpPr>
          <p:cNvPr id="13314" name="Content Placeholder 2"/>
          <p:cNvSpPr>
            <a:spLocks noGrp="1"/>
          </p:cNvSpPr>
          <p:nvPr>
            <p:ph idx="1"/>
          </p:nvPr>
        </p:nvSpPr>
        <p:spPr>
          <a:xfrm>
            <a:off x="683569" y="1700808"/>
            <a:ext cx="6768752" cy="3168055"/>
          </a:xfrm>
        </p:spPr>
        <p:txBody>
          <a:bodyPr/>
          <a:lstStyle/>
          <a:p>
            <a:pPr marL="114300" indent="0" eaLnBrk="1" hangingPunct="1">
              <a:buNone/>
            </a:pPr>
            <a:r>
              <a:rPr lang="en-GB" sz="2800" dirty="0" smtClean="0">
                <a:cs typeface="KodchiangUPC" pitchFamily="18" charset="-34"/>
              </a:rPr>
              <a:t>Refer to infections associated with health care delivery in any setting </a:t>
            </a:r>
            <a:endParaRPr lang="en-GB" sz="2800" dirty="0">
              <a:cs typeface="KodchiangUPC" pitchFamily="18" charset="-34"/>
            </a:endParaRPr>
          </a:p>
          <a:p>
            <a:pPr marL="695325"/>
            <a:r>
              <a:rPr lang="en-GB" sz="2800" dirty="0" smtClean="0">
                <a:cs typeface="KodchiangUPC" pitchFamily="18" charset="-34"/>
              </a:rPr>
              <a:t>	</a:t>
            </a:r>
            <a:r>
              <a:rPr lang="en-GB" sz="2400" dirty="0" smtClean="0">
                <a:cs typeface="KodchiangUPC" pitchFamily="18" charset="-34"/>
              </a:rPr>
              <a:t>hospitals</a:t>
            </a:r>
          </a:p>
          <a:p>
            <a:pPr marL="914400" indent="-447675"/>
            <a:r>
              <a:rPr lang="en-GB" sz="2400" dirty="0" smtClean="0">
                <a:cs typeface="KodchiangUPC" pitchFamily="18" charset="-34"/>
              </a:rPr>
              <a:t>long-term care facilities</a:t>
            </a:r>
          </a:p>
          <a:p>
            <a:pPr marL="914400" indent="-447675"/>
            <a:r>
              <a:rPr lang="en-GB" sz="2400" dirty="0" smtClean="0">
                <a:cs typeface="KodchiangUPC" pitchFamily="18" charset="-34"/>
              </a:rPr>
              <a:t>community and ambulatory settings</a:t>
            </a:r>
          </a:p>
          <a:p>
            <a:pPr marL="914400" indent="-447675"/>
            <a:r>
              <a:rPr lang="en-GB" sz="2400" dirty="0" smtClean="0">
                <a:cs typeface="KodchiangUPC" pitchFamily="18" charset="-34"/>
              </a:rPr>
              <a:t>home  and community care</a:t>
            </a:r>
          </a:p>
          <a:p>
            <a:pPr eaLnBrk="1" hangingPunct="1"/>
            <a:endParaRPr lang="th-TH" dirty="0" smtClean="0"/>
          </a:p>
        </p:txBody>
      </p:sp>
      <p:sp>
        <p:nvSpPr>
          <p:cNvPr id="2" name="Slide Number Placeholder 1"/>
          <p:cNvSpPr>
            <a:spLocks noGrp="1"/>
          </p:cNvSpPr>
          <p:nvPr>
            <p:ph type="sldNum" sz="quarter" idx="12"/>
          </p:nvPr>
        </p:nvSpPr>
        <p:spPr/>
        <p:txBody>
          <a:bodyPr/>
          <a:lstStyle/>
          <a:p>
            <a:pPr>
              <a:defRPr/>
            </a:pPr>
            <a:fld id="{51882BF2-1448-4EA6-9F23-273F35D1029A}" type="slidenum">
              <a:rPr lang="th-TH" smtClean="0"/>
              <a:pPr>
                <a:defRPr/>
              </a:pPr>
              <a:t>4</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2"/>
          </p:nvPr>
        </p:nvSpPr>
        <p:spPr>
          <a:xfrm rot="16200000">
            <a:off x="7567811" y="1585317"/>
            <a:ext cx="2438400" cy="365125"/>
          </a:xfrm>
        </p:spPr>
        <p:txBody>
          <a:bodyPr/>
          <a:lstStyle/>
          <a:p>
            <a:pPr>
              <a:defRPr/>
            </a:pPr>
            <a:r>
              <a:rPr lang="en-US" smtClean="0"/>
              <a:t>December 1, 2013</a:t>
            </a:r>
            <a:endParaRPr lang="th-TH" dirty="0"/>
          </a:p>
        </p:txBody>
      </p:sp>
      <p:sp>
        <p:nvSpPr>
          <p:cNvPr id="4" name="Slide Number Placeholder 3"/>
          <p:cNvSpPr>
            <a:spLocks noGrp="1"/>
          </p:cNvSpPr>
          <p:nvPr>
            <p:ph type="sldNum" sz="quarter" idx="12"/>
          </p:nvPr>
        </p:nvSpPr>
        <p:spPr/>
        <p:txBody>
          <a:bodyPr/>
          <a:lstStyle/>
          <a:p>
            <a:fld id="{C67A2479-7302-4BB4-B9B1-C7E64511AD8F}" type="slidenum">
              <a:rPr lang="en-CA" smtClean="0"/>
              <a:t>40</a:t>
            </a:fld>
            <a:endParaRPr lang="en-CA" dirty="0"/>
          </a:p>
        </p:txBody>
      </p:sp>
    </p:spTree>
    <p:extLst>
      <p:ext uri="{BB962C8B-B14F-4D97-AF65-F5344CB8AC3E}">
        <p14:creationId xmlns:p14="http://schemas.microsoft.com/office/powerpoint/2010/main" val="305848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GB" dirty="0" smtClean="0">
                <a:cs typeface="KodchiangUPC" pitchFamily="18" charset="-34"/>
              </a:rPr>
              <a:t>Healthcare - Associated Infections - 2</a:t>
            </a:r>
            <a:endParaRPr lang="th-TH" dirty="0" smtClean="0"/>
          </a:p>
        </p:txBody>
      </p:sp>
      <p:sp>
        <p:nvSpPr>
          <p:cNvPr id="2" name="Content Placeholder 1"/>
          <p:cNvSpPr>
            <a:spLocks noGrp="1"/>
          </p:cNvSpPr>
          <p:nvPr>
            <p:ph idx="1"/>
          </p:nvPr>
        </p:nvSpPr>
        <p:spPr>
          <a:xfrm>
            <a:off x="467544" y="1628800"/>
            <a:ext cx="7200800" cy="4320480"/>
          </a:xfrm>
        </p:spPr>
        <p:txBody>
          <a:bodyPr/>
          <a:lstStyle/>
          <a:p>
            <a:pPr marL="274320" indent="-274320" eaLnBrk="1" fontAlgn="auto" hangingPunct="1">
              <a:spcAft>
                <a:spcPts val="0"/>
              </a:spcAft>
              <a:defRPr/>
            </a:pPr>
            <a:r>
              <a:rPr lang="en-GB" sz="2800" dirty="0" smtClean="0"/>
              <a:t>Definition</a:t>
            </a:r>
          </a:p>
          <a:p>
            <a:pPr marL="571500" lvl="1" indent="-274320">
              <a:defRPr/>
            </a:pPr>
            <a:r>
              <a:rPr lang="en-GB" sz="2400" dirty="0" smtClean="0"/>
              <a:t>A </a:t>
            </a:r>
            <a:r>
              <a:rPr lang="en-GB" sz="2400" dirty="0"/>
              <a:t>localised or systemic infection that results from an adverse reaction to the presence of an infectious agent(s) or its toxin(s), for which there is no evidence of infection on admission to a health care </a:t>
            </a:r>
            <a:r>
              <a:rPr lang="en-GB" sz="2400" dirty="0" smtClean="0"/>
              <a:t>facility </a:t>
            </a:r>
            <a:endParaRPr lang="en-GB" sz="2400" dirty="0"/>
          </a:p>
          <a:p>
            <a:pPr marL="274320" indent="-274320" eaLnBrk="1" fontAlgn="auto" hangingPunct="1">
              <a:spcAft>
                <a:spcPts val="0"/>
              </a:spcAft>
              <a:defRPr/>
            </a:pPr>
            <a:r>
              <a:rPr lang="en-GB" sz="2800" dirty="0"/>
              <a:t>An infection is frequently considered an HAI if it appears ≥48 hours after </a:t>
            </a:r>
            <a:r>
              <a:rPr lang="en-GB" sz="2800" dirty="0" smtClean="0"/>
              <a:t>admission</a:t>
            </a:r>
            <a:endParaRPr lang="en-US" sz="2800" dirty="0"/>
          </a:p>
          <a:p>
            <a:pPr eaLnBrk="1" hangingPunct="1">
              <a:defRPr/>
            </a:pPr>
            <a:endParaRPr lang="th-TH" dirty="0"/>
          </a:p>
        </p:txBody>
      </p:sp>
      <p:sp>
        <p:nvSpPr>
          <p:cNvPr id="3" name="Slide Number Placeholder 2"/>
          <p:cNvSpPr>
            <a:spLocks noGrp="1"/>
          </p:cNvSpPr>
          <p:nvPr>
            <p:ph type="sldNum" sz="quarter" idx="12"/>
          </p:nvPr>
        </p:nvSpPr>
        <p:spPr/>
        <p:txBody>
          <a:bodyPr/>
          <a:lstStyle/>
          <a:p>
            <a:pPr>
              <a:defRPr/>
            </a:pPr>
            <a:fld id="{4FE27949-9E7A-4FEB-9948-92DC737424F2}" type="slidenum">
              <a:rPr lang="th-TH" smtClean="0"/>
              <a:pPr>
                <a:defRPr/>
              </a:pPr>
              <a:t>5</a:t>
            </a:fld>
            <a:endParaRPr lang="th-TH" dirty="0"/>
          </a:p>
        </p:txBody>
      </p:sp>
      <p:sp>
        <p:nvSpPr>
          <p:cNvPr id="5" name="Date Placeholder 4"/>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defRPr/>
            </a:pPr>
            <a:r>
              <a:rPr lang="en-GB" dirty="0"/>
              <a:t>Epidemiology</a:t>
            </a:r>
            <a:endParaRPr lang="th-TH" dirty="0" smtClean="0"/>
          </a:p>
        </p:txBody>
      </p:sp>
      <p:sp>
        <p:nvSpPr>
          <p:cNvPr id="15362" name="Content Placeholder 2"/>
          <p:cNvSpPr>
            <a:spLocks noGrp="1"/>
          </p:cNvSpPr>
          <p:nvPr>
            <p:ph idx="1"/>
          </p:nvPr>
        </p:nvSpPr>
        <p:spPr>
          <a:xfrm>
            <a:off x="395536" y="1484784"/>
            <a:ext cx="7200800" cy="4176464"/>
          </a:xfrm>
        </p:spPr>
        <p:txBody>
          <a:bodyPr>
            <a:normAutofit/>
          </a:bodyPr>
          <a:lstStyle/>
          <a:p>
            <a:pPr eaLnBrk="1" hangingPunct="1"/>
            <a:r>
              <a:rPr lang="en-GB" sz="2800" dirty="0" smtClean="0">
                <a:cs typeface="KodchiangUPC" pitchFamily="18" charset="-34"/>
              </a:rPr>
              <a:t>Study of the dynamic occurrence, distribution, and determinants of health-related events in specified populations</a:t>
            </a:r>
          </a:p>
          <a:p>
            <a:pPr eaLnBrk="1" hangingPunct="1"/>
            <a:r>
              <a:rPr lang="en-GB" sz="2800" dirty="0" smtClean="0">
                <a:cs typeface="KodchiangUPC" pitchFamily="18" charset="-34"/>
              </a:rPr>
              <a:t>Defines the relationship of a disease to the population at risk </a:t>
            </a:r>
            <a:endParaRPr lang="en-GB" sz="2800" dirty="0">
              <a:cs typeface="KodchiangUPC" pitchFamily="18" charset="-34"/>
            </a:endParaRPr>
          </a:p>
          <a:p>
            <a:pPr lvl="1"/>
            <a:r>
              <a:rPr lang="en-GB" sz="2400" dirty="0" smtClean="0">
                <a:cs typeface="KodchiangUPC" pitchFamily="18" charset="-34"/>
              </a:rPr>
              <a:t>Involves the determination, analysis, and interpretation of rates</a:t>
            </a:r>
            <a:endParaRPr lang="th-TH" sz="2400" dirty="0" smtClean="0"/>
          </a:p>
        </p:txBody>
      </p:sp>
      <p:sp>
        <p:nvSpPr>
          <p:cNvPr id="2" name="Slide Number Placeholder 1"/>
          <p:cNvSpPr>
            <a:spLocks noGrp="1"/>
          </p:cNvSpPr>
          <p:nvPr>
            <p:ph type="sldNum" sz="quarter" idx="12"/>
          </p:nvPr>
        </p:nvSpPr>
        <p:spPr/>
        <p:txBody>
          <a:bodyPr/>
          <a:lstStyle/>
          <a:p>
            <a:pPr>
              <a:defRPr/>
            </a:pPr>
            <a:fld id="{33C5334D-010C-4421-9252-87D0F89C042C}" type="slidenum">
              <a:rPr lang="th-TH" smtClean="0"/>
              <a:pPr>
                <a:defRPr/>
              </a:pPr>
              <a:t>6</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GB" dirty="0" smtClean="0"/>
              <a:t>Epidemiology </a:t>
            </a:r>
            <a:r>
              <a:rPr lang="en-GB" dirty="0"/>
              <a:t>of HAIs</a:t>
            </a:r>
            <a:endParaRPr lang="th-TH" dirty="0"/>
          </a:p>
        </p:txBody>
      </p:sp>
      <p:sp>
        <p:nvSpPr>
          <p:cNvPr id="16386" name="Content Placeholder 1"/>
          <p:cNvSpPr>
            <a:spLocks noGrp="1"/>
          </p:cNvSpPr>
          <p:nvPr>
            <p:ph idx="1"/>
          </p:nvPr>
        </p:nvSpPr>
        <p:spPr>
          <a:xfrm>
            <a:off x="539552" y="1556792"/>
            <a:ext cx="7011988" cy="3451225"/>
          </a:xfrm>
        </p:spPr>
        <p:txBody>
          <a:bodyPr>
            <a:normAutofit/>
          </a:bodyPr>
          <a:lstStyle/>
          <a:p>
            <a:pPr eaLnBrk="1" hangingPunct="1"/>
            <a:r>
              <a:rPr lang="en-GB" sz="2800" dirty="0" smtClean="0">
                <a:cs typeface="KodchiangUPC" pitchFamily="18" charset="-34"/>
              </a:rPr>
              <a:t>Explains occurrence of HAIs among patients and the magnitude of the problem </a:t>
            </a:r>
          </a:p>
          <a:p>
            <a:pPr eaLnBrk="1" hangingPunct="1"/>
            <a:r>
              <a:rPr lang="en-GB" sz="2800" dirty="0" smtClean="0">
                <a:cs typeface="KodchiangUPC" pitchFamily="18" charset="-34"/>
              </a:rPr>
              <a:t>Includes the distribution of HAIs by </a:t>
            </a:r>
          </a:p>
          <a:p>
            <a:pPr lvl="1"/>
            <a:r>
              <a:rPr lang="en-GB" sz="2400" dirty="0" smtClean="0">
                <a:cs typeface="KodchiangUPC" pitchFamily="18" charset="-34"/>
              </a:rPr>
              <a:t>patient type</a:t>
            </a:r>
          </a:p>
          <a:p>
            <a:pPr lvl="1"/>
            <a:r>
              <a:rPr lang="en-GB" sz="2400" dirty="0" smtClean="0">
                <a:cs typeface="KodchiangUPC" pitchFamily="18" charset="-34"/>
              </a:rPr>
              <a:t>causative pathogen</a:t>
            </a:r>
          </a:p>
          <a:p>
            <a:pPr lvl="1"/>
            <a:r>
              <a:rPr lang="en-GB" sz="2400" dirty="0" smtClean="0">
                <a:cs typeface="KodchiangUPC" pitchFamily="18" charset="-34"/>
              </a:rPr>
              <a:t>unit of treatment</a:t>
            </a:r>
          </a:p>
          <a:p>
            <a:pPr lvl="1"/>
            <a:r>
              <a:rPr lang="en-GB" sz="2400" dirty="0" smtClean="0">
                <a:cs typeface="KodchiangUPC" pitchFamily="18" charset="-34"/>
              </a:rPr>
              <a:t>period of time</a:t>
            </a:r>
            <a:endParaRPr lang="en-US" sz="2400" dirty="0" smtClean="0">
              <a:cs typeface="KodchiangUPC" pitchFamily="18" charset="-34"/>
            </a:endParaRPr>
          </a:p>
        </p:txBody>
      </p:sp>
      <p:sp>
        <p:nvSpPr>
          <p:cNvPr id="2" name="Slide Number Placeholder 1"/>
          <p:cNvSpPr>
            <a:spLocks noGrp="1"/>
          </p:cNvSpPr>
          <p:nvPr>
            <p:ph type="sldNum" sz="quarter" idx="12"/>
          </p:nvPr>
        </p:nvSpPr>
        <p:spPr/>
        <p:txBody>
          <a:bodyPr/>
          <a:lstStyle/>
          <a:p>
            <a:pPr>
              <a:defRPr/>
            </a:pPr>
            <a:fld id="{AEDE7CD9-7024-4107-B39B-2FCBE7A4CA10}" type="slidenum">
              <a:rPr lang="th-TH" smtClean="0"/>
              <a:pPr>
                <a:defRPr/>
              </a:pPr>
              <a:t>7</a:t>
            </a:fld>
            <a:endParaRPr lang="th-TH" dirty="0"/>
          </a:p>
        </p:txBody>
      </p:sp>
      <p:sp>
        <p:nvSpPr>
          <p:cNvPr id="4" name="Date Placeholder 3"/>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hangingPunct="1">
              <a:defRPr/>
            </a:pPr>
            <a:r>
              <a:rPr lang="en-GB" dirty="0">
                <a:cs typeface="KodchiangUPC" pitchFamily="18" charset="-34"/>
              </a:rPr>
              <a:t>Major </a:t>
            </a:r>
            <a:r>
              <a:rPr lang="en-GB" dirty="0" smtClean="0">
                <a:cs typeface="KodchiangUPC" pitchFamily="18" charset="-34"/>
              </a:rPr>
              <a:t>Types </a:t>
            </a:r>
            <a:r>
              <a:rPr lang="en-GB" dirty="0">
                <a:cs typeface="KodchiangUPC" pitchFamily="18" charset="-34"/>
              </a:rPr>
              <a:t>of </a:t>
            </a:r>
            <a:r>
              <a:rPr lang="en-GB" dirty="0" smtClean="0">
                <a:cs typeface="KodchiangUPC" pitchFamily="18" charset="-34"/>
              </a:rPr>
              <a:t>HAIs</a:t>
            </a:r>
            <a:endParaRPr lang="th-TH" dirty="0" smtClean="0"/>
          </a:p>
        </p:txBody>
      </p:sp>
      <p:sp>
        <p:nvSpPr>
          <p:cNvPr id="18434" name="Content Placeholder 2"/>
          <p:cNvSpPr>
            <a:spLocks noGrp="1"/>
          </p:cNvSpPr>
          <p:nvPr>
            <p:ph idx="1"/>
          </p:nvPr>
        </p:nvSpPr>
        <p:spPr>
          <a:xfrm>
            <a:off x="871538" y="1484784"/>
            <a:ext cx="7588250" cy="3457104"/>
          </a:xfrm>
        </p:spPr>
        <p:txBody>
          <a:bodyPr/>
          <a:lstStyle/>
          <a:p>
            <a:pPr eaLnBrk="1" hangingPunct="1"/>
            <a:r>
              <a:rPr lang="en-GB" sz="2800" dirty="0" smtClean="0">
                <a:cs typeface="KodchiangUPC" pitchFamily="18" charset="-34"/>
              </a:rPr>
              <a:t>Catheter-associated urinary tract infection (CAUTI)</a:t>
            </a:r>
            <a:endParaRPr lang="en-US" sz="2800" dirty="0" smtClean="0">
              <a:cs typeface="KodchiangUPC" pitchFamily="18" charset="-34"/>
            </a:endParaRPr>
          </a:p>
          <a:p>
            <a:pPr eaLnBrk="1" hangingPunct="1"/>
            <a:r>
              <a:rPr lang="en-GB" sz="2800" dirty="0" smtClean="0">
                <a:cs typeface="KodchiangUPC" pitchFamily="18" charset="-34"/>
              </a:rPr>
              <a:t>Ventilator-associated pneumonia (VAP)</a:t>
            </a:r>
            <a:endParaRPr lang="en-US" sz="2800" dirty="0" smtClean="0">
              <a:cs typeface="KodchiangUPC" pitchFamily="18" charset="-34"/>
            </a:endParaRPr>
          </a:p>
          <a:p>
            <a:pPr eaLnBrk="1" hangingPunct="1"/>
            <a:r>
              <a:rPr lang="en-GB" sz="2800" dirty="0" smtClean="0">
                <a:cs typeface="KodchiangUPC" pitchFamily="18" charset="-34"/>
              </a:rPr>
              <a:t>Surgical site infection (SSI) </a:t>
            </a:r>
            <a:endParaRPr lang="en-US" sz="2800" dirty="0" smtClean="0">
              <a:cs typeface="KodchiangUPC" pitchFamily="18" charset="-34"/>
            </a:endParaRPr>
          </a:p>
          <a:p>
            <a:pPr eaLnBrk="1" hangingPunct="1"/>
            <a:r>
              <a:rPr lang="en-GB" sz="2800" dirty="0" smtClean="0">
                <a:cs typeface="KodchiangUPC" pitchFamily="18" charset="-34"/>
              </a:rPr>
              <a:t>Catheter related bloodstream infection (CR-BSI) </a:t>
            </a:r>
            <a:endParaRPr lang="en-US" sz="2800" dirty="0" smtClean="0">
              <a:cs typeface="KodchiangUPC" pitchFamily="18" charset="-34"/>
            </a:endParaRPr>
          </a:p>
          <a:p>
            <a:pPr eaLnBrk="1" hangingPunct="1"/>
            <a:endParaRPr lang="th-TH" dirty="0" smtClean="0"/>
          </a:p>
        </p:txBody>
      </p:sp>
      <p:sp>
        <p:nvSpPr>
          <p:cNvPr id="2" name="Slide Number Placeholder 1"/>
          <p:cNvSpPr>
            <a:spLocks noGrp="1"/>
          </p:cNvSpPr>
          <p:nvPr>
            <p:ph type="sldNum" sz="quarter" idx="12"/>
          </p:nvPr>
        </p:nvSpPr>
        <p:spPr/>
        <p:txBody>
          <a:bodyPr/>
          <a:lstStyle/>
          <a:p>
            <a:pPr>
              <a:defRPr/>
            </a:pPr>
            <a:fld id="{B3A22A8A-D23B-4A7E-A26C-920BC668343B}" type="slidenum">
              <a:rPr lang="th-TH" smtClean="0"/>
              <a:pPr>
                <a:defRPr/>
              </a:pPr>
              <a:t>8</a:t>
            </a:fld>
            <a:endParaRPr lang="th-TH" dirty="0"/>
          </a:p>
        </p:txBody>
      </p:sp>
      <p:sp>
        <p:nvSpPr>
          <p:cNvPr id="3" name="Date Placeholder 2"/>
          <p:cNvSpPr>
            <a:spLocks noGrp="1"/>
          </p:cNvSpPr>
          <p:nvPr>
            <p:ph type="dt" sz="half" idx="10"/>
          </p:nvPr>
        </p:nvSpPr>
        <p:spPr/>
        <p:txBody>
          <a:bodyPr/>
          <a:lstStyle/>
          <a:p>
            <a:r>
              <a:rPr lang="en-US" smtClean="0"/>
              <a:t>December 1, 2013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323850" y="476250"/>
            <a:ext cx="8434388" cy="1252538"/>
          </a:xfrm>
        </p:spPr>
        <p:txBody>
          <a:bodyPr>
            <a:normAutofit/>
          </a:bodyPr>
          <a:lstStyle/>
          <a:p>
            <a:pPr algn="l" eaLnBrk="1" hangingPunct="1">
              <a:defRPr/>
            </a:pPr>
            <a:r>
              <a:rPr lang="en-GB" dirty="0"/>
              <a:t>Epidemiologic </a:t>
            </a:r>
            <a:r>
              <a:rPr lang="en-GB" dirty="0" smtClean="0"/>
              <a:t>Factors</a:t>
            </a:r>
            <a:endParaRPr lang="th-TH" dirty="0" smtClean="0"/>
          </a:p>
        </p:txBody>
      </p:sp>
      <p:sp>
        <p:nvSpPr>
          <p:cNvPr id="3" name="Content Placeholder 2"/>
          <p:cNvSpPr>
            <a:spLocks noGrp="1"/>
          </p:cNvSpPr>
          <p:nvPr>
            <p:ph idx="1"/>
          </p:nvPr>
        </p:nvSpPr>
        <p:spPr>
          <a:xfrm>
            <a:off x="796925" y="1772816"/>
            <a:ext cx="3764909" cy="3600400"/>
          </a:xfrm>
        </p:spPr>
        <p:txBody>
          <a:bodyPr rtlCol="0">
            <a:normAutofit/>
          </a:bodyPr>
          <a:lstStyle/>
          <a:p>
            <a:pPr marL="274320" indent="-274320" eaLnBrk="1" fontAlgn="auto" hangingPunct="1">
              <a:spcAft>
                <a:spcPts val="0"/>
              </a:spcAft>
              <a:defRPr/>
            </a:pPr>
            <a:r>
              <a:rPr lang="en-GB" sz="2800" dirty="0" smtClean="0">
                <a:latin typeface="+mj-lt"/>
              </a:rPr>
              <a:t>There </a:t>
            </a:r>
            <a:r>
              <a:rPr lang="en-GB" sz="2800" dirty="0">
                <a:latin typeface="+mj-lt"/>
              </a:rPr>
              <a:t>are </a:t>
            </a:r>
            <a:r>
              <a:rPr lang="en-GB" sz="2800" dirty="0" smtClean="0">
                <a:latin typeface="+mj-lt"/>
              </a:rPr>
              <a:t>3 </a:t>
            </a:r>
            <a:r>
              <a:rPr lang="en-GB" sz="2800" dirty="0">
                <a:latin typeface="+mj-lt"/>
              </a:rPr>
              <a:t>main </a:t>
            </a:r>
            <a:r>
              <a:rPr lang="en-GB" sz="2800" dirty="0" smtClean="0">
                <a:latin typeface="+mj-lt"/>
              </a:rPr>
              <a:t>factors related to development of HAIs</a:t>
            </a:r>
          </a:p>
          <a:p>
            <a:pPr marL="917575" lvl="4" indent="-273050" eaLnBrk="1" fontAlgn="auto" hangingPunct="1">
              <a:spcAft>
                <a:spcPts val="0"/>
              </a:spcAft>
              <a:defRPr/>
            </a:pPr>
            <a:r>
              <a:rPr lang="en-GB" sz="2400" dirty="0" smtClean="0">
                <a:latin typeface="+mj-lt"/>
                <a:cs typeface="Arial" pitchFamily="34" charset="0"/>
              </a:rPr>
              <a:t>Host factors</a:t>
            </a:r>
          </a:p>
          <a:p>
            <a:pPr marL="917575" lvl="4" indent="-273050" eaLnBrk="1" fontAlgn="auto" hangingPunct="1">
              <a:spcAft>
                <a:spcPts val="0"/>
              </a:spcAft>
              <a:defRPr/>
            </a:pPr>
            <a:r>
              <a:rPr lang="en-GB" sz="2400" dirty="0">
                <a:latin typeface="+mj-lt"/>
                <a:cs typeface="Arial" pitchFamily="34" charset="0"/>
              </a:rPr>
              <a:t>A</a:t>
            </a:r>
            <a:r>
              <a:rPr lang="en-GB" sz="2400" dirty="0" smtClean="0">
                <a:latin typeface="+mj-lt"/>
                <a:cs typeface="Arial" pitchFamily="34" charset="0"/>
              </a:rPr>
              <a:t>gent </a:t>
            </a:r>
            <a:r>
              <a:rPr lang="en-GB" sz="2400" dirty="0">
                <a:latin typeface="+mj-lt"/>
                <a:cs typeface="Arial" pitchFamily="34" charset="0"/>
              </a:rPr>
              <a:t>factors </a:t>
            </a:r>
            <a:endParaRPr lang="en-GB" sz="2400" dirty="0" smtClean="0">
              <a:latin typeface="+mj-lt"/>
              <a:cs typeface="Arial" pitchFamily="34" charset="0"/>
            </a:endParaRPr>
          </a:p>
          <a:p>
            <a:pPr marL="917575" lvl="4" indent="-273050" eaLnBrk="1" fontAlgn="auto" hangingPunct="1">
              <a:spcAft>
                <a:spcPts val="0"/>
              </a:spcAft>
              <a:defRPr/>
            </a:pPr>
            <a:r>
              <a:rPr lang="en-GB" sz="2400" dirty="0" smtClean="0">
                <a:latin typeface="+mj-lt"/>
                <a:cs typeface="Arial" pitchFamily="34" charset="0"/>
              </a:rPr>
              <a:t>Environmental factors</a:t>
            </a:r>
            <a:endParaRPr lang="en-US" sz="2400" dirty="0">
              <a:latin typeface="+mj-lt"/>
              <a:cs typeface="Arial" pitchFamily="34" charset="0"/>
            </a:endParaRPr>
          </a:p>
          <a:p>
            <a:pPr marL="0" indent="0" eaLnBrk="1" fontAlgn="auto" hangingPunct="1">
              <a:spcAft>
                <a:spcPts val="0"/>
              </a:spcAft>
              <a:buFont typeface="Symbol" pitchFamily="18" charset="2"/>
              <a:buNone/>
              <a:defRPr/>
            </a:pPr>
            <a:endParaRPr lang="en-US" dirty="0"/>
          </a:p>
        </p:txBody>
      </p:sp>
      <p:sp>
        <p:nvSpPr>
          <p:cNvPr id="2" name="Slide Number Placeholder 1"/>
          <p:cNvSpPr>
            <a:spLocks noGrp="1"/>
          </p:cNvSpPr>
          <p:nvPr>
            <p:ph type="sldNum" sz="quarter" idx="12"/>
          </p:nvPr>
        </p:nvSpPr>
        <p:spPr/>
        <p:txBody>
          <a:bodyPr/>
          <a:lstStyle/>
          <a:p>
            <a:pPr>
              <a:defRPr/>
            </a:pPr>
            <a:fld id="{49AFA5CB-8CD0-41F8-8B38-EC1C7A6538F5}" type="slidenum">
              <a:rPr lang="th-TH" smtClean="0"/>
              <a:pPr>
                <a:defRPr/>
              </a:pPr>
              <a:t>9</a:t>
            </a:fld>
            <a:endParaRPr lang="th-TH" dirty="0"/>
          </a:p>
        </p:txBody>
      </p:sp>
      <p:sp>
        <p:nvSpPr>
          <p:cNvPr id="4" name="Date Placeholder 3"/>
          <p:cNvSpPr>
            <a:spLocks noGrp="1"/>
          </p:cNvSpPr>
          <p:nvPr>
            <p:ph type="dt" sz="half" idx="10"/>
          </p:nvPr>
        </p:nvSpPr>
        <p:spPr/>
        <p:txBody>
          <a:bodyPr/>
          <a:lstStyle/>
          <a:p>
            <a:r>
              <a:rPr lang="en-US" smtClean="0"/>
              <a:t>December 1, 2013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60848"/>
            <a:ext cx="3737096" cy="21937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713</TotalTime>
  <Words>4434</Words>
  <Application>Microsoft Office PowerPoint</Application>
  <PresentationFormat>On-screen Show (4:3)</PresentationFormat>
  <Paragraphs>457</Paragraphs>
  <Slides>40</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Adjacency</vt:lpstr>
      <vt:lpstr>Clip</vt:lpstr>
      <vt:lpstr>Epidemiology of  Healthcare-Associated Infections</vt:lpstr>
      <vt:lpstr>Learning Objectives</vt:lpstr>
      <vt:lpstr>Time involved</vt:lpstr>
      <vt:lpstr>Healthcare - Associated Infections - 1</vt:lpstr>
      <vt:lpstr>Healthcare - Associated Infections - 2</vt:lpstr>
      <vt:lpstr>Epidemiology</vt:lpstr>
      <vt:lpstr>Epidemiology of HAIs</vt:lpstr>
      <vt:lpstr>Major Types of HAIs</vt:lpstr>
      <vt:lpstr>Epidemiologic Factors</vt:lpstr>
      <vt:lpstr>Host Factors</vt:lpstr>
      <vt:lpstr>Agent Factors</vt:lpstr>
      <vt:lpstr>Environment Factors</vt:lpstr>
      <vt:lpstr>Chain of Infection - 1</vt:lpstr>
      <vt:lpstr>Chain of Infection - 2</vt:lpstr>
      <vt:lpstr>Infectious Agents</vt:lpstr>
      <vt:lpstr>Reservoir</vt:lpstr>
      <vt:lpstr>Human Reservoirs</vt:lpstr>
      <vt:lpstr>Portal of Exit</vt:lpstr>
      <vt:lpstr>Modes of Transmission</vt:lpstr>
      <vt:lpstr>Contact Transmission</vt:lpstr>
      <vt:lpstr>Droplet Transmission </vt:lpstr>
      <vt:lpstr>Airborne Transmission</vt:lpstr>
      <vt:lpstr>Common Vehicle Transmission</vt:lpstr>
      <vt:lpstr>Vector-borne Transmission</vt:lpstr>
      <vt:lpstr>Portal of Entry</vt:lpstr>
      <vt:lpstr>Susceptible Host</vt:lpstr>
      <vt:lpstr>HAI Surveillance</vt:lpstr>
      <vt:lpstr>Use of Surveillance Information</vt:lpstr>
      <vt:lpstr>Types of Studies</vt:lpstr>
      <vt:lpstr>Descriptive Study</vt:lpstr>
      <vt:lpstr>Analytic Study</vt:lpstr>
      <vt:lpstr>Cohort Study</vt:lpstr>
      <vt:lpstr>Experimental Study</vt:lpstr>
      <vt:lpstr>Type of epidemiological studies</vt:lpstr>
      <vt:lpstr>Summary - 1</vt:lpstr>
      <vt:lpstr>Summary - 2</vt:lpstr>
      <vt:lpstr>References</vt:lpstr>
      <vt:lpstr>Web Resource</vt:lpstr>
      <vt:lpstr>Quiz</vt:lpstr>
      <vt:lpstr>International Federation of Infection Control</vt:lpstr>
    </vt:vector>
  </TitlesOfParts>
  <Company>Faculty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Friedman, Candace</cp:lastModifiedBy>
  <cp:revision>133</cp:revision>
  <cp:lastPrinted>2013-03-03T05:02:58Z</cp:lastPrinted>
  <dcterms:created xsi:type="dcterms:W3CDTF">2011-10-30T03:37:07Z</dcterms:created>
  <dcterms:modified xsi:type="dcterms:W3CDTF">2013-10-30T19:01:10Z</dcterms:modified>
</cp:coreProperties>
</file>