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26" r:id="rId2"/>
  </p:sldMasterIdLst>
  <p:notesMasterIdLst>
    <p:notesMasterId r:id="rId31"/>
  </p:notesMasterIdLst>
  <p:handoutMasterIdLst>
    <p:handoutMasterId r:id="rId32"/>
  </p:handoutMasterIdLst>
  <p:sldIdLst>
    <p:sldId id="256" r:id="rId3"/>
    <p:sldId id="291" r:id="rId4"/>
    <p:sldId id="292" r:id="rId5"/>
    <p:sldId id="293" r:id="rId6"/>
    <p:sldId id="269" r:id="rId7"/>
    <p:sldId id="270" r:id="rId8"/>
    <p:sldId id="271" r:id="rId9"/>
    <p:sldId id="289" r:id="rId10"/>
    <p:sldId id="276" r:id="rId11"/>
    <p:sldId id="296" r:id="rId12"/>
    <p:sldId id="277" r:id="rId13"/>
    <p:sldId id="278" r:id="rId14"/>
    <p:sldId id="295" r:id="rId15"/>
    <p:sldId id="290" r:id="rId16"/>
    <p:sldId id="297" r:id="rId17"/>
    <p:sldId id="279" r:id="rId18"/>
    <p:sldId id="280" r:id="rId19"/>
    <p:sldId id="281" r:id="rId20"/>
    <p:sldId id="298" r:id="rId21"/>
    <p:sldId id="282" r:id="rId22"/>
    <p:sldId id="284" r:id="rId23"/>
    <p:sldId id="285" r:id="rId24"/>
    <p:sldId id="286" r:id="rId25"/>
    <p:sldId id="300" r:id="rId26"/>
    <p:sldId id="261" r:id="rId27"/>
    <p:sldId id="294" r:id="rId28"/>
    <p:sldId id="299" r:id="rId29"/>
    <p:sldId id="301" r:id="rId30"/>
  </p:sldIdLst>
  <p:sldSz cx="9144000" cy="6858000" type="screen4x3"/>
  <p:notesSz cx="6985000" cy="92837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4830" autoAdjust="0"/>
  </p:normalViewPr>
  <p:slideViewPr>
    <p:cSldViewPr>
      <p:cViewPr varScale="1">
        <p:scale>
          <a:sx n="58" d="100"/>
          <a:sy n="58" d="100"/>
        </p:scale>
        <p:origin x="-1157" y="-72"/>
      </p:cViewPr>
      <p:guideLst>
        <p:guide orient="horz" pos="2160"/>
        <p:guide pos="2880"/>
      </p:guideLst>
    </p:cSldViewPr>
  </p:slideViewPr>
  <p:outlineViewPr>
    <p:cViewPr>
      <p:scale>
        <a:sx n="33" d="100"/>
        <a:sy n="33" d="100"/>
      </p:scale>
      <p:origin x="0" y="4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4AF54C2-D8D4-463F-B7B4-654D446D8616}" type="datetimeFigureOut">
              <a:rPr lang="en-US" smtClean="0"/>
              <a:pPr/>
              <a:t>10/30/2013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00484BC-D68B-4231-B5D6-FEBF56362DF7}" type="slidenum">
              <a:rPr lang="en-US" smtClean="0"/>
              <a:pPr/>
              <a:t>‹#›</a:t>
            </a:fld>
            <a:endParaRPr lang="en-US"/>
          </a:p>
        </p:txBody>
      </p:sp>
    </p:spTree>
    <p:extLst>
      <p:ext uri="{BB962C8B-B14F-4D97-AF65-F5344CB8AC3E}">
        <p14:creationId xmlns:p14="http://schemas.microsoft.com/office/powerpoint/2010/main" val="3984524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2123013-9D66-4523-865C-7FDF245DEE53}" type="datetimeFigureOut">
              <a:rPr lang="en-US" smtClean="0"/>
              <a:pPr/>
              <a:t>10/30/2013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C825EB4-87D8-47EC-9AE1-0A88D28D458D}" type="slidenum">
              <a:rPr lang="en-US" smtClean="0"/>
              <a:pPr/>
              <a:t>‹#›</a:t>
            </a:fld>
            <a:endParaRPr lang="en-US"/>
          </a:p>
        </p:txBody>
      </p:sp>
    </p:spTree>
    <p:extLst>
      <p:ext uri="{BB962C8B-B14F-4D97-AF65-F5344CB8AC3E}">
        <p14:creationId xmlns:p14="http://schemas.microsoft.com/office/powerpoint/2010/main" val="121796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a:t>
            </a:fld>
            <a:endParaRPr lang="en-US" dirty="0"/>
          </a:p>
        </p:txBody>
      </p:sp>
    </p:spTree>
    <p:extLst>
      <p:ext uri="{BB962C8B-B14F-4D97-AF65-F5344CB8AC3E}">
        <p14:creationId xmlns:p14="http://schemas.microsoft.com/office/powerpoint/2010/main" val="165940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10</a:t>
            </a:fld>
            <a:endParaRPr lang="en-US"/>
          </a:p>
        </p:txBody>
      </p:sp>
    </p:spTree>
    <p:extLst>
      <p:ext uri="{BB962C8B-B14F-4D97-AF65-F5344CB8AC3E}">
        <p14:creationId xmlns:p14="http://schemas.microsoft.com/office/powerpoint/2010/main" val="171938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facilities should develop policies for cleaning schedules and methods, which </a:t>
            </a:r>
            <a:r>
              <a:rPr lang="en-US" dirty="0" smtClean="0"/>
              <a:t>should include who </a:t>
            </a:r>
            <a:r>
              <a:rPr lang="en-US" dirty="0"/>
              <a:t>is responsible for </a:t>
            </a:r>
            <a:r>
              <a:rPr lang="en-US" dirty="0" smtClean="0"/>
              <a:t>which activities. There should be protocols outlining</a:t>
            </a:r>
            <a:r>
              <a:rPr lang="en-US" baseline="0" dirty="0" smtClean="0"/>
              <a:t> specific work procedures. These include:</a:t>
            </a:r>
          </a:p>
          <a:p>
            <a:pPr marL="685800" lvl="1" indent="-228600">
              <a:buFont typeface="+mj-lt"/>
              <a:buAutoNum type="arabicPeriod"/>
            </a:pPr>
            <a:r>
              <a:rPr lang="en-US" baseline="0" dirty="0" smtClean="0"/>
              <a:t>Storage of equipment</a:t>
            </a:r>
          </a:p>
          <a:p>
            <a:pPr marL="685800" lvl="1" indent="-228600">
              <a:buFont typeface="+mj-lt"/>
              <a:buAutoNum type="arabicPeriod"/>
            </a:pPr>
            <a:r>
              <a:rPr lang="en-US" baseline="0" dirty="0" smtClean="0"/>
              <a:t>Proper dilution of products used</a:t>
            </a:r>
          </a:p>
          <a:p>
            <a:pPr marL="685800" lvl="1" indent="-228600">
              <a:buFont typeface="+mj-lt"/>
              <a:buAutoNum type="arabicPeriod"/>
            </a:pPr>
            <a:r>
              <a:rPr lang="en-US" baseline="0" dirty="0" smtClean="0"/>
              <a:t>Care of mop heads and cleaning cloths</a:t>
            </a:r>
          </a:p>
          <a:p>
            <a:pPr marL="685800" lvl="1" indent="-228600">
              <a:buFont typeface="+mj-lt"/>
              <a:buAutoNum type="arabicPeriod"/>
            </a:pPr>
            <a:r>
              <a:rPr lang="en-US" baseline="0" dirty="0" smtClean="0"/>
              <a:t>When to wear protective clothing</a:t>
            </a:r>
          </a:p>
          <a:p>
            <a:pPr marL="685800" lvl="1" indent="-228600">
              <a:buFont typeface="+mj-lt"/>
              <a:buAutoNum type="arabicPeriod"/>
            </a:pPr>
            <a:r>
              <a:rPr lang="en-US" baseline="0" dirty="0" smtClean="0"/>
              <a:t>Cleaning of patient rooms, operating theatre, treatment and sterile rooms, and other areas.</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11</a:t>
            </a:fld>
            <a:endParaRPr lang="en-US"/>
          </a:p>
        </p:txBody>
      </p:sp>
    </p:spTree>
    <p:extLst>
      <p:ext uri="{BB962C8B-B14F-4D97-AF65-F5344CB8AC3E}">
        <p14:creationId xmlns:p14="http://schemas.microsoft.com/office/powerpoint/2010/main" val="27212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r>
              <a:rPr lang="en-US" dirty="0" smtClean="0"/>
              <a:t>The</a:t>
            </a:r>
            <a:r>
              <a:rPr lang="en-US" baseline="0" dirty="0" smtClean="0"/>
              <a:t> appropriate f</a:t>
            </a:r>
            <a:r>
              <a:rPr lang="en-US" dirty="0" smtClean="0"/>
              <a:t>requency </a:t>
            </a:r>
            <a:r>
              <a:rPr lang="en-US" dirty="0"/>
              <a:t>of cleaning will depend on </a:t>
            </a:r>
            <a:r>
              <a:rPr lang="en-US" dirty="0" smtClean="0"/>
              <a:t>each care </a:t>
            </a:r>
            <a:r>
              <a:rPr lang="en-US" dirty="0"/>
              <a:t>setting</a:t>
            </a:r>
            <a:r>
              <a:rPr lang="en-US" dirty="0" smtClean="0"/>
              <a:t>. Environmental surfaces, such as tables, exam tables, counters, </a:t>
            </a:r>
            <a:r>
              <a:rPr lang="en-US" dirty="0" err="1" smtClean="0"/>
              <a:t>overbed</a:t>
            </a:r>
            <a:r>
              <a:rPr lang="en-US" dirty="0" smtClean="0"/>
              <a:t> tables, arm rests, patient furniture, door handles, telephones and floors, in patient care areas should be cleaned daily. </a:t>
            </a:r>
          </a:p>
          <a:p>
            <a:pPr marL="0" lvl="1" defTabSz="929579"/>
            <a:endParaRPr lang="en-US" dirty="0" smtClean="0"/>
          </a:p>
          <a:p>
            <a:r>
              <a:rPr lang="en-US" dirty="0"/>
              <a:t>During wet cleaning, cleaning solutions and the tools with which they are applied soon become contaminated.  Therefore, a routine should be adopted that does not redistribute microorganisms. This may be accomplished by cleaning less heavily contaminated areas first and changing cleaning solutions and cloths/mops frequently</a:t>
            </a:r>
            <a:r>
              <a:rPr lang="en-US" dirty="0" smtClean="0"/>
              <a:t>. There</a:t>
            </a:r>
            <a:r>
              <a:rPr lang="en-US" baseline="0" dirty="0" smtClean="0"/>
              <a:t> should be a protocol outlining proper practices. </a:t>
            </a:r>
            <a:endParaRPr lang="en-US" dirty="0" smtClean="0"/>
          </a:p>
          <a:p>
            <a:endParaRPr lang="en-US" dirty="0" smtClean="0"/>
          </a:p>
          <a:p>
            <a:r>
              <a:rPr lang="en-US" dirty="0"/>
              <a:t>Tools used for cleaning </a:t>
            </a:r>
            <a:r>
              <a:rPr lang="en-US" dirty="0" smtClean="0"/>
              <a:t>or disinfecting </a:t>
            </a:r>
            <a:r>
              <a:rPr lang="en-US" dirty="0"/>
              <a:t>must be cleaned and dried between uses</a:t>
            </a:r>
            <a:r>
              <a:rPr lang="en-US" dirty="0" smtClean="0"/>
              <a:t>. </a:t>
            </a:r>
            <a:r>
              <a:rPr lang="en-US" sz="1200" b="0" i="0" u="none" strike="noStrike" kern="1200" baseline="0" dirty="0" smtClean="0">
                <a:solidFill>
                  <a:schemeClr val="tx1"/>
                </a:solidFill>
                <a:latin typeface="+mn-lt"/>
                <a:ea typeface="+mn-ea"/>
                <a:cs typeface="+mn-cs"/>
              </a:rPr>
              <a:t>Prepare cleaning solutions daily or as needed, and replace with fresh solution frequently.</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12</a:t>
            </a:fld>
            <a:endParaRPr lang="en-US"/>
          </a:p>
        </p:txBody>
      </p:sp>
    </p:spTree>
    <p:extLst>
      <p:ext uri="{BB962C8B-B14F-4D97-AF65-F5344CB8AC3E}">
        <p14:creationId xmlns:p14="http://schemas.microsoft.com/office/powerpoint/2010/main" val="234288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Household utility gloves should be worn during cleaning and disinfecting procedures.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Specific products may be required to clean glass.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Any dry cleaning should be done carefully with a chemically treated dry mop rather than a broom. Methods that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dust are preferred.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Damp rather than dry dusting or sweeping should be performed whenever possible. </a:t>
            </a:r>
          </a:p>
        </p:txBody>
      </p:sp>
      <p:sp>
        <p:nvSpPr>
          <p:cNvPr id="4" name="Slide Number Placeholder 3"/>
          <p:cNvSpPr>
            <a:spLocks noGrp="1"/>
          </p:cNvSpPr>
          <p:nvPr>
            <p:ph type="sldNum" sz="quarter" idx="10"/>
          </p:nvPr>
        </p:nvSpPr>
        <p:spPr/>
        <p:txBody>
          <a:bodyPr/>
          <a:lstStyle/>
          <a:p>
            <a:fld id="{AC825EB4-87D8-47EC-9AE1-0A88D28D458D}" type="slidenum">
              <a:rPr lang="en-US" smtClean="0"/>
              <a:pPr/>
              <a:t>13</a:t>
            </a:fld>
            <a:endParaRPr lang="en-US"/>
          </a:p>
        </p:txBody>
      </p:sp>
    </p:spTree>
    <p:extLst>
      <p:ext uri="{BB962C8B-B14F-4D97-AF65-F5344CB8AC3E}">
        <p14:creationId xmlns:p14="http://schemas.microsoft.com/office/powerpoint/2010/main" val="334173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Damp rather than dry dusting or sweeping should be performed whenever possible</a:t>
            </a:r>
            <a:r>
              <a:rPr lang="en-US" dirty="0" smtClean="0"/>
              <a:t>. Surfaces can</a:t>
            </a:r>
            <a:r>
              <a:rPr lang="en-US" baseline="0" dirty="0" smtClean="0"/>
              <a:t> be divided into those with </a:t>
            </a:r>
          </a:p>
          <a:p>
            <a:pPr marL="685800" lvl="1" indent="-228600">
              <a:buAutoNum type="arabicPeriod"/>
            </a:pPr>
            <a:r>
              <a:rPr lang="en-US" baseline="0" dirty="0" smtClean="0"/>
              <a:t>Minimal hand-contact (e.g., floors, walls)</a:t>
            </a:r>
          </a:p>
          <a:p>
            <a:pPr marL="685800" lvl="1" indent="-228600">
              <a:buAutoNum type="arabicPeriod"/>
            </a:pPr>
            <a:r>
              <a:rPr lang="en-US" baseline="0" dirty="0" smtClean="0"/>
              <a:t>Frequent hand-contact or ‘high-touch’ surfaces</a:t>
            </a:r>
          </a:p>
          <a:p>
            <a:pPr marL="685800" lvl="1" indent="-228600">
              <a:buAutoNum type="arabicPeriod"/>
            </a:pPr>
            <a:endParaRPr lang="en-US" baseline="0" dirty="0" smtClean="0"/>
          </a:p>
          <a:p>
            <a:pPr marL="0" lvl="0" indent="0">
              <a:buNone/>
            </a:pPr>
            <a:r>
              <a:rPr lang="en-US" baseline="0" dirty="0" smtClean="0"/>
              <a:t>High-touch surfaces = door knob, bed rail, light switches, area around the toilet, edges of privacy curtains. Because risk of spread of microorganisms is primarily through hands, high-touch surfaces should be cleaned more frequently than other surfaces.</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14</a:t>
            </a:fld>
            <a:endParaRPr lang="en-US"/>
          </a:p>
        </p:txBody>
      </p:sp>
    </p:spTree>
    <p:extLst>
      <p:ext uri="{BB962C8B-B14F-4D97-AF65-F5344CB8AC3E}">
        <p14:creationId xmlns:p14="http://schemas.microsoft.com/office/powerpoint/2010/main" val="281680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frequency of cleaning </a:t>
            </a:r>
            <a:r>
              <a:rPr lang="en-US" dirty="0" smtClean="0"/>
              <a:t>or disinfecting the </a:t>
            </a:r>
            <a:r>
              <a:rPr lang="en-US" dirty="0"/>
              <a:t>environment may vary according to the type of surface to be cleaned, the number of people and amount of activity in the area, the risk to patients and the amount of soiling. Horizontal surfaces have a higher number of </a:t>
            </a:r>
            <a:r>
              <a:rPr lang="en-US" dirty="0" smtClean="0"/>
              <a:t>microorganisms </a:t>
            </a:r>
            <a:r>
              <a:rPr lang="en-US" dirty="0"/>
              <a:t>than vertical surfaces, ceilings and smooth intact </a:t>
            </a:r>
            <a:r>
              <a:rPr lang="en-US" dirty="0" smtClean="0"/>
              <a:t>walls and require more frequent cleaning.</a:t>
            </a:r>
          </a:p>
          <a:p>
            <a:endParaRPr lang="en-US" dirty="0" smtClean="0"/>
          </a:p>
          <a:p>
            <a:r>
              <a:rPr lang="en-US" dirty="0" smtClean="0"/>
              <a:t>Special cleaning practices may be required for isolation rooms, operating theatre, and areas with severely </a:t>
            </a:r>
            <a:r>
              <a:rPr lang="en-US" dirty="0" err="1" smtClean="0"/>
              <a:t>immunocompromised</a:t>
            </a:r>
            <a:r>
              <a:rPr lang="en-US" dirty="0" smtClean="0"/>
              <a:t> patients. </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15</a:t>
            </a:fld>
            <a:endParaRPr lang="en-US"/>
          </a:p>
        </p:txBody>
      </p:sp>
    </p:spTree>
    <p:extLst>
      <p:ext uri="{BB962C8B-B14F-4D97-AF65-F5344CB8AC3E}">
        <p14:creationId xmlns:p14="http://schemas.microsoft.com/office/powerpoint/2010/main" val="13101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Laundry services provided either</a:t>
            </a:r>
            <a:r>
              <a:rPr lang="en-US" baseline="0" dirty="0" smtClean="0"/>
              <a:t> by the healthcare facility or an outside company need to follow the same infection prevention measures. General issues include:</a:t>
            </a:r>
          </a:p>
          <a:p>
            <a:pPr marL="685800" lvl="1" indent="-228600">
              <a:buFont typeface="+mj-lt"/>
              <a:buAutoNum type="arabicPeriod"/>
            </a:pPr>
            <a:r>
              <a:rPr lang="en-US" baseline="0" dirty="0" smtClean="0"/>
              <a:t>Sorting of soiled linen on site and at the laundry</a:t>
            </a:r>
          </a:p>
          <a:p>
            <a:pPr marL="685800" lvl="1" indent="-228600">
              <a:buFont typeface="+mj-lt"/>
              <a:buAutoNum type="arabicPeriod"/>
            </a:pPr>
            <a:r>
              <a:rPr lang="en-US" baseline="0" dirty="0" smtClean="0"/>
              <a:t>Transport of soiled linen</a:t>
            </a:r>
          </a:p>
          <a:p>
            <a:pPr marL="685800" lvl="1" indent="-228600">
              <a:buFont typeface="+mj-lt"/>
              <a:buAutoNum type="arabicPeriod"/>
            </a:pPr>
            <a:r>
              <a:rPr lang="en-US" baseline="0" dirty="0" smtClean="0"/>
              <a:t>Washing linen</a:t>
            </a:r>
          </a:p>
          <a:p>
            <a:pPr marL="685800" lvl="1" indent="-228600">
              <a:buFont typeface="+mj-lt"/>
              <a:buAutoNum type="arabicPeriod"/>
            </a:pPr>
            <a:r>
              <a:rPr lang="en-US" baseline="0" dirty="0" smtClean="0"/>
              <a:t>Storage of clean linen</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16</a:t>
            </a:fld>
            <a:endParaRPr lang="en-US"/>
          </a:p>
        </p:txBody>
      </p:sp>
    </p:spTree>
    <p:extLst>
      <p:ext uri="{BB962C8B-B14F-4D97-AF65-F5344CB8AC3E}">
        <p14:creationId xmlns:p14="http://schemas.microsoft.com/office/powerpoint/2010/main" val="132159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Linen from persons with a diagnosis of rare viral, hemorrhagic fevers (e.g., Lassa, Ebola, Marburg) requires special handling. See recommendations from the World Health Organization at http://www.who.int/csr/resources/publications/ebola/WHO_EMC_ESR_98_2_EN/en/index.html.  </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17</a:t>
            </a:fld>
            <a:endParaRPr lang="en-US"/>
          </a:p>
        </p:txBody>
      </p:sp>
    </p:spTree>
    <p:extLst>
      <p:ext uri="{BB962C8B-B14F-4D97-AF65-F5344CB8AC3E}">
        <p14:creationId xmlns:p14="http://schemas.microsoft.com/office/powerpoint/2010/main" val="199488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linen that is soiled with blood, body fluids, secretions or excretions or contaminated with lice or scabies should be handled using the same precautions, regardless of source or care setting. Linen should be handled with a minimum of agitation and shaking. Heavily soiled linen should be rolled or folded to contain the heaviest soil in the center of the bundle.  Soiled linen should be bagged at the site of collection.  A single, leak-proof bag or a single cloth bag can be used. Laundry carts or hampers used to collect or transport soiled linen need not be covered.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Staff in care areas need to be aware of sharp items when placing soiled linen in bags. Workers are at risk from contaminated sharps, instruments, or broken glass that may be contained with linen in the laundry bags.</a:t>
            </a:r>
          </a:p>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18</a:t>
            </a:fld>
            <a:endParaRPr lang="en-US"/>
          </a:p>
        </p:txBody>
      </p:sp>
    </p:spTree>
    <p:extLst>
      <p:ext uri="{BB962C8B-B14F-4D97-AF65-F5344CB8AC3E}">
        <p14:creationId xmlns:p14="http://schemas.microsoft.com/office/powerpoint/2010/main" val="357337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When a laundry chute is used, all soiled linen must be securely bagged and tightly closed. Linen transported by cart should be moved in such a way that the risk of cross contamination is minimised. Carts used to transport soiled linen should be cleaned with the cleaning product used in the health care setting after each use.</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Separate carts should be used for dirty and clean linens.  Linen bags should be washed after each use and can be washed in the same cycle as the linen contained in them.</a:t>
            </a:r>
            <a:endParaRPr lang="en-GB" noProof="0"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19</a:t>
            </a:fld>
            <a:endParaRPr lang="en-US"/>
          </a:p>
        </p:txBody>
      </p:sp>
    </p:spTree>
    <p:extLst>
      <p:ext uri="{BB962C8B-B14F-4D97-AF65-F5344CB8AC3E}">
        <p14:creationId xmlns:p14="http://schemas.microsoft.com/office/powerpoint/2010/main" val="14585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a:t>
            </a:fld>
            <a:endParaRPr lang="sv-SE"/>
          </a:p>
        </p:txBody>
      </p:sp>
    </p:spTree>
    <p:extLst>
      <p:ext uri="{BB962C8B-B14F-4D97-AF65-F5344CB8AC3E}">
        <p14:creationId xmlns:p14="http://schemas.microsoft.com/office/powerpoint/2010/main" val="254701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Workers should protect themselves from potential cross infection from soiled linen by wearing appropriate protective equipment, such as gloves and gowns or aprons, when handling soiled linen. All care givers and laundry workers should be trained in procedures for handling of soiled linen. Hand washing facilities should be readily available.</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20</a:t>
            </a:fld>
            <a:endParaRPr lang="en-US"/>
          </a:p>
        </p:txBody>
      </p:sp>
    </p:spTree>
    <p:extLst>
      <p:ext uri="{BB962C8B-B14F-4D97-AF65-F5344CB8AC3E}">
        <p14:creationId xmlns:p14="http://schemas.microsoft.com/office/powerpoint/2010/main" val="8650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If low temperature water is used for laundry cycles, chemicals suitable for low temperature washing at the appropriate concentration should be used. To achieve a level of at least 100 ppm of residual chlorine with household bleach, 2 mL of household bleach should be added for every litre of water. High temperature washes (&gt; 71.1ºC) are necessary if cold water detergents are not used. </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Addition of a mild acidic “souring” agent neutralises the alkalinity from the fabric, water and detergent. This shift in pH from approximately 12 to 5 may inactivate any remaining bacteria and reduce the potential for skin irritation.</a:t>
            </a:r>
          </a:p>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21</a:t>
            </a:fld>
            <a:endParaRPr lang="en-US"/>
          </a:p>
        </p:txBody>
      </p:sp>
    </p:spTree>
    <p:extLst>
      <p:ext uri="{BB962C8B-B14F-4D97-AF65-F5344CB8AC3E}">
        <p14:creationId xmlns:p14="http://schemas.microsoft.com/office/powerpoint/2010/main" val="28346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825EB4-87D8-47EC-9AE1-0A88D28D458D}" type="slidenum">
              <a:rPr lang="en-US" smtClean="0"/>
              <a:pPr/>
              <a:t>22</a:t>
            </a:fld>
            <a:endParaRPr lang="en-US"/>
          </a:p>
        </p:txBody>
      </p:sp>
    </p:spTree>
    <p:extLst>
      <p:ext uri="{BB962C8B-B14F-4D97-AF65-F5344CB8AC3E}">
        <p14:creationId xmlns:p14="http://schemas.microsoft.com/office/powerpoint/2010/main" val="355059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Clean linen should be transported and stored in a manner that prevents its contamination and ensures its cleanliness. Only surgical gowns and linens used in sterile procedures need to be sterilised.</a:t>
            </a:r>
            <a:endParaRPr lang="en-GB" noProof="0"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23</a:t>
            </a:fld>
            <a:endParaRPr lang="en-US"/>
          </a:p>
        </p:txBody>
      </p:sp>
    </p:spTree>
    <p:extLst>
      <p:ext uri="{BB962C8B-B14F-4D97-AF65-F5344CB8AC3E}">
        <p14:creationId xmlns:p14="http://schemas.microsoft.com/office/powerpoint/2010/main" val="154855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24</a:t>
            </a:fld>
            <a:endParaRPr lang="en-US"/>
          </a:p>
        </p:txBody>
      </p:sp>
    </p:spTree>
    <p:extLst>
      <p:ext uri="{BB962C8B-B14F-4D97-AF65-F5344CB8AC3E}">
        <p14:creationId xmlns:p14="http://schemas.microsoft.com/office/powerpoint/2010/main" val="922346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825EB4-87D8-47EC-9AE1-0A88D28D458D}" type="slidenum">
              <a:rPr lang="en-US" smtClean="0"/>
              <a:pPr/>
              <a:t>25</a:t>
            </a:fld>
            <a:endParaRPr lang="en-US"/>
          </a:p>
        </p:txBody>
      </p:sp>
    </p:spTree>
    <p:extLst>
      <p:ext uri="{BB962C8B-B14F-4D97-AF65-F5344CB8AC3E}">
        <p14:creationId xmlns:p14="http://schemas.microsoft.com/office/powerpoint/2010/main" val="559772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defTabSz="929579" eaLnBrk="0" fontAlgn="base" hangingPunct="0">
              <a:spcBef>
                <a:spcPct val="30000"/>
              </a:spcBef>
              <a:spcAft>
                <a:spcPct val="0"/>
              </a:spcAft>
              <a:buFont typeface="+mj-lt"/>
              <a:buAutoNum type="arabicPeriod"/>
              <a:defRPr/>
            </a:pPr>
            <a:r>
              <a:rPr lang="en-US" dirty="0" smtClean="0"/>
              <a:t>True</a:t>
            </a:r>
          </a:p>
          <a:p>
            <a:pPr marL="232395" indent="-232395" defTabSz="929579" eaLnBrk="0" fontAlgn="base" hangingPunct="0">
              <a:spcBef>
                <a:spcPct val="30000"/>
              </a:spcBef>
              <a:spcAft>
                <a:spcPct val="0"/>
              </a:spcAft>
              <a:buFont typeface="+mj-lt"/>
              <a:buAutoNum type="arabicPeriod"/>
              <a:defRPr/>
            </a:pPr>
            <a:r>
              <a:rPr lang="en-US" dirty="0" smtClean="0"/>
              <a:t>B</a:t>
            </a:r>
          </a:p>
          <a:p>
            <a:r>
              <a:rPr lang="en-US" dirty="0" smtClean="0"/>
              <a:t>3.</a:t>
            </a:r>
            <a:r>
              <a:rPr lang="en-US" baseline="0" dirty="0" smtClean="0"/>
              <a:t>  A</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26</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4.  A, C</a:t>
            </a:r>
          </a:p>
          <a:p>
            <a:pPr marL="0" indent="0">
              <a:buNone/>
            </a:pPr>
            <a:r>
              <a:rPr lang="en-US" baseline="0" dirty="0" smtClean="0"/>
              <a:t>5.  D</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27</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a:t>
            </a:fld>
            <a:endParaRPr lang="sv-SE"/>
          </a:p>
        </p:txBody>
      </p:sp>
    </p:spTree>
    <p:extLst>
      <p:ext uri="{BB962C8B-B14F-4D97-AF65-F5344CB8AC3E}">
        <p14:creationId xmlns:p14="http://schemas.microsoft.com/office/powerpoint/2010/main" val="167789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health-care facility should provide clean, hygienic conditions in the facility.</a:t>
            </a:r>
          </a:p>
        </p:txBody>
      </p:sp>
      <p:sp>
        <p:nvSpPr>
          <p:cNvPr id="4" name="Slide Number Placeholder 3"/>
          <p:cNvSpPr>
            <a:spLocks noGrp="1"/>
          </p:cNvSpPr>
          <p:nvPr>
            <p:ph type="sldNum" sz="quarter" idx="10"/>
          </p:nvPr>
        </p:nvSpPr>
        <p:spPr/>
        <p:txBody>
          <a:bodyPr/>
          <a:lstStyle/>
          <a:p>
            <a:fld id="{AC825EB4-87D8-47EC-9AE1-0A88D28D458D}" type="slidenum">
              <a:rPr lang="en-US" smtClean="0"/>
              <a:pPr/>
              <a:t>4</a:t>
            </a:fld>
            <a:endParaRPr lang="en-US" dirty="0"/>
          </a:p>
        </p:txBody>
      </p:sp>
    </p:spTree>
    <p:extLst>
      <p:ext uri="{BB962C8B-B14F-4D97-AF65-F5344CB8AC3E}">
        <p14:creationId xmlns:p14="http://schemas.microsoft.com/office/powerpoint/2010/main" val="419142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Risk factors that are associated with the inanimate environment, such as</a:t>
            </a:r>
          </a:p>
          <a:p>
            <a:r>
              <a:rPr lang="en-GB" noProof="0" dirty="0" smtClean="0"/>
              <a:t>the contamination of air, water or surfaces, play a minor role in most healthcare-associated infections.</a:t>
            </a:r>
          </a:p>
          <a:p>
            <a:endParaRPr lang="en-GB" noProof="0" dirty="0" smtClean="0"/>
          </a:p>
          <a:p>
            <a:r>
              <a:rPr lang="en-GB" noProof="0" dirty="0" smtClean="0"/>
              <a:t>Although microorganisms are ubiquitous in health care settings, inanimate materials are seldom responsible for the direct spread of infections. However, cleaning and maintenance prevent the build-up of soil, dust or other foreign material that can harbour microorganisms.</a:t>
            </a:r>
          </a:p>
          <a:p>
            <a:endParaRPr lang="en-GB" noProof="0" dirty="0" smtClean="0"/>
          </a:p>
          <a:p>
            <a:r>
              <a:rPr lang="en-GB" noProof="0" dirty="0" smtClean="0"/>
              <a:t>The number and type of microorganisms on surfaces are influenced by:</a:t>
            </a:r>
          </a:p>
          <a:p>
            <a:pPr marL="685800" lvl="1" indent="-228600">
              <a:buAutoNum type="arabicPeriod"/>
            </a:pPr>
            <a:r>
              <a:rPr lang="en-GB" noProof="0" dirty="0" smtClean="0"/>
              <a:t>The number of people in the environment</a:t>
            </a:r>
          </a:p>
          <a:p>
            <a:pPr marL="685800" lvl="1" indent="-228600">
              <a:buAutoNum type="arabicPeriod"/>
            </a:pPr>
            <a:r>
              <a:rPr lang="en-GB" noProof="0" dirty="0" smtClean="0"/>
              <a:t>The amount of activity in the environment</a:t>
            </a:r>
          </a:p>
          <a:p>
            <a:pPr marL="685800" lvl="1" indent="-228600">
              <a:buAutoNum type="arabicPeriod"/>
            </a:pPr>
            <a:r>
              <a:rPr lang="en-GB" noProof="0" dirty="0" smtClean="0"/>
              <a:t>The amount of moisture (increased moisture favours the growth</a:t>
            </a:r>
            <a:r>
              <a:rPr lang="en-GB" baseline="0" noProof="0" dirty="0" smtClean="0"/>
              <a:t> of Gram-negative bacteria)</a:t>
            </a:r>
          </a:p>
          <a:p>
            <a:pPr marL="685800" lvl="1" indent="-228600">
              <a:buAutoNum type="arabicPeriod"/>
            </a:pPr>
            <a:r>
              <a:rPr lang="en-GB" baseline="0" noProof="0" dirty="0" smtClean="0"/>
              <a:t>The presence of material that can support microbial growth.</a:t>
            </a:r>
          </a:p>
          <a:p>
            <a:pPr marL="685800" lvl="1" indent="-228600">
              <a:buAutoNum type="arabicPeriod"/>
            </a:pPr>
            <a:r>
              <a:rPr lang="en-GB" baseline="0" noProof="0" dirty="0" smtClean="0"/>
              <a:t>The type of surface</a:t>
            </a:r>
            <a:endParaRPr lang="en-GB" noProof="0" dirty="0" smtClean="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5</a:t>
            </a:fld>
            <a:endParaRPr lang="en-US"/>
          </a:p>
        </p:txBody>
      </p:sp>
    </p:spTree>
    <p:extLst>
      <p:ext uri="{BB962C8B-B14F-4D97-AF65-F5344CB8AC3E}">
        <p14:creationId xmlns:p14="http://schemas.microsoft.com/office/powerpoint/2010/main" val="42785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Droplet contact = infectious droplets are expelled, e.g., when sneezing or coughing. These</a:t>
            </a:r>
            <a:r>
              <a:rPr lang="en-US" baseline="0" dirty="0" smtClean="0"/>
              <a:t> droplets can fall on to surfaces.</a:t>
            </a:r>
          </a:p>
          <a:p>
            <a:r>
              <a:rPr lang="en-US" baseline="0" dirty="0" smtClean="0"/>
              <a:t>Airborne contact = Small particles carrying microorganisms fall on to surfaces.</a:t>
            </a:r>
          </a:p>
          <a:p>
            <a:r>
              <a:rPr lang="en-US" baseline="0" dirty="0" smtClean="0"/>
              <a:t>Indirect contact = Transfer of microorganisms through a contaminated intermediate object. May be due to inadequate hand hygiene, lack of equipment cleaning, etc.</a:t>
            </a:r>
            <a:endParaRPr lang="en-US" dirty="0" smtClean="0"/>
          </a:p>
          <a:p>
            <a:endParaRPr lang="en-US" dirty="0" smtClean="0"/>
          </a:p>
          <a:p>
            <a:r>
              <a:rPr lang="en-US" dirty="0" smtClean="0"/>
              <a:t>Soiled </a:t>
            </a:r>
            <a:r>
              <a:rPr lang="en-US" dirty="0"/>
              <a:t>items could contribute to secondary transmission by contaminating hands of </a:t>
            </a:r>
            <a:r>
              <a:rPr lang="en-US" dirty="0" smtClean="0"/>
              <a:t>healthcare </a:t>
            </a:r>
            <a:r>
              <a:rPr lang="en-US" dirty="0"/>
              <a:t>workers or by contact with items that will subsequently come in contact with patients</a:t>
            </a:r>
            <a:r>
              <a:rPr lang="en-US" dirty="0" smtClean="0"/>
              <a:t>.</a:t>
            </a:r>
          </a:p>
          <a:p>
            <a:endParaRPr lang="en-US" dirty="0" smtClean="0"/>
          </a:p>
          <a:p>
            <a:r>
              <a:rPr lang="en-US" dirty="0" smtClean="0"/>
              <a:t>Strategies for cleaning should take into account the following areas:</a:t>
            </a:r>
          </a:p>
          <a:p>
            <a:pPr marL="685800" lvl="1" indent="-228600">
              <a:buAutoNum type="arabicPeriod"/>
            </a:pPr>
            <a:r>
              <a:rPr lang="en-US" dirty="0" smtClean="0"/>
              <a:t>The potential for direct patient contact</a:t>
            </a:r>
          </a:p>
          <a:p>
            <a:pPr marL="685800" lvl="1" indent="-228600">
              <a:buAutoNum type="arabicPeriod"/>
            </a:pPr>
            <a:r>
              <a:rPr lang="en-US" dirty="0" smtClean="0"/>
              <a:t>The degree and frequency</a:t>
            </a:r>
            <a:r>
              <a:rPr lang="en-US" baseline="0" dirty="0" smtClean="0"/>
              <a:t> of hand contact</a:t>
            </a:r>
          </a:p>
          <a:p>
            <a:pPr marL="685800" lvl="1" indent="-228600">
              <a:buAutoNum type="arabicPeriod"/>
            </a:pPr>
            <a:r>
              <a:rPr lang="en-US" baseline="0" dirty="0" smtClean="0"/>
              <a:t>The potential for contamination of the surface</a:t>
            </a:r>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6</a:t>
            </a:fld>
            <a:endParaRPr lang="en-US"/>
          </a:p>
        </p:txBody>
      </p:sp>
    </p:spTree>
    <p:extLst>
      <p:ext uri="{BB962C8B-B14F-4D97-AF65-F5344CB8AC3E}">
        <p14:creationId xmlns:p14="http://schemas.microsoft.com/office/powerpoint/2010/main" val="25340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transfer of microorganisms from surfaces is primarily through hand contact with the surface. Hand hygiene plus cleaning of surfaces is important in decreasing and potential contribution to healthcare-associated</a:t>
            </a:r>
            <a:r>
              <a:rPr lang="en-US" baseline="0" dirty="0" smtClean="0"/>
              <a:t> infections.</a:t>
            </a:r>
          </a:p>
          <a:p>
            <a:endParaRPr lang="en-US" baseline="0" dirty="0" smtClean="0"/>
          </a:p>
          <a:p>
            <a:r>
              <a:rPr lang="en-US" dirty="0" smtClean="0"/>
              <a:t>Cleaning </a:t>
            </a:r>
            <a:r>
              <a:rPr lang="en-US" dirty="0"/>
              <a:t>is accomplished with water, detergents and mechanical action. Cleaning reduces or eliminates the reservoirs of potential pathogenic organisms.</a:t>
            </a:r>
          </a:p>
          <a:p>
            <a:endParaRPr lang="en-US" dirty="0"/>
          </a:p>
          <a:p>
            <a:r>
              <a:rPr lang="en-US" dirty="0"/>
              <a:t>The aim of cleaning is to achieve a clean environment with regular and conscientious general housekeeping.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825EB4-87D8-47EC-9AE1-0A88D28D458D}" type="slidenum">
              <a:rPr lang="en-US" smtClean="0"/>
              <a:pPr/>
              <a:t>7</a:t>
            </a:fld>
            <a:endParaRPr lang="en-US"/>
          </a:p>
        </p:txBody>
      </p:sp>
    </p:spTree>
    <p:extLst>
      <p:ext uri="{BB962C8B-B14F-4D97-AF65-F5344CB8AC3E}">
        <p14:creationId xmlns:p14="http://schemas.microsoft.com/office/powerpoint/2010/main" val="331861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r>
              <a:rPr lang="en-US" dirty="0" smtClean="0"/>
              <a:t>Cleaning solutions and disinfectants must be diluted or activated according to product labeling. Staff should wear appropriate personal protective equipment, e.g., gloves, when using disinfectants.</a:t>
            </a:r>
          </a:p>
          <a:p>
            <a:pPr marL="0" lvl="1" defTabSz="929579"/>
            <a:endParaRPr lang="en-US" dirty="0" smtClean="0"/>
          </a:p>
          <a:p>
            <a:pPr marL="0" lvl="1" defTabSz="929579"/>
            <a:r>
              <a:rPr lang="en-US" u="none" dirty="0" smtClean="0">
                <a:solidFill>
                  <a:srgbClr val="C00000"/>
                </a:solidFill>
              </a:rPr>
              <a:t>Solutions</a:t>
            </a:r>
            <a:r>
              <a:rPr lang="en-US" u="none" baseline="0" dirty="0" smtClean="0">
                <a:solidFill>
                  <a:srgbClr val="C00000"/>
                </a:solidFill>
              </a:rPr>
              <a:t> after preparation should be used freshly then the remaining should be discarded. Storage of diluted solutions is prohibited.</a:t>
            </a:r>
          </a:p>
          <a:p>
            <a:pPr marL="0" lvl="1" defTabSz="929579"/>
            <a:endParaRPr lang="en-US"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Extraordinary measures do not need to be taken to disinfect the health care environment since the environment plays a minor role in healthcare-associated infections. There are a few disease exceptions that may require the use of disinfectants, e.g., an outbreak</a:t>
            </a:r>
            <a:r>
              <a:rPr lang="en-US" baseline="0" dirty="0" smtClean="0"/>
              <a:t> of </a:t>
            </a:r>
            <a:r>
              <a:rPr lang="en-US" i="1" baseline="0" dirty="0" smtClean="0"/>
              <a:t>C. </a:t>
            </a:r>
            <a:r>
              <a:rPr lang="en-US" i="1" baseline="0" dirty="0" err="1" smtClean="0"/>
              <a:t>difficile</a:t>
            </a:r>
            <a:r>
              <a:rPr lang="en-US" i="1" baseline="0" dirty="0" smtClean="0"/>
              <a:t> </a:t>
            </a:r>
            <a:r>
              <a:rPr lang="en-US" baseline="0" dirty="0" smtClean="0"/>
              <a:t>infections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8</a:t>
            </a:fld>
            <a:endParaRPr lang="en-US"/>
          </a:p>
        </p:txBody>
      </p:sp>
    </p:spTree>
    <p:extLst>
      <p:ext uri="{BB962C8B-B14F-4D97-AF65-F5344CB8AC3E}">
        <p14:creationId xmlns:p14="http://schemas.microsoft.com/office/powerpoint/2010/main" val="304226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r>
              <a:rPr lang="en-US" dirty="0" smtClean="0"/>
              <a:t>Surfaces must be cleaned immediately after soiling, such as with blood or body fluid. Use a cleaning pattern that progresses from clean areas to soiled areas. Do not re-dip cleaning cloths or mops to avoid contaminating the cleaning solution. </a:t>
            </a:r>
          </a:p>
          <a:p>
            <a:pPr marL="0" lvl="1" defTabSz="929579"/>
            <a:endParaRPr lang="en-US" dirty="0" smtClean="0"/>
          </a:p>
          <a:p>
            <a:endParaRPr lang="en-US" dirty="0"/>
          </a:p>
        </p:txBody>
      </p:sp>
      <p:sp>
        <p:nvSpPr>
          <p:cNvPr id="4" name="Slide Number Placeholder 3"/>
          <p:cNvSpPr>
            <a:spLocks noGrp="1"/>
          </p:cNvSpPr>
          <p:nvPr>
            <p:ph type="sldNum" sz="quarter" idx="10"/>
          </p:nvPr>
        </p:nvSpPr>
        <p:spPr/>
        <p:txBody>
          <a:bodyPr/>
          <a:lstStyle/>
          <a:p>
            <a:fld id="{AC825EB4-87D8-47EC-9AE1-0A88D28D458D}" type="slidenum">
              <a:rPr lang="en-US" smtClean="0"/>
              <a:pPr/>
              <a:t>9</a:t>
            </a:fld>
            <a:endParaRPr lang="en-US"/>
          </a:p>
        </p:txBody>
      </p:sp>
    </p:spTree>
    <p:extLst>
      <p:ext uri="{BB962C8B-B14F-4D97-AF65-F5344CB8AC3E}">
        <p14:creationId xmlns:p14="http://schemas.microsoft.com/office/powerpoint/2010/main" val="326459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December 1, 2013</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ln>
            <a:noFill/>
          </a:ln>
        </p:spPr>
        <p:txBody>
          <a:bodyPr/>
          <a:lstStyle/>
          <a:p>
            <a:fld id="{C67A2479-7302-4BB4-B9B1-C7E64511AD8F}" type="slidenum">
              <a:rPr lang="en-CA" smtClean="0"/>
              <a:t>‹#›</a:t>
            </a:fld>
            <a:endParaRPr lang="en-CA" dirty="0"/>
          </a:p>
        </p:txBody>
      </p:sp>
    </p:spTree>
    <p:extLst>
      <p:ext uri="{BB962C8B-B14F-4D97-AF65-F5344CB8AC3E}">
        <p14:creationId xmlns:p14="http://schemas.microsoft.com/office/powerpoint/2010/main" val="225676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103280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44631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December 1, 2013</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244951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December 1, 2013</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125782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1, 2013</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224746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189448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2161758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413432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334008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vl1pPr>
          </a:lstStyle>
          <a:p>
            <a:r>
              <a:rPr lang="en-US" smtClean="0"/>
              <a:t>December 1, 2013</a:t>
            </a:r>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ln>
            <a:noFill/>
          </a:ln>
        </p:spPr>
        <p:txBody>
          <a:bodyPr/>
          <a:lstStyle/>
          <a:p>
            <a:fld id="{C67A2479-7302-4BB4-B9B1-C7E64511AD8F}" type="slidenum">
              <a:rPr lang="en-CA" smtClean="0"/>
              <a:t>‹#›</a:t>
            </a:fld>
            <a:endParaRPr lang="en-CA"/>
          </a:p>
        </p:txBody>
      </p:sp>
    </p:spTree>
    <p:extLst>
      <p:ext uri="{BB962C8B-B14F-4D97-AF65-F5344CB8AC3E}">
        <p14:creationId xmlns:p14="http://schemas.microsoft.com/office/powerpoint/2010/main" val="23566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December 1, 2013</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ln>
            <a:noFill/>
          </a:ln>
        </p:spPr>
        <p:txBody>
          <a:bodyPr/>
          <a:lstStyle/>
          <a:p>
            <a:fld id="{C67A2479-7302-4BB4-B9B1-C7E64511AD8F}" type="slidenum">
              <a:rPr lang="en-CA" smtClean="0"/>
              <a:t>‹#›</a:t>
            </a:fld>
            <a:endParaRPr lang="en-CA"/>
          </a:p>
        </p:txBody>
      </p:sp>
    </p:spTree>
    <p:extLst>
      <p:ext uri="{BB962C8B-B14F-4D97-AF65-F5344CB8AC3E}">
        <p14:creationId xmlns:p14="http://schemas.microsoft.com/office/powerpoint/2010/main" val="152247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December 1, 2013</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ln>
            <a:noFill/>
          </a:ln>
        </p:spPr>
        <p:txBody>
          <a:bodyPr/>
          <a:lstStyle/>
          <a:p>
            <a:fld id="{C67A2479-7302-4BB4-B9B1-C7E64511AD8F}" type="slidenum">
              <a:rPr lang="en-CA" smtClean="0"/>
              <a:t>‹#›</a:t>
            </a:fld>
            <a:endParaRPr lang="en-CA"/>
          </a:p>
        </p:txBody>
      </p:sp>
    </p:spTree>
    <p:extLst>
      <p:ext uri="{BB962C8B-B14F-4D97-AF65-F5344CB8AC3E}">
        <p14:creationId xmlns:p14="http://schemas.microsoft.com/office/powerpoint/2010/main" val="287135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1, 2013</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ln>
            <a:noFill/>
          </a:ln>
        </p:spPr>
        <p:txBody>
          <a:bodyPr/>
          <a:lstStyle/>
          <a:p>
            <a:fld id="{C67A2479-7302-4BB4-B9B1-C7E64511AD8F}" type="slidenum">
              <a:rPr lang="en-CA" smtClean="0"/>
              <a:t>‹#›</a:t>
            </a:fld>
            <a:endParaRPr lang="en-CA"/>
          </a:p>
        </p:txBody>
      </p:sp>
    </p:spTree>
    <p:extLst>
      <p:ext uri="{BB962C8B-B14F-4D97-AF65-F5344CB8AC3E}">
        <p14:creationId xmlns:p14="http://schemas.microsoft.com/office/powerpoint/2010/main" val="42257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1, 2013</a:t>
            </a:r>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ln>
            <a:noFill/>
          </a:ln>
        </p:spPr>
        <p:txBody>
          <a:bodyPr/>
          <a:lstStyle/>
          <a:p>
            <a:fld id="{C67A2479-7302-4BB4-B9B1-C7E64511AD8F}" type="slidenum">
              <a:rPr lang="en-CA" smtClean="0"/>
              <a:t>‹#›</a:t>
            </a:fld>
            <a:endParaRPr lang="en-CA"/>
          </a:p>
        </p:txBody>
      </p:sp>
    </p:spTree>
    <p:extLst>
      <p:ext uri="{BB962C8B-B14F-4D97-AF65-F5344CB8AC3E}">
        <p14:creationId xmlns:p14="http://schemas.microsoft.com/office/powerpoint/2010/main" val="224569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122238"/>
            <a:ext cx="7543800" cy="12954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719263"/>
            <a:ext cx="4038600" cy="441166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719263"/>
            <a:ext cx="4038600" cy="441166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8400"/>
            <a:ext cx="2133600" cy="457200"/>
          </a:xfrm>
        </p:spPr>
        <p:txBody>
          <a:bodyPr/>
          <a:lstStyle>
            <a:lvl1pPr>
              <a:defRPr/>
            </a:lvl1pPr>
          </a:lstStyle>
          <a:p>
            <a:pPr>
              <a:defRPr/>
            </a:pPr>
            <a:r>
              <a:rPr lang="en-US" altLang="en-US" smtClean="0"/>
              <a:t>December 1, 2013</a:t>
            </a:r>
            <a:endParaRPr lang="en-US" altLang="en-US"/>
          </a:p>
        </p:txBody>
      </p:sp>
      <p:sp>
        <p:nvSpPr>
          <p:cNvPr id="6" name="Platshållare för sidfot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Platshållare för bildnummer 6"/>
          <p:cNvSpPr>
            <a:spLocks noGrp="1"/>
          </p:cNvSpPr>
          <p:nvPr>
            <p:ph type="sldNum" sz="quarter" idx="12"/>
          </p:nvPr>
        </p:nvSpPr>
        <p:spPr>
          <a:xfrm>
            <a:off x="6553200" y="6248400"/>
            <a:ext cx="2133600" cy="457200"/>
          </a:xfrm>
          <a:prstGeom prst="bracketPair">
            <a:avLst>
              <a:gd name="adj" fmla="val 17949"/>
            </a:avLst>
          </a:prstGeom>
        </p:spPr>
        <p:txBody>
          <a:bodyPr/>
          <a:lstStyle>
            <a:lvl1pPr>
              <a:defRPr/>
            </a:lvl1pPr>
          </a:lstStyle>
          <a:p>
            <a:pPr>
              <a:defRPr/>
            </a:pPr>
            <a:fld id="{CADE9BB9-407F-44FA-A48C-A6DC69304D8E}" type="slidenum">
              <a:rPr lang="en-US" altLang="en-US"/>
              <a:pPr>
                <a:defRPr/>
              </a:pPr>
              <a:t>‹#›</a:t>
            </a:fld>
            <a:endParaRPr lang="en-US" altLang="en-US"/>
          </a:p>
        </p:txBody>
      </p:sp>
    </p:spTree>
    <p:extLst>
      <p:ext uri="{BB962C8B-B14F-4D97-AF65-F5344CB8AC3E}">
        <p14:creationId xmlns:p14="http://schemas.microsoft.com/office/powerpoint/2010/main" val="36321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425621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8A2B6-199D-471D-868F-3A1A90FF7C47}" type="slidenum">
              <a:rPr lang="en-GB" smtClean="0"/>
              <a:t>‹#›</a:t>
            </a:fld>
            <a:endParaRPr lang="en-GB"/>
          </a:p>
        </p:txBody>
      </p:sp>
    </p:spTree>
    <p:extLst>
      <p:ext uri="{BB962C8B-B14F-4D97-AF65-F5344CB8AC3E}">
        <p14:creationId xmlns:p14="http://schemas.microsoft.com/office/powerpoint/2010/main" val="229901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fld id="{C67A2479-7302-4BB4-B9B1-C7E64511AD8F}" type="slidenum">
              <a:rPr lang="en-CA" smtClean="0"/>
              <a:pPr/>
              <a:t>‹#›</a:t>
            </a:fld>
            <a:endParaRPr lang="en-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r>
              <a:rPr lang="en-US" smtClean="0"/>
              <a:t>December 1, 2013</a:t>
            </a:r>
            <a:endParaRPr lang="en-CA" dirty="0"/>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367043225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December 1, 2013</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8A2B6-199D-471D-868F-3A1A90FF7C47}" type="slidenum">
              <a:rPr lang="en-GB" smtClean="0"/>
              <a:t>‹#›</a:t>
            </a:fld>
            <a:endParaRPr lang="en-GB"/>
          </a:p>
        </p:txBody>
      </p:sp>
    </p:spTree>
    <p:extLst>
      <p:ext uri="{BB962C8B-B14F-4D97-AF65-F5344CB8AC3E}">
        <p14:creationId xmlns:p14="http://schemas.microsoft.com/office/powerpoint/2010/main" val="393209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ctrTitle"/>
          </p:nvPr>
        </p:nvSpPr>
        <p:spPr>
          <a:xfrm>
            <a:off x="539552" y="692696"/>
            <a:ext cx="7543800" cy="2593975"/>
          </a:xfrm>
        </p:spPr>
        <p:txBody>
          <a:bodyPr/>
          <a:lstStyle/>
          <a:p>
            <a:pPr algn="l" eaLnBrk="1" hangingPunct="1"/>
            <a:r>
              <a:rPr lang="sv-SE" dirty="0" smtClean="0">
                <a:cs typeface="Arial" charset="0"/>
              </a:rPr>
              <a:t>Housekeeping and laundry</a:t>
            </a:r>
          </a:p>
        </p:txBody>
      </p:sp>
      <p:pic>
        <p:nvPicPr>
          <p:cNvPr id="3076" name="Bildobjekt 3" descr="DSC00748.JPG"/>
          <p:cNvPicPr>
            <a:picLocks noChangeAspect="1"/>
          </p:cNvPicPr>
          <p:nvPr/>
        </p:nvPicPr>
        <p:blipFill>
          <a:blip r:embed="rId3" cstate="print">
            <a:extLst>
              <a:ext uri="{28A0092B-C50C-407E-A947-70E740481C1C}">
                <a14:useLocalDpi xmlns:a14="http://schemas.microsoft.com/office/drawing/2010/main" val="0"/>
              </a:ext>
            </a:extLst>
          </a:blip>
          <a:srcRect l="44489"/>
          <a:stretch>
            <a:fillRect/>
          </a:stretch>
        </p:blipFill>
        <p:spPr bwMode="auto">
          <a:xfrm>
            <a:off x="3867100" y="2492896"/>
            <a:ext cx="3137992" cy="423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General C</a:t>
            </a:r>
            <a:r>
              <a:rPr lang="en-US" noProof="1">
                <a:cs typeface="Arial" charset="0"/>
              </a:rPr>
              <a:t>leaning – </a:t>
            </a:r>
            <a:r>
              <a:rPr lang="en-US" noProof="1" smtClean="0">
                <a:cs typeface="Arial" charset="0"/>
              </a:rPr>
              <a:t>2</a:t>
            </a:r>
            <a:endParaRPr lang="en-US" dirty="0"/>
          </a:p>
        </p:txBody>
      </p:sp>
      <p:sp>
        <p:nvSpPr>
          <p:cNvPr id="3" name="Content Placeholder 2"/>
          <p:cNvSpPr>
            <a:spLocks noGrp="1"/>
          </p:cNvSpPr>
          <p:nvPr>
            <p:ph idx="1"/>
          </p:nvPr>
        </p:nvSpPr>
        <p:spPr/>
        <p:txBody>
          <a:bodyPr>
            <a:normAutofit/>
          </a:bodyPr>
          <a:lstStyle/>
          <a:p>
            <a:r>
              <a:rPr lang="en-US" sz="2800" dirty="0"/>
              <a:t>Visible dust and dirt should be </a:t>
            </a:r>
            <a:r>
              <a:rPr lang="en-US" sz="2800" dirty="0" smtClean="0"/>
              <a:t>removed</a:t>
            </a:r>
          </a:p>
          <a:p>
            <a:r>
              <a:rPr lang="en-US" sz="2800" dirty="0"/>
              <a:t>Duct, </a:t>
            </a:r>
            <a:r>
              <a:rPr lang="en-US" sz="2800" dirty="0" smtClean="0"/>
              <a:t>fan, </a:t>
            </a:r>
            <a:r>
              <a:rPr lang="en-US" sz="2800" dirty="0"/>
              <a:t>and air conditioning systems should be </a:t>
            </a:r>
            <a:r>
              <a:rPr lang="en-US" sz="2800" dirty="0" smtClean="0"/>
              <a:t>cleaned on a routine basis</a:t>
            </a:r>
          </a:p>
          <a:p>
            <a:r>
              <a:rPr lang="en-US" sz="2800" dirty="0"/>
              <a:t>Keep housekeeping surfaces </a:t>
            </a:r>
            <a:r>
              <a:rPr lang="en-US" sz="2800" dirty="0" smtClean="0"/>
              <a:t>visibly </a:t>
            </a:r>
            <a:r>
              <a:rPr lang="en-US" sz="2800" dirty="0"/>
              <a:t>clean on a </a:t>
            </a:r>
            <a:r>
              <a:rPr lang="en-US" sz="2800" dirty="0" smtClean="0"/>
              <a:t>regular basis </a:t>
            </a:r>
          </a:p>
          <a:p>
            <a:pPr lvl="1"/>
            <a:r>
              <a:rPr lang="en-US" sz="2400" dirty="0" smtClean="0"/>
              <a:t>floors</a:t>
            </a:r>
            <a:r>
              <a:rPr lang="en-US" sz="2400" dirty="0"/>
              <a:t>, walls, and </a:t>
            </a:r>
            <a:r>
              <a:rPr lang="en-US" sz="2400" dirty="0" smtClean="0"/>
              <a:t>tabletops</a:t>
            </a:r>
            <a:endParaRPr lang="en-US" sz="2600" dirty="0" smtClean="0"/>
          </a:p>
          <a:p>
            <a:r>
              <a:rPr lang="en-US" sz="2800" dirty="0" smtClean="0"/>
              <a:t>Clean </a:t>
            </a:r>
            <a:r>
              <a:rPr lang="en-US" sz="2800" dirty="0"/>
              <a:t>up spills </a:t>
            </a:r>
            <a:r>
              <a:rPr lang="en-US" sz="2800" dirty="0" smtClean="0"/>
              <a:t>promptly</a:t>
            </a:r>
            <a:endParaRPr lang="en-US" sz="2800" dirty="0"/>
          </a:p>
        </p:txBody>
      </p:sp>
      <p:sp>
        <p:nvSpPr>
          <p:cNvPr id="5" name="Date Placeholder 4"/>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10</a:t>
            </a:fld>
            <a:endParaRPr lang="sv-SE" dirty="0"/>
          </a:p>
        </p:txBody>
      </p:sp>
    </p:spTree>
    <p:extLst>
      <p:ext uri="{BB962C8B-B14F-4D97-AF65-F5344CB8AC3E}">
        <p14:creationId xmlns:p14="http://schemas.microsoft.com/office/powerpoint/2010/main" val="2688950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spcAft>
                <a:spcPts val="600"/>
              </a:spcAft>
            </a:pPr>
            <a:r>
              <a:rPr lang="sv-SE" dirty="0" smtClean="0">
                <a:cs typeface="Arial" charset="0"/>
              </a:rPr>
              <a:t>Cleaning Schedule - 1</a:t>
            </a:r>
          </a:p>
        </p:txBody>
      </p:sp>
      <p:sp>
        <p:nvSpPr>
          <p:cNvPr id="10243" name="Rectangle 3"/>
          <p:cNvSpPr>
            <a:spLocks noGrp="1" noChangeArrowheads="1"/>
          </p:cNvSpPr>
          <p:nvPr>
            <p:ph idx="1"/>
          </p:nvPr>
        </p:nvSpPr>
        <p:spPr/>
        <p:txBody>
          <a:bodyPr>
            <a:normAutofit/>
          </a:bodyPr>
          <a:lstStyle/>
          <a:p>
            <a:pPr marL="1097280" lvl="1" indent="-457200">
              <a:spcBef>
                <a:spcPts val="0"/>
              </a:spcBef>
            </a:pPr>
            <a:r>
              <a:rPr lang="sv-SE" sz="2800" dirty="0" smtClean="0">
                <a:cs typeface="Arial" charset="0"/>
              </a:rPr>
              <a:t>Who is responsible for specific jobs</a:t>
            </a:r>
          </a:p>
          <a:p>
            <a:pPr marL="1097280" lvl="1" indent="-457200">
              <a:spcBef>
                <a:spcPts val="0"/>
              </a:spcBef>
            </a:pPr>
            <a:r>
              <a:rPr lang="sv-SE" sz="2800" dirty="0" smtClean="0">
                <a:cs typeface="Arial" charset="0"/>
              </a:rPr>
              <a:t>Work procedures, including special equipment and supplies</a:t>
            </a:r>
          </a:p>
          <a:p>
            <a:pPr marL="1737360" lvl="3" indent="-457200">
              <a:spcBef>
                <a:spcPts val="0"/>
              </a:spcBef>
            </a:pPr>
            <a:r>
              <a:rPr lang="sv-SE" sz="2400" dirty="0" smtClean="0">
                <a:cs typeface="Arial" charset="0"/>
              </a:rPr>
              <a:t>cleaning and storage of equipment</a:t>
            </a:r>
          </a:p>
          <a:p>
            <a:pPr marL="1737360" lvl="3" indent="-457200">
              <a:spcBef>
                <a:spcPts val="0"/>
              </a:spcBef>
            </a:pPr>
            <a:r>
              <a:rPr lang="sv-SE" sz="2400" dirty="0" smtClean="0">
                <a:cs typeface="Arial" charset="0"/>
              </a:rPr>
              <a:t>mop head changing</a:t>
            </a:r>
          </a:p>
          <a:p>
            <a:pPr marL="1097280" lvl="1" indent="-457200">
              <a:spcBef>
                <a:spcPts val="0"/>
              </a:spcBef>
            </a:pPr>
            <a:r>
              <a:rPr lang="sv-SE" sz="2800" dirty="0" smtClean="0">
                <a:cs typeface="Arial" charset="0"/>
              </a:rPr>
              <a:t>Use of protective clothing</a:t>
            </a:r>
          </a:p>
          <a:p>
            <a:pPr marL="1097280" lvl="1" indent="-457200">
              <a:spcBef>
                <a:spcPts val="0"/>
              </a:spcBef>
            </a:pPr>
            <a:r>
              <a:rPr lang="sv-SE" sz="2800" dirty="0" smtClean="0">
                <a:cs typeface="Arial" charset="0"/>
              </a:rPr>
              <a:t>Accountability</a:t>
            </a: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11</a:t>
            </a:fld>
            <a:endParaRPr lang="sv-S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spcAft>
                <a:spcPts val="600"/>
              </a:spcAft>
              <a:buFont typeface="Symbol" pitchFamily="18" charset="2"/>
              <a:buNone/>
              <a:defRPr/>
            </a:pPr>
            <a:r>
              <a:rPr lang="sv-SE" dirty="0" smtClean="0"/>
              <a:t>Cleaning Schedule -2</a:t>
            </a:r>
            <a:endParaRPr lang="sv-SE" dirty="0"/>
          </a:p>
        </p:txBody>
      </p:sp>
      <p:sp>
        <p:nvSpPr>
          <p:cNvPr id="11267" name="Rectangle 3"/>
          <p:cNvSpPr>
            <a:spLocks noGrp="1" noChangeArrowheads="1"/>
          </p:cNvSpPr>
          <p:nvPr>
            <p:ph idx="1"/>
          </p:nvPr>
        </p:nvSpPr>
        <p:spPr/>
        <p:txBody>
          <a:bodyPr>
            <a:normAutofit/>
          </a:bodyPr>
          <a:lstStyle/>
          <a:p>
            <a:pPr lvl="1" indent="0" eaLnBrk="1" hangingPunct="1">
              <a:spcBef>
                <a:spcPts val="0"/>
              </a:spcBef>
              <a:buFont typeface="Arial" charset="0"/>
              <a:buNone/>
            </a:pPr>
            <a:r>
              <a:rPr lang="sv-SE" sz="2400" dirty="0" smtClean="0">
                <a:cs typeface="Arial" charset="0"/>
              </a:rPr>
              <a:t>Frequency of </a:t>
            </a:r>
          </a:p>
          <a:p>
            <a:pPr marL="1147763" lvl="1" indent="-457200">
              <a:spcBef>
                <a:spcPts val="0"/>
              </a:spcBef>
            </a:pPr>
            <a:r>
              <a:rPr lang="sv-SE" sz="2400" dirty="0" smtClean="0">
                <a:cs typeface="Arial" charset="0"/>
              </a:rPr>
              <a:t>floor cleaning</a:t>
            </a:r>
          </a:p>
          <a:p>
            <a:pPr marL="1147763" lvl="1" indent="-457200">
              <a:spcBef>
                <a:spcPts val="0"/>
              </a:spcBef>
            </a:pPr>
            <a:r>
              <a:rPr lang="sv-SE" sz="2400" dirty="0" smtClean="0">
                <a:cs typeface="Arial" charset="0"/>
              </a:rPr>
              <a:t>solution and mop change</a:t>
            </a:r>
          </a:p>
          <a:p>
            <a:pPr marL="1147763" lvl="1" indent="-457200">
              <a:spcBef>
                <a:spcPts val="0"/>
              </a:spcBef>
            </a:pPr>
            <a:r>
              <a:rPr lang="sv-SE" sz="2400" dirty="0" smtClean="0">
                <a:cs typeface="Arial" charset="0"/>
              </a:rPr>
              <a:t>furniture cleaning</a:t>
            </a:r>
          </a:p>
          <a:p>
            <a:pPr marL="1147763" lvl="1" indent="-457200">
              <a:spcBef>
                <a:spcPts val="0"/>
              </a:spcBef>
            </a:pPr>
            <a:r>
              <a:rPr lang="sv-SE" sz="2400" dirty="0" smtClean="0">
                <a:cs typeface="Arial" charset="0"/>
              </a:rPr>
              <a:t>toilet, commode and fixture cleaning</a:t>
            </a:r>
          </a:p>
          <a:p>
            <a:pPr marL="1147763" lvl="1" indent="-457200">
              <a:spcBef>
                <a:spcPts val="0"/>
              </a:spcBef>
            </a:pPr>
            <a:r>
              <a:rPr lang="sv-SE" sz="2400" dirty="0" smtClean="0">
                <a:cs typeface="Arial" charset="0"/>
              </a:rPr>
              <a:t>cleaning fixtures such as ice machines</a:t>
            </a:r>
          </a:p>
          <a:p>
            <a:pPr marL="1147763" lvl="1" indent="-457200">
              <a:spcBef>
                <a:spcPts val="0"/>
              </a:spcBef>
            </a:pPr>
            <a:r>
              <a:rPr lang="sv-SE" sz="2400" dirty="0" smtClean="0">
                <a:cs typeface="Arial" charset="0"/>
              </a:rPr>
              <a:t>cleaning grilles and air-ducts </a:t>
            </a:r>
          </a:p>
          <a:p>
            <a:pPr marL="685800" indent="-342900"/>
            <a:endParaRPr lang="sv-SE" noProof="1" smtClean="0">
              <a:latin typeface="Arial" charset="0"/>
              <a:cs typeface="Arial" charset="0"/>
            </a:endParaRP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12</a:t>
            </a:fld>
            <a:endParaRPr lang="sv-S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456" y="1340768"/>
            <a:ext cx="3905225" cy="5120640"/>
          </a:xfrm>
          <a:prstGeom prst="rect">
            <a:avLst/>
          </a:prstGeom>
        </p:spPr>
      </p:pic>
      <p:sp>
        <p:nvSpPr>
          <p:cNvPr id="3" name="Title 2"/>
          <p:cNvSpPr>
            <a:spLocks noGrp="1"/>
          </p:cNvSpPr>
          <p:nvPr>
            <p:ph type="title"/>
          </p:nvPr>
        </p:nvSpPr>
        <p:spPr/>
        <p:txBody>
          <a:bodyPr/>
          <a:lstStyle/>
          <a:p>
            <a:r>
              <a:rPr lang="en-GB" dirty="0" smtClean="0"/>
              <a:t>Cleaning items</a:t>
            </a:r>
            <a:endParaRPr lang="en-GB" dirty="0"/>
          </a:p>
        </p:txBody>
      </p:sp>
      <p:sp>
        <p:nvSpPr>
          <p:cNvPr id="2" name="Date Placeholder 1"/>
          <p:cNvSpPr>
            <a:spLocks noGrp="1"/>
          </p:cNvSpPr>
          <p:nvPr>
            <p:ph type="dt" sz="half" idx="10"/>
          </p:nvPr>
        </p:nvSpPr>
        <p:spPr/>
        <p:txBody>
          <a:bodyPr/>
          <a:lstStyle/>
          <a:p>
            <a:pPr>
              <a:defRPr/>
            </a:pPr>
            <a:r>
              <a:rPr lang="en-US" smtClean="0"/>
              <a:t>December 1, 2013</a:t>
            </a:r>
            <a:endParaRPr lang="sv-SE"/>
          </a:p>
        </p:txBody>
      </p:sp>
      <p:sp>
        <p:nvSpPr>
          <p:cNvPr id="5" name="Slide Number Placeholder 4"/>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13</a:t>
            </a:fld>
            <a:endParaRPr lang="sv-SE"/>
          </a:p>
        </p:txBody>
      </p:sp>
    </p:spTree>
    <p:extLst>
      <p:ext uri="{BB962C8B-B14F-4D97-AF65-F5344CB8AC3E}">
        <p14:creationId xmlns:p14="http://schemas.microsoft.com/office/powerpoint/2010/main" val="250679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r>
              <a:rPr lang="sv-SE" dirty="0"/>
              <a:t>Cleaning </a:t>
            </a:r>
            <a:r>
              <a:rPr lang="sv-SE" dirty="0" smtClean="0"/>
              <a:t>Schedule -3</a:t>
            </a:r>
            <a:endParaRPr lang="en-US" dirty="0" smtClean="0">
              <a:latin typeface="Arial" charset="0"/>
              <a:cs typeface="Arial" charset="0"/>
            </a:endParaRPr>
          </a:p>
        </p:txBody>
      </p:sp>
      <p:sp>
        <p:nvSpPr>
          <p:cNvPr id="12291" name="Platshållare för innehåll 2"/>
          <p:cNvSpPr>
            <a:spLocks noGrp="1"/>
          </p:cNvSpPr>
          <p:nvPr>
            <p:ph idx="1"/>
          </p:nvPr>
        </p:nvSpPr>
        <p:spPr/>
        <p:txBody>
          <a:bodyPr/>
          <a:lstStyle/>
          <a:p>
            <a:r>
              <a:rPr lang="sv-SE" sz="2800" dirty="0" smtClean="0">
                <a:cs typeface="Arial" charset="0"/>
              </a:rPr>
              <a:t>Walls do not need frequent cleaning</a:t>
            </a:r>
          </a:p>
          <a:p>
            <a:r>
              <a:rPr lang="sv-SE" sz="2800" dirty="0" smtClean="0">
                <a:cs typeface="Arial" charset="0"/>
              </a:rPr>
              <a:t>Floors and tables collect dust and need cleaning with water and detergent</a:t>
            </a:r>
          </a:p>
          <a:p>
            <a:r>
              <a:rPr lang="sv-SE" sz="2800" dirty="0" smtClean="0">
                <a:cs typeface="Arial" charset="0"/>
              </a:rPr>
              <a:t>Small surfaces frequently touched may need more frequent cleaning </a:t>
            </a:r>
          </a:p>
          <a:p>
            <a:endParaRPr lang="sv-SE" dirty="0" smtClean="0">
              <a:cs typeface="Arial" charset="0"/>
            </a:endParaRPr>
          </a:p>
          <a:p>
            <a:pPr>
              <a:buFont typeface="Arial" charset="0"/>
              <a:buNone/>
            </a:pPr>
            <a:r>
              <a:rPr lang="sv-SE" i="1" dirty="0" smtClean="0">
                <a:cs typeface="Arial" charset="0"/>
              </a:rPr>
              <a:t>Good hand hygiene is important </a:t>
            </a:r>
          </a:p>
          <a:p>
            <a:pPr>
              <a:buFont typeface="Arial" charset="0"/>
              <a:buNone/>
            </a:pPr>
            <a:r>
              <a:rPr lang="sv-SE" i="1" dirty="0" smtClean="0">
                <a:cs typeface="Arial" charset="0"/>
              </a:rPr>
              <a:t>for nursing staff, cleaners, helpers, </a:t>
            </a:r>
          </a:p>
          <a:p>
            <a:pPr>
              <a:buFont typeface="Arial" charset="0"/>
              <a:buNone/>
            </a:pPr>
            <a:r>
              <a:rPr lang="sv-SE" i="1" dirty="0" smtClean="0">
                <a:cs typeface="Arial" charset="0"/>
              </a:rPr>
              <a:t>and patients!</a:t>
            </a:r>
          </a:p>
          <a:p>
            <a:pPr>
              <a:buFont typeface="Arial" charset="0"/>
              <a:buNone/>
            </a:pPr>
            <a:endParaRPr lang="sv-SE" dirty="0" smtClean="0">
              <a:solidFill>
                <a:srgbClr val="FF0000"/>
              </a:solidFill>
              <a:cs typeface="Arial" charset="0"/>
            </a:endParaRPr>
          </a:p>
        </p:txBody>
      </p:sp>
      <p:sp>
        <p:nvSpPr>
          <p:cNvPr id="4" name="Date Placeholder 3"/>
          <p:cNvSpPr>
            <a:spLocks noGrp="1"/>
          </p:cNvSpPr>
          <p:nvPr>
            <p:ph type="dt" sz="half" idx="10"/>
          </p:nvPr>
        </p:nvSpPr>
        <p:spPr/>
        <p:txBody>
          <a:bodyPr/>
          <a:lstStyle/>
          <a:p>
            <a:pPr>
              <a:defRPr/>
            </a:pPr>
            <a:r>
              <a:rPr lang="en-US" smtClean="0"/>
              <a:t>December 1, 2013</a:t>
            </a:r>
            <a:endParaRPr lang="sv-SE"/>
          </a:p>
        </p:txBody>
      </p:sp>
      <p:sp>
        <p:nvSpPr>
          <p:cNvPr id="3" name="Slide Number Placeholder 2"/>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14</a:t>
            </a:fld>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005064"/>
            <a:ext cx="2667000" cy="1638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4162866701"/>
              </p:ext>
            </p:extLst>
          </p:nvPr>
        </p:nvGraphicFramePr>
        <p:xfrm>
          <a:off x="467544" y="332656"/>
          <a:ext cx="7787208" cy="5765800"/>
        </p:xfrm>
        <a:graphic>
          <a:graphicData uri="http://schemas.openxmlformats.org/drawingml/2006/table">
            <a:tbl>
              <a:tblPr firstRow="1" bandRow="1">
                <a:tableStyleId>{5C22544A-7EE6-4342-B048-85BDC9FD1C3A}</a:tableStyleId>
              </a:tblPr>
              <a:tblGrid>
                <a:gridCol w="2674640"/>
                <a:gridCol w="5112568"/>
              </a:tblGrid>
              <a:tr h="370840">
                <a:tc>
                  <a:txBody>
                    <a:bodyPr/>
                    <a:lstStyle/>
                    <a:p>
                      <a:r>
                        <a:rPr lang="en-US" sz="1800" b="1" i="0" u="none" strike="noStrike" kern="1200" baseline="0" dirty="0" smtClean="0">
                          <a:solidFill>
                            <a:schemeClr val="lt1"/>
                          </a:solidFill>
                          <a:latin typeface="+mn-lt"/>
                          <a:ea typeface="+mn-ea"/>
                          <a:cs typeface="+mn-cs"/>
                        </a:rPr>
                        <a:t>Surface/object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Procedure</a:t>
                      </a:r>
                      <a:endParaRPr lang="en-US" dirty="0" smtClean="0"/>
                    </a:p>
                  </a:txBody>
                  <a:tcPr/>
                </a:tc>
              </a:tr>
              <a:tr h="370840">
                <a:tc>
                  <a:txBody>
                    <a:bodyPr/>
                    <a:lstStyle/>
                    <a:p>
                      <a:r>
                        <a:rPr lang="en-US" sz="1800" b="0" i="0" u="none" strike="noStrike" kern="1200" baseline="0" dirty="0" smtClean="0">
                          <a:solidFill>
                            <a:schemeClr val="dk1"/>
                          </a:solidFill>
                          <a:latin typeface="+mn-lt"/>
                          <a:ea typeface="+mn-ea"/>
                          <a:cs typeface="+mn-cs"/>
                        </a:rPr>
                        <a:t>Horizontal surfaces</a:t>
                      </a:r>
                      <a:endParaRPr lang="en-US" dirty="0"/>
                    </a:p>
                  </a:txBody>
                  <a:tcPr/>
                </a:tc>
                <a:tc>
                  <a:txBody>
                    <a:bodyPr/>
                    <a:lstStyle/>
                    <a:p>
                      <a:pPr marL="282575" indent="-282575"/>
                      <a:r>
                        <a:rPr lang="en-US" sz="1800" b="0" i="0" u="none" strike="noStrike" kern="1200" baseline="0" dirty="0" smtClean="0">
                          <a:solidFill>
                            <a:schemeClr val="dk1"/>
                          </a:solidFill>
                          <a:latin typeface="+mn-lt"/>
                          <a:ea typeface="+mn-ea"/>
                          <a:cs typeface="+mn-cs"/>
                        </a:rPr>
                        <a:t>1. Thorough regular cleaning</a:t>
                      </a:r>
                    </a:p>
                    <a:p>
                      <a:pPr marL="282575" indent="-282575"/>
                      <a:r>
                        <a:rPr lang="en-US" sz="1800" b="0" i="0" u="none" strike="noStrike" kern="1200" baseline="0" dirty="0" smtClean="0">
                          <a:solidFill>
                            <a:schemeClr val="dk1"/>
                          </a:solidFill>
                          <a:latin typeface="+mn-lt"/>
                          <a:ea typeface="+mn-ea"/>
                          <a:cs typeface="+mn-cs"/>
                        </a:rPr>
                        <a:t>2. Cleaning when soiled</a:t>
                      </a:r>
                    </a:p>
                    <a:p>
                      <a:pPr marL="282575" indent="-282575"/>
                      <a:r>
                        <a:rPr lang="en-US" sz="1800" b="0" i="0" u="none" strike="noStrike" kern="1200" baseline="0" dirty="0" smtClean="0">
                          <a:solidFill>
                            <a:schemeClr val="dk1"/>
                          </a:solidFill>
                          <a:latin typeface="+mn-lt"/>
                          <a:ea typeface="+mn-ea"/>
                          <a:cs typeface="+mn-cs"/>
                        </a:rPr>
                        <a:t>3. Cleaning between patients/clients and after discharge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Walls, blinds, curtains</a:t>
                      </a:r>
                      <a:endParaRPr lang="en-US" dirty="0"/>
                    </a:p>
                  </a:txBody>
                  <a:tcPr/>
                </a:tc>
                <a:tc>
                  <a:txBody>
                    <a:bodyPr/>
                    <a:lstStyle/>
                    <a:p>
                      <a:r>
                        <a:rPr lang="en-US" sz="1800" b="0" i="0" u="none" strike="noStrike" kern="1200" baseline="0" dirty="0" smtClean="0">
                          <a:solidFill>
                            <a:schemeClr val="dk1"/>
                          </a:solidFill>
                          <a:latin typeface="+mn-lt"/>
                          <a:ea typeface="+mn-ea"/>
                          <a:cs typeface="+mn-cs"/>
                        </a:rPr>
                        <a:t>Should be cleaned regularly with a</a:t>
                      </a:r>
                    </a:p>
                    <a:p>
                      <a:r>
                        <a:rPr lang="en-US" sz="1800" b="0" i="0" u="none" strike="noStrike" kern="1200" baseline="0" dirty="0" smtClean="0">
                          <a:solidFill>
                            <a:schemeClr val="dk1"/>
                          </a:solidFill>
                          <a:latin typeface="+mn-lt"/>
                          <a:ea typeface="+mn-ea"/>
                          <a:cs typeface="+mn-cs"/>
                        </a:rPr>
                        <a:t>detergent and as splashes/visible soil occur.</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Floors</a:t>
                      </a:r>
                      <a:endParaRPr lang="en-US" dirty="0"/>
                    </a:p>
                  </a:txBody>
                  <a:tcPr/>
                </a:tc>
                <a:tc>
                  <a:txBody>
                    <a:bodyPr/>
                    <a:lstStyle/>
                    <a:p>
                      <a:pPr marL="233363" indent="-233363"/>
                      <a:r>
                        <a:rPr lang="en-US" sz="1800" b="0" i="0" u="none" strike="noStrike" kern="1200" baseline="0" dirty="0" smtClean="0">
                          <a:solidFill>
                            <a:schemeClr val="dk1"/>
                          </a:solidFill>
                          <a:latin typeface="+mn-lt"/>
                          <a:ea typeface="+mn-ea"/>
                          <a:cs typeface="+mn-cs"/>
                        </a:rPr>
                        <a:t>1. Thorough regular cleaning</a:t>
                      </a:r>
                    </a:p>
                    <a:p>
                      <a:pPr marL="233363" indent="-233363"/>
                      <a:r>
                        <a:rPr lang="en-US" sz="1800" b="0" i="0" u="none" strike="noStrike" kern="1200" baseline="0" dirty="0" smtClean="0">
                          <a:solidFill>
                            <a:schemeClr val="dk1"/>
                          </a:solidFill>
                          <a:latin typeface="+mn-lt"/>
                          <a:ea typeface="+mn-ea"/>
                          <a:cs typeface="+mn-cs"/>
                        </a:rPr>
                        <a:t>2. Cleaning when soiled</a:t>
                      </a:r>
                    </a:p>
                    <a:p>
                      <a:pPr marL="233363" indent="-233363"/>
                      <a:r>
                        <a:rPr lang="en-US" sz="1800" b="0" i="0" u="none" strike="noStrike" kern="1200" baseline="0" dirty="0" smtClean="0">
                          <a:solidFill>
                            <a:schemeClr val="dk1"/>
                          </a:solidFill>
                          <a:latin typeface="+mn-lt"/>
                          <a:ea typeface="+mn-ea"/>
                          <a:cs typeface="+mn-cs"/>
                        </a:rPr>
                        <a:t>3. Cleaning between patients/clients and after discharge.</a:t>
                      </a:r>
                    </a:p>
                    <a:p>
                      <a:r>
                        <a:rPr lang="en-US" sz="1800" b="0" i="0" u="none" strike="noStrike" kern="1200" baseline="0" dirty="0" smtClean="0">
                          <a:solidFill>
                            <a:schemeClr val="dk1"/>
                          </a:solidFill>
                          <a:latin typeface="+mn-lt"/>
                          <a:ea typeface="+mn-ea"/>
                          <a:cs typeface="+mn-cs"/>
                        </a:rPr>
                        <a:t>Damp mopping preferred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Carpets/upholstery</a:t>
                      </a:r>
                      <a:endParaRPr lang="en-US" dirty="0"/>
                    </a:p>
                  </a:txBody>
                  <a:tcPr/>
                </a:tc>
                <a:tc>
                  <a:txBody>
                    <a:bodyPr/>
                    <a:lstStyle/>
                    <a:p>
                      <a:r>
                        <a:rPr lang="en-US" sz="1800" b="0" i="0" u="none" strike="noStrike" kern="1200" baseline="0" dirty="0" smtClean="0">
                          <a:solidFill>
                            <a:schemeClr val="dk1"/>
                          </a:solidFill>
                          <a:latin typeface="+mn-lt"/>
                          <a:ea typeface="+mn-ea"/>
                          <a:cs typeface="+mn-cs"/>
                        </a:rPr>
                        <a:t>Should be vacuumed regularly and</a:t>
                      </a:r>
                    </a:p>
                    <a:p>
                      <a:r>
                        <a:rPr lang="en-US" sz="1800" b="0" i="0" u="none" strike="noStrike" kern="1200" baseline="0" dirty="0" smtClean="0">
                          <a:solidFill>
                            <a:schemeClr val="dk1"/>
                          </a:solidFill>
                          <a:latin typeface="+mn-lt"/>
                          <a:ea typeface="+mn-ea"/>
                          <a:cs typeface="+mn-cs"/>
                        </a:rPr>
                        <a:t>shampooed as necessary.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Toilets and commodes</a:t>
                      </a:r>
                      <a:endParaRPr lang="en-US" dirty="0"/>
                    </a:p>
                  </a:txBody>
                  <a:tcPr/>
                </a:tc>
                <a:tc>
                  <a:txBody>
                    <a:bodyPr/>
                    <a:lstStyle/>
                    <a:p>
                      <a:r>
                        <a:rPr lang="en-US" sz="1800" b="0" i="0" u="none" strike="noStrike" kern="1200" baseline="0" dirty="0" smtClean="0">
                          <a:solidFill>
                            <a:schemeClr val="dk1"/>
                          </a:solidFill>
                          <a:latin typeface="+mn-lt"/>
                          <a:ea typeface="+mn-ea"/>
                          <a:cs typeface="+mn-cs"/>
                        </a:rPr>
                        <a:t>1. Thorough regular cleaning</a:t>
                      </a:r>
                    </a:p>
                    <a:p>
                      <a:pPr marL="282575" indent="-282575"/>
                      <a:r>
                        <a:rPr lang="en-US" sz="1800" b="0" i="0" u="none" strike="noStrike" kern="1200" baseline="0" dirty="0" smtClean="0">
                          <a:solidFill>
                            <a:schemeClr val="dk1"/>
                          </a:solidFill>
                          <a:latin typeface="+mn-lt"/>
                          <a:ea typeface="+mn-ea"/>
                          <a:cs typeface="+mn-cs"/>
                        </a:rPr>
                        <a:t>2. Cleaning when soiled</a:t>
                      </a:r>
                    </a:p>
                    <a:p>
                      <a:pPr marL="282575" indent="-282575"/>
                      <a:r>
                        <a:rPr lang="en-US" sz="1800" b="0" i="0" u="none" strike="noStrike" kern="1200" baseline="0" dirty="0" smtClean="0">
                          <a:solidFill>
                            <a:schemeClr val="dk1"/>
                          </a:solidFill>
                          <a:latin typeface="+mn-lt"/>
                          <a:ea typeface="+mn-ea"/>
                          <a:cs typeface="+mn-cs"/>
                        </a:rPr>
                        <a:t>3. Clean between patients/clients  and after discharge.</a:t>
                      </a:r>
                    </a:p>
                    <a:p>
                      <a:r>
                        <a:rPr lang="en-US" sz="1800" b="0" i="0" u="none" strike="noStrike" kern="1200" baseline="0" dirty="0" smtClean="0">
                          <a:solidFill>
                            <a:schemeClr val="dk1"/>
                          </a:solidFill>
                          <a:latin typeface="+mn-lt"/>
                          <a:ea typeface="+mn-ea"/>
                          <a:cs typeface="+mn-cs"/>
                        </a:rPr>
                        <a:t>Use a low level disinfectant.</a:t>
                      </a:r>
                      <a:endParaRPr lang="en-US" dirty="0"/>
                    </a:p>
                  </a:txBody>
                  <a:tcPr/>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13" name="Slide Number Placeholder 12"/>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15</a:t>
            </a:fld>
            <a:endParaRPr lang="sv-SE" dirty="0"/>
          </a:p>
        </p:txBody>
      </p:sp>
      <p:sp>
        <p:nvSpPr>
          <p:cNvPr id="2" name="TextBox 1"/>
          <p:cNvSpPr txBox="1"/>
          <p:nvPr/>
        </p:nvSpPr>
        <p:spPr>
          <a:xfrm>
            <a:off x="467544" y="6165304"/>
            <a:ext cx="7200800" cy="553998"/>
          </a:xfrm>
          <a:prstGeom prst="rect">
            <a:avLst/>
          </a:prstGeom>
          <a:noFill/>
        </p:spPr>
        <p:txBody>
          <a:bodyPr wrap="square" rtlCol="0">
            <a:spAutoFit/>
          </a:bodyPr>
          <a:lstStyle/>
          <a:p>
            <a:r>
              <a:rPr lang="en-US" sz="1500" dirty="0" smtClean="0">
                <a:latin typeface="+mn-lt"/>
              </a:rPr>
              <a:t>From </a:t>
            </a:r>
            <a:r>
              <a:rPr lang="en-US" sz="1500" i="1" dirty="0" smtClean="0">
                <a:latin typeface="+mn-lt"/>
              </a:rPr>
              <a:t>Infection </a:t>
            </a:r>
            <a:r>
              <a:rPr lang="en-US" sz="1500" i="1" dirty="0">
                <a:latin typeface="+mn-lt"/>
              </a:rPr>
              <a:t>Control Guidelines - Hand Washing, Cleaning, Disinfection and Sterilization </a:t>
            </a:r>
            <a:r>
              <a:rPr lang="en-US" sz="1500" i="1" dirty="0" smtClean="0">
                <a:latin typeface="+mn-lt"/>
              </a:rPr>
              <a:t>                 in </a:t>
            </a:r>
            <a:r>
              <a:rPr lang="en-US" sz="1500" i="1" dirty="0">
                <a:latin typeface="+mn-lt"/>
              </a:rPr>
              <a:t>Health </a:t>
            </a:r>
            <a:r>
              <a:rPr lang="en-US" sz="1500" i="1" dirty="0" smtClean="0">
                <a:latin typeface="+mn-lt"/>
              </a:rPr>
              <a:t>Care </a:t>
            </a:r>
            <a:r>
              <a:rPr lang="en-US" sz="1500" dirty="0" smtClean="0">
                <a:latin typeface="+mn-lt"/>
              </a:rPr>
              <a:t>CCDR </a:t>
            </a:r>
            <a:r>
              <a:rPr lang="en-US" sz="1500" dirty="0">
                <a:latin typeface="+mn-lt"/>
              </a:rPr>
              <a:t>Supplement Volume 24S8, December 1998 </a:t>
            </a:r>
          </a:p>
        </p:txBody>
      </p:sp>
    </p:spTree>
    <p:extLst>
      <p:ext uri="{BB962C8B-B14F-4D97-AF65-F5344CB8AC3E}">
        <p14:creationId xmlns:p14="http://schemas.microsoft.com/office/powerpoint/2010/main" val="2399013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noProof="1" smtClean="0">
                <a:cs typeface="Arial" charset="0"/>
              </a:rPr>
              <a:t>Laundry </a:t>
            </a:r>
            <a:r>
              <a:rPr lang="en-US" dirty="0" smtClean="0">
                <a:cs typeface="Arial" charset="0"/>
              </a:rPr>
              <a:t>S</a:t>
            </a:r>
            <a:r>
              <a:rPr lang="en-US" noProof="1" smtClean="0">
                <a:cs typeface="Arial" charset="0"/>
              </a:rPr>
              <a:t>ervices</a:t>
            </a:r>
          </a:p>
        </p:txBody>
      </p:sp>
      <p:sp>
        <p:nvSpPr>
          <p:cNvPr id="13315" name="Rectangle 3"/>
          <p:cNvSpPr>
            <a:spLocks noGrp="1" noChangeArrowheads="1"/>
          </p:cNvSpPr>
          <p:nvPr>
            <p:ph idx="1"/>
          </p:nvPr>
        </p:nvSpPr>
        <p:spPr/>
        <p:txBody>
          <a:bodyPr>
            <a:normAutofit/>
          </a:bodyPr>
          <a:lstStyle/>
          <a:p>
            <a:pPr marL="685800" indent="-342900"/>
            <a:r>
              <a:rPr lang="en-US" sz="2800" noProof="1" smtClean="0">
                <a:cs typeface="Arial" charset="0"/>
              </a:rPr>
              <a:t>Sorting procedures</a:t>
            </a:r>
          </a:p>
          <a:p>
            <a:pPr marL="685800" indent="-342900"/>
            <a:r>
              <a:rPr lang="en-US" sz="2800" noProof="1" smtClean="0">
                <a:cs typeface="Arial" charset="0"/>
              </a:rPr>
              <a:t>Washing processes</a:t>
            </a: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16</a:t>
            </a:fld>
            <a:endParaRPr lang="sv-SE" dirty="0"/>
          </a:p>
        </p:txBody>
      </p:sp>
      <p:pic>
        <p:nvPicPr>
          <p:cNvPr id="13316" name="Picture 4" descr="cmc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924944"/>
            <a:ext cx="43529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439150" cy="884238"/>
          </a:xfrm>
        </p:spPr>
        <p:txBody>
          <a:bodyPr/>
          <a:lstStyle/>
          <a:p>
            <a:pPr eaLnBrk="1" hangingPunct="1"/>
            <a:r>
              <a:rPr lang="sv-SE" dirty="0" smtClean="0">
                <a:cs typeface="Arial" charset="0"/>
              </a:rPr>
              <a:t>Objectives</a:t>
            </a:r>
          </a:p>
        </p:txBody>
      </p:sp>
      <p:sp>
        <p:nvSpPr>
          <p:cNvPr id="14339" name="Rectangle 3"/>
          <p:cNvSpPr>
            <a:spLocks noGrp="1" noChangeArrowheads="1"/>
          </p:cNvSpPr>
          <p:nvPr>
            <p:ph idx="1"/>
          </p:nvPr>
        </p:nvSpPr>
        <p:spPr>
          <a:xfrm>
            <a:off x="381000" y="1371600"/>
            <a:ext cx="7575376" cy="4411663"/>
          </a:xfrm>
        </p:spPr>
        <p:txBody>
          <a:bodyPr>
            <a:noAutofit/>
          </a:bodyPr>
          <a:lstStyle/>
          <a:p>
            <a:pPr marL="685800" indent="-342900"/>
            <a:r>
              <a:rPr lang="sv-SE" sz="2800" dirty="0" smtClean="0">
                <a:cs typeface="Arial" charset="0"/>
              </a:rPr>
              <a:t>To prevent the transmission of infectious disease between patients and staff</a:t>
            </a:r>
          </a:p>
          <a:p>
            <a:pPr marL="685800" indent="-342900"/>
            <a:r>
              <a:rPr lang="sv-SE" sz="2800" dirty="0" smtClean="0">
                <a:cs typeface="Arial" charset="0"/>
              </a:rPr>
              <a:t>To enhance patient comfort </a:t>
            </a:r>
          </a:p>
          <a:p>
            <a:pPr marL="685800" indent="-342900"/>
            <a:r>
              <a:rPr lang="sv-SE" sz="2800" dirty="0" smtClean="0">
                <a:cs typeface="Arial" charset="0"/>
              </a:rPr>
              <a:t>To process all linen to the same high standard</a:t>
            </a:r>
          </a:p>
          <a:p>
            <a:pPr marL="685800" indent="-342900"/>
            <a:r>
              <a:rPr lang="sv-SE" sz="2800" dirty="0" smtClean="0">
                <a:cs typeface="Arial" charset="0"/>
              </a:rPr>
              <a:t>To remove gross soil (e.g., faeces) by dumping it into a sluice, clinical sink, or down a toilet</a:t>
            </a:r>
            <a:r>
              <a:rPr lang="en-GB" sz="2800" i="1" dirty="0" smtClean="0">
                <a:cs typeface="Arial" charset="0"/>
              </a:rPr>
              <a:t>   </a:t>
            </a:r>
          </a:p>
          <a:p>
            <a:pPr indent="0" eaLnBrk="1" hangingPunct="1">
              <a:buFont typeface="Wingdings" pitchFamily="2" charset="2"/>
              <a:buNone/>
            </a:pPr>
            <a:r>
              <a:rPr lang="en-GB" sz="2800" i="1" dirty="0" smtClean="0">
                <a:cs typeface="Arial" charset="0"/>
              </a:rPr>
              <a:t>    </a:t>
            </a: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17</a:t>
            </a:fld>
            <a:endParaRPr lang="sv-S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931224" cy="1143000"/>
          </a:xfrm>
        </p:spPr>
        <p:txBody>
          <a:bodyPr>
            <a:noAutofit/>
          </a:bodyPr>
          <a:lstStyle/>
          <a:p>
            <a:pPr eaLnBrk="1" hangingPunct="1">
              <a:defRPr/>
            </a:pPr>
            <a:r>
              <a:rPr lang="sv-SE" noProof="1" smtClean="0">
                <a:cs typeface="Arial" charset="0"/>
              </a:rPr>
              <a:t>Sorting </a:t>
            </a:r>
            <a:r>
              <a:rPr lang="en-US" dirty="0" smtClean="0">
                <a:cs typeface="Arial" charset="0"/>
              </a:rPr>
              <a:t>P</a:t>
            </a:r>
            <a:r>
              <a:rPr lang="en-US" noProof="1" smtClean="0">
                <a:cs typeface="Arial" charset="0"/>
              </a:rPr>
              <a:t>rocedures: In the Ward </a:t>
            </a:r>
          </a:p>
        </p:txBody>
      </p:sp>
      <p:sp>
        <p:nvSpPr>
          <p:cNvPr id="15363" name="Rectangle 3"/>
          <p:cNvSpPr>
            <a:spLocks noGrp="1" noChangeArrowheads="1"/>
          </p:cNvSpPr>
          <p:nvPr>
            <p:ph sz="half" idx="1"/>
          </p:nvPr>
        </p:nvSpPr>
        <p:spPr>
          <a:xfrm>
            <a:off x="457200" y="1536192"/>
            <a:ext cx="4330824" cy="4590288"/>
          </a:xfrm>
        </p:spPr>
        <p:txBody>
          <a:bodyPr>
            <a:normAutofit/>
          </a:bodyPr>
          <a:lstStyle/>
          <a:p>
            <a:pPr marL="685800" indent="-342900">
              <a:spcBef>
                <a:spcPts val="0"/>
              </a:spcBef>
            </a:pPr>
            <a:r>
              <a:rPr lang="sv-SE" dirty="0" smtClean="0">
                <a:cs typeface="Arial" charset="0"/>
              </a:rPr>
              <a:t>Avoid contaminating hands with soil</a:t>
            </a:r>
          </a:p>
          <a:p>
            <a:pPr marL="685800" indent="-342900">
              <a:spcBef>
                <a:spcPts val="0"/>
              </a:spcBef>
            </a:pPr>
            <a:r>
              <a:rPr lang="sv-SE" dirty="0" smtClean="0">
                <a:cs typeface="Arial" charset="0"/>
              </a:rPr>
              <a:t>Place soiled linen in a water-impermeable laundry bag</a:t>
            </a:r>
          </a:p>
          <a:p>
            <a:pPr marL="685800" indent="-342900">
              <a:spcBef>
                <a:spcPts val="0"/>
              </a:spcBef>
            </a:pPr>
            <a:r>
              <a:rPr lang="sv-SE" dirty="0" smtClean="0">
                <a:cs typeface="Arial" charset="0"/>
              </a:rPr>
              <a:t>Secure bag when ¾ full</a:t>
            </a:r>
          </a:p>
          <a:p>
            <a:pPr marL="685800" indent="-342900">
              <a:spcBef>
                <a:spcPts val="0"/>
              </a:spcBef>
            </a:pPr>
            <a:r>
              <a:rPr lang="sv-SE" dirty="0" smtClean="0">
                <a:cs typeface="Arial" charset="0"/>
              </a:rPr>
              <a:t>Leave bags in secure place for pick-up and transport</a:t>
            </a:r>
          </a:p>
          <a:p>
            <a:pPr marL="685800" indent="-342900">
              <a:spcAft>
                <a:spcPts val="600"/>
              </a:spcAft>
            </a:pPr>
            <a:endParaRPr lang="sv-SE" dirty="0" smtClean="0">
              <a:latin typeface="Arial" charset="0"/>
              <a:cs typeface="Arial" charset="0"/>
            </a:endParaRPr>
          </a:p>
        </p:txBody>
      </p:sp>
      <p:pic>
        <p:nvPicPr>
          <p:cNvPr id="3" name="Content Placeholder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3467" r="30312" b="49373"/>
          <a:stretch/>
        </p:blipFill>
        <p:spPr>
          <a:xfrm>
            <a:off x="2719785" y="5443197"/>
            <a:ext cx="1163782" cy="1082432"/>
          </a:xfrm>
        </p:spPr>
      </p:pic>
      <p:sp>
        <p:nvSpPr>
          <p:cNvPr id="6" name="Date Placeholder 5"/>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18</a:t>
            </a:fld>
            <a:endParaRPr lang="sv-SE"/>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541" t="7990" r="24228" b="11067"/>
          <a:stretch/>
        </p:blipFill>
        <p:spPr>
          <a:xfrm>
            <a:off x="5580112" y="1844824"/>
            <a:ext cx="1609344" cy="2755392"/>
          </a:xfrm>
          <a:prstGeom prst="rect">
            <a:avLst/>
          </a:prstGeom>
        </p:spPr>
      </p:pic>
      <p:sp>
        <p:nvSpPr>
          <p:cNvPr id="5" name="TextBox 4"/>
          <p:cNvSpPr txBox="1"/>
          <p:nvPr/>
        </p:nvSpPr>
        <p:spPr>
          <a:xfrm>
            <a:off x="3906740" y="5343113"/>
            <a:ext cx="4176464" cy="646331"/>
          </a:xfrm>
          <a:prstGeom prst="rect">
            <a:avLst/>
          </a:prstGeom>
          <a:noFill/>
        </p:spPr>
        <p:txBody>
          <a:bodyPr wrap="square" rtlCol="0">
            <a:spAutoFit/>
          </a:bodyPr>
          <a:lstStyle/>
          <a:p>
            <a:r>
              <a:rPr lang="en-GB" i="1" dirty="0"/>
              <a:t>Beware of the risk to laundry workers from sharp objects left in soiled linen</a:t>
            </a:r>
            <a:r>
              <a:rPr lang="en-GB" i="1" dirty="0" smtClean="0"/>
              <a:t>!</a:t>
            </a:r>
            <a:endParaRPr lang="en-GB" i="1" noProof="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Linen Transport</a:t>
            </a:r>
            <a:endParaRPr lang="en-US" dirty="0"/>
          </a:p>
        </p:txBody>
      </p:sp>
      <p:sp>
        <p:nvSpPr>
          <p:cNvPr id="3" name="Content Placeholder 2"/>
          <p:cNvSpPr>
            <a:spLocks noGrp="1"/>
          </p:cNvSpPr>
          <p:nvPr>
            <p:ph sz="half" idx="1"/>
          </p:nvPr>
        </p:nvSpPr>
        <p:spPr/>
        <p:txBody>
          <a:bodyPr/>
          <a:lstStyle/>
          <a:p>
            <a:r>
              <a:rPr lang="en-US" dirty="0"/>
              <a:t>Bags should be tied securely and not </a:t>
            </a:r>
            <a:r>
              <a:rPr lang="en-US" dirty="0" smtClean="0"/>
              <a:t>over-filled when </a:t>
            </a:r>
            <a:r>
              <a:rPr lang="en-US" dirty="0"/>
              <a:t>transported either by chute or </a:t>
            </a:r>
            <a:r>
              <a:rPr lang="en-US" dirty="0" smtClean="0"/>
              <a:t>cart</a:t>
            </a:r>
            <a:endParaRPr lang="en-US"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4114" t="11269" r="24167" b="13734"/>
          <a:stretch/>
        </p:blipFill>
        <p:spPr>
          <a:xfrm>
            <a:off x="4716016" y="2348880"/>
            <a:ext cx="1597152" cy="2804160"/>
          </a:xfrm>
        </p:spPr>
      </p:pic>
      <p:sp>
        <p:nvSpPr>
          <p:cNvPr id="2" name="Date Placeholder 1"/>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p:txBody>
          <a:bodyPr/>
          <a:lstStyle/>
          <a:p>
            <a:fld id="{C67A2479-7302-4BB4-B9B1-C7E64511AD8F}" type="slidenum">
              <a:rPr lang="en-CA" smtClean="0"/>
              <a:t>19</a:t>
            </a:fld>
            <a:endParaRPr lang="en-CA"/>
          </a:p>
        </p:txBody>
      </p:sp>
    </p:spTree>
    <p:extLst>
      <p:ext uri="{BB962C8B-B14F-4D97-AF65-F5344CB8AC3E}">
        <p14:creationId xmlns:p14="http://schemas.microsoft.com/office/powerpoint/2010/main" val="383275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6851104" cy="4800600"/>
          </a:xfrm>
        </p:spPr>
        <p:txBody>
          <a:bodyPr>
            <a:normAutofit/>
          </a:bodyPr>
          <a:lstStyle/>
          <a:p>
            <a:pPr marL="571500" indent="-457200">
              <a:buFont typeface="+mj-lt"/>
              <a:buAutoNum type="arabicPeriod"/>
            </a:pPr>
            <a:r>
              <a:rPr lang="en-US" sz="2800" dirty="0"/>
              <a:t>Identify the role of infection prevention and control in environmental services, housekeeping, and </a:t>
            </a:r>
            <a:r>
              <a:rPr lang="en-US" sz="2800" dirty="0" smtClean="0"/>
              <a:t>laundry settings.</a:t>
            </a:r>
          </a:p>
          <a:p>
            <a:pPr marL="514350" lvl="0" indent="-514350">
              <a:buFont typeface="+mj-lt"/>
              <a:buAutoNum type="arabicPeriod"/>
            </a:pPr>
            <a:r>
              <a:rPr lang="en-GB" sz="2800" dirty="0"/>
              <a:t>Outline the role of chemicals, training, and work practices in infection prevention.</a:t>
            </a:r>
            <a:endParaRPr lang="en-US" sz="2800" dirty="0"/>
          </a:p>
          <a:p>
            <a:pPr marL="514350" lvl="0" indent="-514350">
              <a:buFont typeface="+mj-lt"/>
              <a:buAutoNum type="arabicPeriod"/>
            </a:pPr>
            <a:r>
              <a:rPr lang="en-GB" sz="2800" dirty="0"/>
              <a:t>Explain the importance of the environment in infection prevention and control. </a:t>
            </a: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solidFill>
                  <a:schemeClr val="bg1"/>
                </a:solidFill>
              </a:rPr>
              <a:pPr>
                <a:defRPr/>
              </a:pPr>
              <a:t>2</a:t>
            </a:fld>
            <a:endParaRPr lang="sv-SE" dirty="0">
              <a:solidFill>
                <a:schemeClr val="bg1"/>
              </a:solidFill>
            </a:endParaRPr>
          </a:p>
        </p:txBody>
      </p:sp>
    </p:spTree>
    <p:extLst>
      <p:ext uri="{BB962C8B-B14F-4D97-AF65-F5344CB8AC3E}">
        <p14:creationId xmlns:p14="http://schemas.microsoft.com/office/powerpoint/2010/main" val="72634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02" y="404664"/>
            <a:ext cx="8587680" cy="1143000"/>
          </a:xfrm>
        </p:spPr>
        <p:txBody>
          <a:bodyPr>
            <a:noAutofit/>
          </a:bodyPr>
          <a:lstStyle/>
          <a:p>
            <a:pPr eaLnBrk="1" hangingPunct="1">
              <a:spcAft>
                <a:spcPts val="600"/>
              </a:spcAft>
              <a:buFont typeface="Symbol" pitchFamily="18" charset="2"/>
              <a:buNone/>
              <a:defRPr/>
            </a:pPr>
            <a:r>
              <a:rPr lang="sv-SE" dirty="0" smtClean="0">
                <a:cs typeface="Arial" charset="0"/>
              </a:rPr>
              <a:t>Sorting Procedures: In the Laundry</a:t>
            </a:r>
          </a:p>
        </p:txBody>
      </p:sp>
      <p:sp>
        <p:nvSpPr>
          <p:cNvPr id="16387" name="Rectangle 3"/>
          <p:cNvSpPr>
            <a:spLocks noGrp="1" noChangeArrowheads="1"/>
          </p:cNvSpPr>
          <p:nvPr>
            <p:ph idx="1"/>
          </p:nvPr>
        </p:nvSpPr>
        <p:spPr>
          <a:xfrm>
            <a:off x="467544" y="1556792"/>
            <a:ext cx="4824462" cy="4411662"/>
          </a:xfrm>
        </p:spPr>
        <p:txBody>
          <a:bodyPr>
            <a:normAutofit/>
          </a:bodyPr>
          <a:lstStyle/>
          <a:p>
            <a:pPr marL="685800" indent="-342900">
              <a:spcBef>
                <a:spcPts val="0"/>
              </a:spcBef>
            </a:pPr>
            <a:r>
              <a:rPr lang="en-GB" sz="2800" dirty="0" smtClean="0">
                <a:cs typeface="Arial" charset="0"/>
              </a:rPr>
              <a:t>Sort laundry bags in area for dirty linen</a:t>
            </a:r>
          </a:p>
          <a:p>
            <a:pPr marL="685800" indent="-342900">
              <a:spcBef>
                <a:spcPts val="0"/>
              </a:spcBef>
            </a:pPr>
            <a:r>
              <a:rPr lang="en-GB" sz="2800" dirty="0" smtClean="0">
                <a:cs typeface="Arial" charset="0"/>
              </a:rPr>
              <a:t>Educate laundry sorters </a:t>
            </a:r>
          </a:p>
          <a:p>
            <a:pPr marL="685800" indent="-342900">
              <a:spcBef>
                <a:spcPts val="0"/>
              </a:spcBef>
            </a:pPr>
            <a:r>
              <a:rPr lang="en-GB" sz="2800" dirty="0" smtClean="0">
                <a:cs typeface="Arial" charset="0"/>
              </a:rPr>
              <a:t>Provide sorters with gloves and aprons/gowns</a:t>
            </a:r>
          </a:p>
          <a:p>
            <a:pPr marL="685800" indent="-342900">
              <a:spcBef>
                <a:spcPts val="0"/>
              </a:spcBef>
            </a:pPr>
            <a:r>
              <a:rPr lang="en-GB" sz="2800" dirty="0" err="1" smtClean="0">
                <a:cs typeface="Arial" charset="0"/>
              </a:rPr>
              <a:t>Presort</a:t>
            </a:r>
            <a:r>
              <a:rPr lang="en-GB" sz="2800" dirty="0" smtClean="0">
                <a:cs typeface="Arial" charset="0"/>
              </a:rPr>
              <a:t> soiled linen into washer loads</a:t>
            </a:r>
          </a:p>
          <a:p>
            <a:pPr marL="685800" indent="-342900">
              <a:spcBef>
                <a:spcPts val="0"/>
              </a:spcBef>
            </a:pPr>
            <a:r>
              <a:rPr lang="en-GB" sz="2800" dirty="0" smtClean="0">
                <a:cs typeface="Arial" charset="0"/>
              </a:rPr>
              <a:t>Minimise handling of soiled linen</a:t>
            </a:r>
          </a:p>
          <a:p>
            <a:pPr indent="0" eaLnBrk="1" hangingPunct="1"/>
            <a:endParaRPr lang="en-GB" noProof="1" smtClean="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December 1, 2013</a:t>
            </a:r>
            <a:endParaRPr lang="sv-SE"/>
          </a:p>
        </p:txBody>
      </p:sp>
      <p:sp>
        <p:nvSpPr>
          <p:cNvPr id="3" name="Slide Number Placeholder 2"/>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20</a:t>
            </a:fld>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914200"/>
            <a:ext cx="2160240" cy="30403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noProof="1" smtClean="0">
                <a:cs typeface="Arial" charset="0"/>
              </a:rPr>
              <a:t>In the </a:t>
            </a:r>
            <a:r>
              <a:rPr lang="en-US" dirty="0" smtClean="0">
                <a:cs typeface="Arial" charset="0"/>
              </a:rPr>
              <a:t>W</a:t>
            </a:r>
            <a:r>
              <a:rPr lang="en-US" noProof="1" smtClean="0">
                <a:cs typeface="Arial" charset="0"/>
              </a:rPr>
              <a:t>ashing </a:t>
            </a:r>
            <a:r>
              <a:rPr lang="en-US" dirty="0" smtClean="0">
                <a:cs typeface="Arial" charset="0"/>
              </a:rPr>
              <a:t>M</a:t>
            </a:r>
            <a:r>
              <a:rPr lang="en-US" noProof="1" smtClean="0">
                <a:cs typeface="Arial" charset="0"/>
              </a:rPr>
              <a:t>achine</a:t>
            </a:r>
          </a:p>
        </p:txBody>
      </p:sp>
      <p:sp>
        <p:nvSpPr>
          <p:cNvPr id="17411" name="Rectangle 3"/>
          <p:cNvSpPr>
            <a:spLocks noGrp="1" noChangeArrowheads="1"/>
          </p:cNvSpPr>
          <p:nvPr>
            <p:ph idx="1"/>
          </p:nvPr>
        </p:nvSpPr>
        <p:spPr>
          <a:xfrm>
            <a:off x="467544" y="1495599"/>
            <a:ext cx="5472608" cy="4411662"/>
          </a:xfrm>
        </p:spPr>
        <p:txBody>
          <a:bodyPr>
            <a:noAutofit/>
          </a:bodyPr>
          <a:lstStyle/>
          <a:p>
            <a:pPr marL="685800" indent="-342900">
              <a:spcBef>
                <a:spcPts val="500"/>
              </a:spcBef>
              <a:spcAft>
                <a:spcPts val="600"/>
              </a:spcAft>
            </a:pPr>
            <a:r>
              <a:rPr lang="en-GB" sz="2800" b="1" dirty="0" smtClean="0">
                <a:cs typeface="Arial" charset="0"/>
              </a:rPr>
              <a:t>Prewash</a:t>
            </a:r>
            <a:r>
              <a:rPr lang="en-GB" sz="2800" dirty="0" smtClean="0">
                <a:cs typeface="Arial" charset="0"/>
              </a:rPr>
              <a:t> rinse cycle  15 minutes</a:t>
            </a:r>
          </a:p>
          <a:p>
            <a:pPr marL="685800" indent="-342900">
              <a:spcBef>
                <a:spcPts val="500"/>
              </a:spcBef>
              <a:spcAft>
                <a:spcPts val="600"/>
              </a:spcAft>
            </a:pPr>
            <a:r>
              <a:rPr lang="en-GB" sz="2800" b="1" dirty="0" smtClean="0">
                <a:cs typeface="Arial" charset="0"/>
              </a:rPr>
              <a:t>Wash</a:t>
            </a:r>
            <a:r>
              <a:rPr lang="en-GB" sz="2800" dirty="0" smtClean="0">
                <a:cs typeface="Arial" charset="0"/>
              </a:rPr>
              <a:t> in cold water wash, add bleach (2 mL/ litre of  water)  with detergent or</a:t>
            </a:r>
          </a:p>
          <a:p>
            <a:pPr marL="685800" indent="-342900">
              <a:spcBef>
                <a:spcPts val="500"/>
              </a:spcBef>
              <a:spcAft>
                <a:spcPts val="600"/>
              </a:spcAft>
            </a:pPr>
            <a:r>
              <a:rPr lang="en-GB" sz="2800" b="1" dirty="0" smtClean="0">
                <a:cs typeface="Arial" charset="0"/>
              </a:rPr>
              <a:t>Wash</a:t>
            </a:r>
            <a:r>
              <a:rPr lang="en-GB" sz="2800" dirty="0" smtClean="0">
                <a:cs typeface="Arial" charset="0"/>
              </a:rPr>
              <a:t> at &gt;71</a:t>
            </a:r>
            <a:r>
              <a:rPr lang="en-GB" sz="2800" baseline="30000" dirty="0" smtClean="0">
                <a:cs typeface="Arial" charset="0"/>
              </a:rPr>
              <a:t>o</a:t>
            </a:r>
            <a:r>
              <a:rPr lang="en-GB" sz="2800" dirty="0" smtClean="0">
                <a:cs typeface="Arial" charset="0"/>
              </a:rPr>
              <a:t>C if detergents with bleach are not used</a:t>
            </a:r>
          </a:p>
          <a:p>
            <a:pPr marL="685800" indent="-342900">
              <a:spcBef>
                <a:spcPts val="500"/>
              </a:spcBef>
              <a:spcAft>
                <a:spcPts val="600"/>
              </a:spcAft>
            </a:pPr>
            <a:r>
              <a:rPr lang="en-GB" sz="2800" dirty="0" smtClean="0">
                <a:cs typeface="Arial" charset="0"/>
              </a:rPr>
              <a:t>Add souring agent during </a:t>
            </a:r>
            <a:r>
              <a:rPr lang="en-GB" sz="2800" b="1" dirty="0" smtClean="0">
                <a:cs typeface="Arial" charset="0"/>
              </a:rPr>
              <a:t>rinse</a:t>
            </a:r>
            <a:r>
              <a:rPr lang="en-GB" sz="2800" dirty="0" smtClean="0">
                <a:cs typeface="Arial" charset="0"/>
              </a:rPr>
              <a:t> cycle</a:t>
            </a:r>
          </a:p>
        </p:txBody>
      </p:sp>
      <p:sp>
        <p:nvSpPr>
          <p:cNvPr id="4" name="Date Placeholder 3"/>
          <p:cNvSpPr>
            <a:spLocks noGrp="1"/>
          </p:cNvSpPr>
          <p:nvPr>
            <p:ph type="dt" sz="half" idx="10"/>
          </p:nvPr>
        </p:nvSpPr>
        <p:spPr/>
        <p:txBody>
          <a:bodyPr/>
          <a:lstStyle/>
          <a:p>
            <a:pPr>
              <a:defRPr/>
            </a:pPr>
            <a:r>
              <a:rPr lang="en-US" smtClean="0"/>
              <a:t>December 1, 2013</a:t>
            </a:r>
            <a:endParaRPr lang="sv-SE"/>
          </a:p>
        </p:txBody>
      </p:sp>
      <p:sp>
        <p:nvSpPr>
          <p:cNvPr id="3" name="Slide Number Placeholder 2"/>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21</a:t>
            </a:fld>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348880"/>
            <a:ext cx="1695450" cy="2705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just" eaLnBrk="1" hangingPunct="1">
              <a:spcBef>
                <a:spcPts val="500"/>
              </a:spcBef>
              <a:spcAft>
                <a:spcPts val="600"/>
              </a:spcAft>
              <a:buFont typeface="Symbol" pitchFamily="18" charset="2"/>
              <a:buNone/>
            </a:pPr>
            <a:r>
              <a:rPr lang="en-GB" dirty="0" smtClean="0">
                <a:cs typeface="Arial" charset="0"/>
              </a:rPr>
              <a:t>Handling after Washing </a:t>
            </a:r>
          </a:p>
        </p:txBody>
      </p:sp>
      <p:sp>
        <p:nvSpPr>
          <p:cNvPr id="18435" name="Rectangle 3"/>
          <p:cNvSpPr>
            <a:spLocks noGrp="1" noChangeArrowheads="1"/>
          </p:cNvSpPr>
          <p:nvPr>
            <p:ph idx="1"/>
          </p:nvPr>
        </p:nvSpPr>
        <p:spPr/>
        <p:txBody>
          <a:bodyPr>
            <a:normAutofit/>
          </a:bodyPr>
          <a:lstStyle/>
          <a:p>
            <a:pPr marL="685800" indent="-342900">
              <a:spcBef>
                <a:spcPts val="500"/>
              </a:spcBef>
              <a:spcAft>
                <a:spcPts val="600"/>
              </a:spcAft>
            </a:pPr>
            <a:r>
              <a:rPr lang="en-GB" sz="2800" dirty="0" smtClean="0">
                <a:cs typeface="Arial" charset="0"/>
              </a:rPr>
              <a:t>Dry linen soon after washing to prevent any regrowth of bacteria</a:t>
            </a:r>
          </a:p>
          <a:p>
            <a:pPr marL="685800" indent="-342900">
              <a:spcBef>
                <a:spcPts val="500"/>
              </a:spcBef>
              <a:spcAft>
                <a:spcPts val="600"/>
              </a:spcAft>
            </a:pPr>
            <a:r>
              <a:rPr lang="en-GB" sz="2800" dirty="0" smtClean="0">
                <a:cs typeface="Arial" charset="0"/>
              </a:rPr>
              <a:t>Hot air drying or drying on a clothesline in sunlight reduces numbers of bacteria </a:t>
            </a:r>
          </a:p>
          <a:p>
            <a:pPr marL="685800" indent="-342900">
              <a:spcBef>
                <a:spcPts val="500"/>
              </a:spcBef>
              <a:spcAft>
                <a:spcPts val="600"/>
              </a:spcAft>
            </a:pPr>
            <a:r>
              <a:rPr lang="en-GB" sz="2800" dirty="0" smtClean="0">
                <a:cs typeface="Arial" charset="0"/>
              </a:rPr>
              <a:t>Ironing will destroy pathogens</a:t>
            </a:r>
          </a:p>
          <a:p>
            <a:pPr marL="982980" lvl="1" indent="-342900">
              <a:spcBef>
                <a:spcPts val="500"/>
              </a:spcBef>
              <a:spcAft>
                <a:spcPts val="600"/>
              </a:spcAft>
            </a:pPr>
            <a:r>
              <a:rPr lang="en-GB" sz="2400" dirty="0" smtClean="0">
                <a:cs typeface="Arial" charset="0"/>
              </a:rPr>
              <a:t>especially </a:t>
            </a:r>
            <a:r>
              <a:rPr lang="en-GB" sz="2400" dirty="0">
                <a:cs typeface="Arial" charset="0"/>
              </a:rPr>
              <a:t>using a steam </a:t>
            </a:r>
            <a:r>
              <a:rPr lang="en-GB" sz="2400" dirty="0" smtClean="0">
                <a:cs typeface="Arial" charset="0"/>
              </a:rPr>
              <a:t>iron</a:t>
            </a:r>
            <a:endParaRPr lang="en-GB" sz="2600" dirty="0" smtClean="0">
              <a:cs typeface="Arial" charset="0"/>
            </a:endParaRP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22</a:t>
            </a:fld>
            <a:endParaRPr lang="sv-S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spcBef>
                <a:spcPts val="500"/>
              </a:spcBef>
              <a:spcAft>
                <a:spcPts val="600"/>
              </a:spcAft>
              <a:buFont typeface="Symbol" pitchFamily="18" charset="2"/>
              <a:buNone/>
            </a:pPr>
            <a:r>
              <a:rPr lang="en-GB" dirty="0" smtClean="0">
                <a:cs typeface="Arial" charset="0"/>
              </a:rPr>
              <a:t>Storage and Packaging</a:t>
            </a:r>
          </a:p>
        </p:txBody>
      </p:sp>
      <p:sp>
        <p:nvSpPr>
          <p:cNvPr id="19459" name="Rectangle 3"/>
          <p:cNvSpPr>
            <a:spLocks noGrp="1" noChangeArrowheads="1"/>
          </p:cNvSpPr>
          <p:nvPr>
            <p:ph sz="half" idx="1"/>
          </p:nvPr>
        </p:nvSpPr>
        <p:spPr/>
        <p:txBody>
          <a:bodyPr/>
          <a:lstStyle/>
          <a:p>
            <a:pPr marL="685800" indent="-342900">
              <a:spcBef>
                <a:spcPts val="500"/>
              </a:spcBef>
              <a:spcAft>
                <a:spcPts val="600"/>
              </a:spcAft>
            </a:pPr>
            <a:r>
              <a:rPr lang="en-GB" dirty="0" smtClean="0">
                <a:cs typeface="Arial" charset="0"/>
              </a:rPr>
              <a:t>Store and transport clean linen so that contamination is avoided</a:t>
            </a:r>
          </a:p>
          <a:p>
            <a:pPr marL="685800" indent="-342900">
              <a:spcBef>
                <a:spcPts val="500"/>
              </a:spcBef>
              <a:spcAft>
                <a:spcPts val="600"/>
              </a:spcAft>
            </a:pPr>
            <a:r>
              <a:rPr lang="en-GB" dirty="0" smtClean="0">
                <a:cs typeface="Arial" charset="0"/>
              </a:rPr>
              <a:t>Wrap linen to be sterilised appropriately </a:t>
            </a:r>
          </a:p>
          <a:p>
            <a:pPr indent="0" eaLnBrk="1" hangingPunct="1"/>
            <a:endParaRPr lang="en-GB" noProof="1" smtClean="0">
              <a:latin typeface="Arial" charset="0"/>
              <a:cs typeface="Arial"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2406927"/>
            <a:ext cx="3600400" cy="2744089"/>
          </a:xfrm>
        </p:spPr>
      </p:pic>
      <p:sp>
        <p:nvSpPr>
          <p:cNvPr id="2" name="Date Placeholder 1"/>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23</a:t>
            </a:fld>
            <a:endParaRPr lang="sv-S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US" dirty="0" smtClean="0"/>
              <a:t>Role of Infection Prevention &amp; Control</a:t>
            </a:r>
            <a:endParaRPr lang="en-US" dirty="0"/>
          </a:p>
        </p:txBody>
      </p:sp>
      <p:sp>
        <p:nvSpPr>
          <p:cNvPr id="5" name="Content Placeholder 4"/>
          <p:cNvSpPr>
            <a:spLocks noGrp="1"/>
          </p:cNvSpPr>
          <p:nvPr>
            <p:ph idx="1"/>
          </p:nvPr>
        </p:nvSpPr>
        <p:spPr>
          <a:xfrm>
            <a:off x="457200" y="1988840"/>
            <a:ext cx="6923112" cy="4411960"/>
          </a:xfrm>
        </p:spPr>
        <p:txBody>
          <a:bodyPr>
            <a:normAutofit/>
          </a:bodyPr>
          <a:lstStyle/>
          <a:p>
            <a:r>
              <a:rPr lang="en-US" sz="2800" dirty="0" smtClean="0"/>
              <a:t>Help perform a risk assessment to identify high-touch surfaces</a:t>
            </a:r>
          </a:p>
          <a:p>
            <a:r>
              <a:rPr lang="en-US" sz="2800" dirty="0" smtClean="0"/>
              <a:t>Provide advice on cleaning strategy and schedules</a:t>
            </a:r>
          </a:p>
          <a:p>
            <a:r>
              <a:rPr lang="en-US" sz="2800" dirty="0" smtClean="0"/>
              <a:t>Evaluate products</a:t>
            </a:r>
          </a:p>
          <a:p>
            <a:pPr lvl="1"/>
            <a:r>
              <a:rPr lang="en-US" sz="2400" dirty="0" smtClean="0"/>
              <a:t>Especially any disinfectants</a:t>
            </a:r>
            <a:endParaRPr lang="en-US" sz="2400" dirty="0"/>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p:txBody>
          <a:bodyPr/>
          <a:lstStyle/>
          <a:p>
            <a:fld id="{C67A2479-7302-4BB4-B9B1-C7E64511AD8F}" type="slidenum">
              <a:rPr lang="en-CA" smtClean="0"/>
              <a:t>24</a:t>
            </a:fld>
            <a:endParaRPr lang="en-CA"/>
          </a:p>
        </p:txBody>
      </p:sp>
    </p:spTree>
    <p:extLst>
      <p:ext uri="{BB962C8B-B14F-4D97-AF65-F5344CB8AC3E}">
        <p14:creationId xmlns:p14="http://schemas.microsoft.com/office/powerpoint/2010/main" val="3671838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normAutofit/>
          </a:bodyPr>
          <a:lstStyle/>
          <a:p>
            <a:pPr eaLnBrk="1" hangingPunct="1">
              <a:defRPr/>
            </a:pPr>
            <a:r>
              <a:rPr lang="sv-SE" dirty="0" smtClean="0"/>
              <a:t>References</a:t>
            </a:r>
          </a:p>
        </p:txBody>
      </p:sp>
      <p:sp>
        <p:nvSpPr>
          <p:cNvPr id="7171" name="Platshållare för innehåll 2"/>
          <p:cNvSpPr>
            <a:spLocks noGrp="1"/>
          </p:cNvSpPr>
          <p:nvPr>
            <p:ph idx="1"/>
          </p:nvPr>
        </p:nvSpPr>
        <p:spPr>
          <a:xfrm>
            <a:off x="251520" y="1484784"/>
            <a:ext cx="8137599" cy="4525962"/>
          </a:xfrm>
        </p:spPr>
        <p:txBody>
          <a:bodyPr>
            <a:normAutofit/>
          </a:bodyPr>
          <a:lstStyle/>
          <a:p>
            <a:pPr marL="685800" indent="-342900">
              <a:defRPr/>
            </a:pPr>
            <a:r>
              <a:rPr lang="en-GB" sz="2400" dirty="0" smtClean="0"/>
              <a:t>Malik RE, et al. Use of audit tools to evaluate the efficacy of cleaning systems in hospitals. </a:t>
            </a:r>
            <a:r>
              <a:rPr lang="en-GB" sz="2400" i="1" dirty="0" smtClean="0"/>
              <a:t>Am J Infect Control </a:t>
            </a:r>
            <a:r>
              <a:rPr lang="en-GB" sz="2400" dirty="0" smtClean="0"/>
              <a:t>2003; 31:181-7.</a:t>
            </a:r>
          </a:p>
          <a:p>
            <a:pPr marL="685800" indent="-342900">
              <a:defRPr/>
            </a:pPr>
            <a:r>
              <a:rPr lang="en-GB" sz="2400" dirty="0" err="1" smtClean="0"/>
              <a:t>Dettenkofer</a:t>
            </a:r>
            <a:r>
              <a:rPr lang="en-GB" sz="2400" dirty="0" smtClean="0"/>
              <a:t> M, et al. Does disinfection of environmental surfaces influence nosocomial infection rates? </a:t>
            </a:r>
            <a:r>
              <a:rPr lang="en-GB" sz="2400" i="1" dirty="0" smtClean="0"/>
              <a:t>Am J Infect Control</a:t>
            </a:r>
            <a:r>
              <a:rPr lang="en-GB" sz="2400" dirty="0" smtClean="0"/>
              <a:t> 2004; 32(2):84-9. </a:t>
            </a:r>
          </a:p>
          <a:p>
            <a:pPr marL="687600" indent="-342900">
              <a:defRPr/>
            </a:pPr>
            <a:r>
              <a:rPr lang="en-GB" sz="2400" dirty="0" smtClean="0"/>
              <a:t>Spencer RC. Importance of environmental decontamination--a critical view. </a:t>
            </a:r>
            <a:r>
              <a:rPr lang="en-GB" sz="2400" i="1" dirty="0" smtClean="0"/>
              <a:t>J </a:t>
            </a:r>
            <a:r>
              <a:rPr lang="en-GB" sz="2400" i="1" dirty="0" err="1" smtClean="0"/>
              <a:t>Hosp</a:t>
            </a:r>
            <a:r>
              <a:rPr lang="en-GB" sz="2400" i="1" dirty="0" smtClean="0"/>
              <a:t> Infect</a:t>
            </a:r>
            <a:r>
              <a:rPr lang="en-GB" sz="2400" dirty="0" smtClean="0"/>
              <a:t> 2007; 65 (</a:t>
            </a:r>
            <a:r>
              <a:rPr lang="en-GB" sz="2400" dirty="0" err="1" smtClean="0"/>
              <a:t>Suppl</a:t>
            </a:r>
            <a:r>
              <a:rPr lang="en-GB" sz="2400" dirty="0" smtClean="0"/>
              <a:t> 2):55-7.</a:t>
            </a: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25</a:t>
            </a:fld>
            <a:endParaRPr lang="sv-S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539552" y="1340768"/>
            <a:ext cx="7848872" cy="4800600"/>
          </a:xfrm>
        </p:spPr>
        <p:txBody>
          <a:bodyPr>
            <a:normAutofit/>
          </a:bodyPr>
          <a:lstStyle/>
          <a:p>
            <a:pPr marL="514350" lvl="0" indent="-514350">
              <a:buFont typeface="+mj-lt"/>
              <a:buAutoNum type="arabicPeriod"/>
            </a:pPr>
            <a:r>
              <a:rPr lang="en-GB" dirty="0" smtClean="0"/>
              <a:t>A key role of infection prevention and control in housekeeping/laundry involves working with  staff on safe practices. T/F?</a:t>
            </a:r>
          </a:p>
          <a:p>
            <a:pPr marL="514350" indent="-514350">
              <a:buFont typeface="+mj-lt"/>
              <a:buAutoNum type="arabicPeriod"/>
            </a:pPr>
            <a:r>
              <a:rPr lang="en-GB" dirty="0" smtClean="0"/>
              <a:t>Potential housekeeping-related infection risks are</a:t>
            </a:r>
          </a:p>
          <a:p>
            <a:pPr marL="1177290" lvl="2" indent="-514350">
              <a:buFont typeface="+mj-lt"/>
              <a:buAutoNum type="alphaLcParenR"/>
            </a:pPr>
            <a:r>
              <a:rPr lang="en-GB" dirty="0" smtClean="0"/>
              <a:t>Proximity of patients to each other</a:t>
            </a:r>
          </a:p>
          <a:p>
            <a:pPr marL="1177290" lvl="2" indent="-514350">
              <a:buFont typeface="+mj-lt"/>
              <a:buAutoNum type="alphaLcParenR"/>
            </a:pPr>
            <a:r>
              <a:rPr lang="en-GB" dirty="0" smtClean="0"/>
              <a:t>An infected patient</a:t>
            </a:r>
          </a:p>
          <a:p>
            <a:pPr marL="1177290" lvl="2" indent="-514350">
              <a:buFont typeface="+mj-lt"/>
              <a:buAutoNum type="alphaLcParenR"/>
            </a:pPr>
            <a:r>
              <a:rPr lang="en-GB" dirty="0" smtClean="0"/>
              <a:t>Air quality</a:t>
            </a:r>
          </a:p>
          <a:p>
            <a:pPr marL="1177290" lvl="2" indent="-514350">
              <a:buFont typeface="+mj-lt"/>
              <a:buAutoNum type="alphaLcParenR"/>
            </a:pPr>
            <a:r>
              <a:rPr lang="en-GB" dirty="0" smtClean="0"/>
              <a:t>All of the above</a:t>
            </a:r>
          </a:p>
          <a:p>
            <a:pPr marL="514350" indent="-514350">
              <a:buFont typeface="+mj-lt"/>
              <a:buAutoNum type="arabicPeriod"/>
            </a:pPr>
            <a:r>
              <a:rPr lang="en-GB" dirty="0" smtClean="0"/>
              <a:t>Cleaning influences the spread of infections by:</a:t>
            </a:r>
          </a:p>
          <a:p>
            <a:pPr marL="1177290" lvl="2" indent="-514350">
              <a:buFont typeface="+mj-lt"/>
              <a:buAutoNum type="alphaLcParenR"/>
            </a:pPr>
            <a:r>
              <a:rPr lang="en-GB" dirty="0" smtClean="0">
                <a:cs typeface="Arial" charset="0"/>
              </a:rPr>
              <a:t>Decreasing soil that might carry pathogens</a:t>
            </a:r>
          </a:p>
          <a:p>
            <a:pPr marL="1177290" lvl="2" indent="-514350">
              <a:buFont typeface="+mj-lt"/>
              <a:buAutoNum type="alphaLcParenR"/>
            </a:pPr>
            <a:r>
              <a:rPr lang="en-GB" dirty="0" smtClean="0">
                <a:cs typeface="Arial" charset="0"/>
              </a:rPr>
              <a:t>Dry dusting walls</a:t>
            </a:r>
          </a:p>
          <a:p>
            <a:pPr marL="1177290" lvl="2" indent="-514350">
              <a:buFont typeface="+mj-lt"/>
              <a:buAutoNum type="alphaLcParenR"/>
            </a:pPr>
            <a:r>
              <a:rPr lang="en-GB" dirty="0" smtClean="0">
                <a:cs typeface="Arial" charset="0"/>
              </a:rPr>
              <a:t>The type of carpet in patient rooms</a:t>
            </a:r>
          </a:p>
          <a:p>
            <a:pPr marL="1177290" lvl="2" indent="-514350">
              <a:buFont typeface="+mj-lt"/>
              <a:buAutoNum type="alphaLcParenR"/>
            </a:pPr>
            <a:r>
              <a:rPr lang="en-GB" dirty="0" smtClean="0">
                <a:cs typeface="Arial" charset="0"/>
              </a:rPr>
              <a:t>All of the above</a:t>
            </a:r>
          </a:p>
          <a:p>
            <a:pPr marL="0" indent="0">
              <a:buNone/>
            </a:pPr>
            <a:endParaRPr lang="en-US" dirty="0"/>
          </a:p>
          <a:p>
            <a:pPr marL="514350" lvl="0" indent="-514350">
              <a:buFont typeface="+mj-lt"/>
              <a:buAutoNum type="arabicPeriod"/>
            </a:pPr>
            <a:endParaRPr lang="en-US" dirty="0"/>
          </a:p>
        </p:txBody>
      </p:sp>
      <p:sp>
        <p:nvSpPr>
          <p:cNvPr id="5" name="Date Placeholder 4"/>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26</a:t>
            </a:fld>
            <a:endParaRPr lang="sv-SE" dirty="0"/>
          </a:p>
        </p:txBody>
      </p:sp>
    </p:spTree>
    <p:extLst>
      <p:ext uri="{BB962C8B-B14F-4D97-AF65-F5344CB8AC3E}">
        <p14:creationId xmlns:p14="http://schemas.microsoft.com/office/powerpoint/2010/main" val="3779403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539552" y="1340768"/>
            <a:ext cx="7848872" cy="4800600"/>
          </a:xfrm>
        </p:spPr>
        <p:txBody>
          <a:bodyPr>
            <a:normAutofit/>
          </a:bodyPr>
          <a:lstStyle/>
          <a:p>
            <a:pPr marL="514350" indent="-514350">
              <a:buFont typeface="+mj-lt"/>
              <a:buAutoNum type="arabicPeriod" startAt="4"/>
            </a:pPr>
            <a:r>
              <a:rPr lang="en-US" dirty="0" smtClean="0"/>
              <a:t>Proper storage of clean linen includes</a:t>
            </a:r>
            <a:endParaRPr lang="en-GB" dirty="0" smtClean="0"/>
          </a:p>
          <a:p>
            <a:pPr marL="1143000" lvl="2" indent="-481013">
              <a:buFont typeface="+mj-lt"/>
              <a:buAutoNum type="alphaLcParenR"/>
            </a:pPr>
            <a:r>
              <a:rPr lang="en-US" dirty="0" smtClean="0"/>
              <a:t>Avoiding contamination</a:t>
            </a:r>
          </a:p>
          <a:p>
            <a:pPr marL="1143000" lvl="2" indent="-481013">
              <a:buFont typeface="+mj-lt"/>
              <a:buAutoNum type="alphaLcParenR"/>
            </a:pPr>
            <a:r>
              <a:rPr lang="en-US" dirty="0" smtClean="0"/>
              <a:t>Use of a single storage space</a:t>
            </a:r>
          </a:p>
          <a:p>
            <a:pPr marL="1143000" lvl="2" indent="-481013">
              <a:buFont typeface="+mj-lt"/>
              <a:buAutoNum type="alphaLcParenR"/>
            </a:pPr>
            <a:r>
              <a:rPr lang="en-US" dirty="0" smtClean="0"/>
              <a:t>Separation from soiled linen</a:t>
            </a:r>
          </a:p>
          <a:p>
            <a:pPr marL="1143000" lvl="2" indent="-481013">
              <a:buFont typeface="+mj-lt"/>
              <a:buAutoNum type="alphaLcParenR"/>
            </a:pPr>
            <a:r>
              <a:rPr lang="en-US" dirty="0" smtClean="0"/>
              <a:t>All of the above</a:t>
            </a:r>
            <a:endParaRPr lang="en-GB" dirty="0" smtClean="0"/>
          </a:p>
          <a:p>
            <a:pPr marL="514350" indent="-514350">
              <a:buFont typeface="+mj-lt"/>
              <a:buAutoNum type="arabicPeriod" startAt="4"/>
            </a:pPr>
            <a:r>
              <a:rPr lang="en-GB" dirty="0" smtClean="0"/>
              <a:t>Handling linen properly influences the spread of infections by:</a:t>
            </a:r>
          </a:p>
          <a:p>
            <a:pPr marL="1177290" lvl="2" indent="-514350">
              <a:buFont typeface="+mj-lt"/>
              <a:buAutoNum type="alphaLcParenR"/>
            </a:pPr>
            <a:r>
              <a:rPr lang="en-GB" dirty="0" smtClean="0">
                <a:cs typeface="Arial" charset="0"/>
              </a:rPr>
              <a:t>Removing gross soil </a:t>
            </a:r>
          </a:p>
          <a:p>
            <a:pPr marL="1177290" lvl="2" indent="-514350">
              <a:buFont typeface="+mj-lt"/>
              <a:buAutoNum type="alphaLcParenR"/>
            </a:pPr>
            <a:r>
              <a:rPr lang="en-GB" dirty="0" smtClean="0">
                <a:cs typeface="Arial" charset="0"/>
              </a:rPr>
              <a:t>Use of bleach</a:t>
            </a:r>
          </a:p>
          <a:p>
            <a:pPr marL="1177290" lvl="2" indent="-514350">
              <a:buFont typeface="+mj-lt"/>
              <a:buAutoNum type="alphaLcParenR"/>
            </a:pPr>
            <a:r>
              <a:rPr lang="sv-SE" dirty="0" smtClean="0">
                <a:cs typeface="Arial" charset="0"/>
              </a:rPr>
              <a:t>Washing at &gt;71</a:t>
            </a:r>
            <a:r>
              <a:rPr lang="en-US" dirty="0"/>
              <a:t>°</a:t>
            </a:r>
            <a:r>
              <a:rPr lang="sv-SE" dirty="0" smtClean="0">
                <a:cs typeface="Arial" charset="0"/>
              </a:rPr>
              <a:t>C</a:t>
            </a:r>
          </a:p>
          <a:p>
            <a:pPr marL="1177290" lvl="2" indent="-514350">
              <a:buFont typeface="+mj-lt"/>
              <a:buAutoNum type="alphaLcParenR"/>
            </a:pPr>
            <a:r>
              <a:rPr lang="sv-SE" dirty="0" smtClean="0">
                <a:cs typeface="Arial" charset="0"/>
              </a:rPr>
              <a:t>All of the above</a:t>
            </a:r>
            <a:endParaRPr lang="sv-SE" dirty="0">
              <a:cs typeface="Arial" charset="0"/>
            </a:endParaRPr>
          </a:p>
          <a:p>
            <a:pPr marL="0" indent="0">
              <a:buNone/>
            </a:pPr>
            <a:endParaRPr lang="en-US" dirty="0"/>
          </a:p>
          <a:p>
            <a:pPr marL="514350" lvl="0" indent="-514350">
              <a:buFont typeface="+mj-lt"/>
              <a:buAutoNum type="arabicPeriod"/>
            </a:pPr>
            <a:endParaRPr lang="en-US" dirty="0"/>
          </a:p>
        </p:txBody>
      </p:sp>
      <p:sp>
        <p:nvSpPr>
          <p:cNvPr id="5" name="Date Placeholder 4"/>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27</a:t>
            </a:fld>
            <a:endParaRPr lang="sv-SE" dirty="0"/>
          </a:p>
        </p:txBody>
      </p:sp>
    </p:spTree>
    <p:extLst>
      <p:ext uri="{BB962C8B-B14F-4D97-AF65-F5344CB8AC3E}">
        <p14:creationId xmlns:p14="http://schemas.microsoft.com/office/powerpoint/2010/main" val="3054449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0"/>
          </p:nvPr>
        </p:nvSpPr>
        <p:spPr>
          <a:xfrm rot="16200000">
            <a:off x="7567811" y="1585317"/>
            <a:ext cx="2438400" cy="365125"/>
          </a:xfrm>
          <a:prstGeom prst="bracketPair">
            <a:avLst>
              <a:gd name="adj" fmla="val 17949"/>
            </a:avLst>
          </a:prstGeom>
        </p:spPr>
        <p:txBody>
          <a:bodyPr/>
          <a:lstStyle/>
          <a:p>
            <a:pPr>
              <a:defRPr/>
            </a:pPr>
            <a:r>
              <a:rPr lang="en-US" smtClean="0"/>
              <a:t>December 1, 2013</a:t>
            </a:r>
            <a:endParaRPr lang="th-TH" dirty="0"/>
          </a:p>
        </p:txBody>
      </p:sp>
      <p:sp>
        <p:nvSpPr>
          <p:cNvPr id="4" name="Slide Number Placeholder 3"/>
          <p:cNvSpPr>
            <a:spLocks noGrp="1"/>
          </p:cNvSpPr>
          <p:nvPr>
            <p:ph type="sldNum" sz="quarter" idx="12"/>
          </p:nvPr>
        </p:nvSpPr>
        <p:spPr/>
        <p:txBody>
          <a:bodyPr/>
          <a:lstStyle/>
          <a:p>
            <a:fld id="{C67A2479-7302-4BB4-B9B1-C7E64511AD8F}" type="slidenum">
              <a:rPr lang="en-CA" smtClean="0"/>
              <a:t>28</a:t>
            </a:fld>
            <a:endParaRPr lang="en-CA"/>
          </a:p>
        </p:txBody>
      </p:sp>
    </p:spTree>
    <p:extLst>
      <p:ext uri="{BB962C8B-B14F-4D97-AF65-F5344CB8AC3E}">
        <p14:creationId xmlns:p14="http://schemas.microsoft.com/office/powerpoint/2010/main" val="299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involved</a:t>
            </a:r>
            <a:endParaRPr lang="en-US" dirty="0"/>
          </a:p>
        </p:txBody>
      </p:sp>
      <p:sp>
        <p:nvSpPr>
          <p:cNvPr id="3" name="Content Placeholder 2"/>
          <p:cNvSpPr>
            <a:spLocks noGrp="1"/>
          </p:cNvSpPr>
          <p:nvPr>
            <p:ph idx="1"/>
          </p:nvPr>
        </p:nvSpPr>
        <p:spPr/>
        <p:txBody>
          <a:bodyPr>
            <a:normAutofit/>
          </a:bodyPr>
          <a:lstStyle/>
          <a:p>
            <a:r>
              <a:rPr lang="en-US" sz="2800" dirty="0" smtClean="0"/>
              <a:t>35 minutes</a:t>
            </a:r>
            <a:endParaRPr lang="en-US" sz="2800" dirty="0"/>
          </a:p>
        </p:txBody>
      </p:sp>
      <p:sp>
        <p:nvSpPr>
          <p:cNvPr id="5" name="Date Placeholder 4"/>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3</a:t>
            </a:fld>
            <a:endParaRPr lang="sv-SE" dirty="0"/>
          </a:p>
        </p:txBody>
      </p:sp>
    </p:spTree>
    <p:extLst>
      <p:ext uri="{BB962C8B-B14F-4D97-AF65-F5344CB8AC3E}">
        <p14:creationId xmlns:p14="http://schemas.microsoft.com/office/powerpoint/2010/main" val="366880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1"/>
              <a:t>Key </a:t>
            </a:r>
            <a:r>
              <a:rPr lang="en-US" dirty="0"/>
              <a:t>P</a:t>
            </a:r>
            <a:r>
              <a:rPr lang="en-US" noProof="1"/>
              <a:t>oints</a:t>
            </a:r>
            <a:r>
              <a:rPr lang="en-US" i="1" noProof="1"/>
              <a:t>	</a:t>
            </a:r>
            <a:endParaRPr lang="en-US" dirty="0"/>
          </a:p>
        </p:txBody>
      </p:sp>
      <p:sp>
        <p:nvSpPr>
          <p:cNvPr id="3" name="Content Placeholder 2"/>
          <p:cNvSpPr>
            <a:spLocks noGrp="1"/>
          </p:cNvSpPr>
          <p:nvPr>
            <p:ph idx="1"/>
          </p:nvPr>
        </p:nvSpPr>
        <p:spPr>
          <a:xfrm>
            <a:off x="395536" y="1268760"/>
            <a:ext cx="7704856" cy="4800600"/>
          </a:xfrm>
        </p:spPr>
        <p:txBody>
          <a:bodyPr>
            <a:noAutofit/>
          </a:bodyPr>
          <a:lstStyle/>
          <a:p>
            <a:pPr marL="685800" indent="-342900"/>
            <a:r>
              <a:rPr lang="en-US" sz="2800" noProof="1" smtClean="0">
                <a:cs typeface="Arial" charset="0"/>
              </a:rPr>
              <a:t>Cleaning performed using water and detergent</a:t>
            </a:r>
          </a:p>
          <a:p>
            <a:pPr marL="685800" indent="-342900"/>
            <a:r>
              <a:rPr lang="en-US" sz="2800" noProof="1" smtClean="0">
                <a:cs typeface="Arial" charset="0"/>
              </a:rPr>
              <a:t>Neutral </a:t>
            </a:r>
            <a:r>
              <a:rPr lang="en-US" sz="2800" noProof="1">
                <a:cs typeface="Arial" charset="0"/>
              </a:rPr>
              <a:t>detergents </a:t>
            </a:r>
            <a:r>
              <a:rPr lang="en-US" sz="2800" noProof="1" smtClean="0">
                <a:cs typeface="Arial" charset="0"/>
              </a:rPr>
              <a:t>adequate </a:t>
            </a:r>
            <a:r>
              <a:rPr lang="en-US" sz="2800" noProof="1">
                <a:cs typeface="Arial" charset="0"/>
              </a:rPr>
              <a:t>for most cleaning </a:t>
            </a:r>
            <a:r>
              <a:rPr lang="en-US" sz="2800" noProof="1" smtClean="0">
                <a:cs typeface="Arial" charset="0"/>
              </a:rPr>
              <a:t>purposes</a:t>
            </a:r>
          </a:p>
          <a:p>
            <a:pPr marL="685800" indent="-342900"/>
            <a:r>
              <a:rPr lang="en-US" sz="2800" noProof="1" smtClean="0">
                <a:cs typeface="Arial" charset="0"/>
              </a:rPr>
              <a:t>Cleaning </a:t>
            </a:r>
            <a:r>
              <a:rPr lang="en-US" sz="2800" noProof="1">
                <a:cs typeface="Arial" charset="0"/>
              </a:rPr>
              <a:t>staff must be properly trained and </a:t>
            </a:r>
            <a:r>
              <a:rPr lang="en-US" sz="2800" noProof="1" smtClean="0">
                <a:cs typeface="Arial" charset="0"/>
              </a:rPr>
              <a:t>supervised</a:t>
            </a:r>
          </a:p>
          <a:p>
            <a:pPr marL="685800" indent="-342900"/>
            <a:r>
              <a:rPr lang="en-US" sz="2800" noProof="1" smtClean="0">
                <a:cs typeface="Arial" charset="0"/>
              </a:rPr>
              <a:t>An </a:t>
            </a:r>
            <a:r>
              <a:rPr lang="en-US" sz="2800" noProof="1">
                <a:cs typeface="Arial" charset="0"/>
              </a:rPr>
              <a:t>ongoing cleaning schedule must be </a:t>
            </a:r>
            <a:r>
              <a:rPr lang="en-US" sz="2800" noProof="1" smtClean="0">
                <a:cs typeface="Arial" charset="0"/>
              </a:rPr>
              <a:t>established</a:t>
            </a:r>
          </a:p>
          <a:p>
            <a:pPr marL="685800" indent="-342900"/>
            <a:r>
              <a:rPr lang="en-US" sz="2800" noProof="1" smtClean="0">
                <a:cs typeface="Arial" charset="0"/>
              </a:rPr>
              <a:t>All </a:t>
            </a:r>
            <a:r>
              <a:rPr lang="en-US" sz="2800" noProof="1">
                <a:cs typeface="Arial" charset="0"/>
              </a:rPr>
              <a:t>linen, whether visibly soiled or superficially clean, must be processed to the same high standard</a:t>
            </a:r>
            <a:endParaRPr lang="en-US" sz="2800" dirty="0"/>
          </a:p>
        </p:txBody>
      </p:sp>
      <p:sp>
        <p:nvSpPr>
          <p:cNvPr id="5" name="Date Placeholder 4"/>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4</a:t>
            </a:fld>
            <a:endParaRPr lang="sv-SE" dirty="0"/>
          </a:p>
        </p:txBody>
      </p:sp>
    </p:spTree>
    <p:extLst>
      <p:ext uri="{BB962C8B-B14F-4D97-AF65-F5344CB8AC3E}">
        <p14:creationId xmlns:p14="http://schemas.microsoft.com/office/powerpoint/2010/main" val="424528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cs typeface="Arial" charset="0"/>
              </a:rPr>
              <a:t>S</a:t>
            </a:r>
            <a:r>
              <a:rPr lang="en-US" noProof="1" smtClean="0">
                <a:cs typeface="Arial" charset="0"/>
              </a:rPr>
              <a:t>ources of </a:t>
            </a:r>
            <a:r>
              <a:rPr lang="en-US" dirty="0" smtClean="0">
                <a:cs typeface="Arial" charset="0"/>
              </a:rPr>
              <a:t>I</a:t>
            </a:r>
            <a:r>
              <a:rPr lang="en-US" noProof="1" smtClean="0">
                <a:cs typeface="Arial" charset="0"/>
              </a:rPr>
              <a:t>nfection</a:t>
            </a:r>
          </a:p>
        </p:txBody>
      </p:sp>
      <p:sp>
        <p:nvSpPr>
          <p:cNvPr id="5123" name="Rectangle 3"/>
          <p:cNvSpPr>
            <a:spLocks noGrp="1" noChangeArrowheads="1"/>
          </p:cNvSpPr>
          <p:nvPr>
            <p:ph idx="1"/>
          </p:nvPr>
        </p:nvSpPr>
        <p:spPr>
          <a:xfrm>
            <a:off x="457200" y="1600200"/>
            <a:ext cx="6995120" cy="4800600"/>
          </a:xfrm>
        </p:spPr>
        <p:txBody>
          <a:bodyPr>
            <a:normAutofit/>
          </a:bodyPr>
          <a:lstStyle/>
          <a:p>
            <a:pPr marL="1097280" lvl="1" indent="-457200">
              <a:spcBef>
                <a:spcPts val="0"/>
              </a:spcBef>
            </a:pPr>
            <a:r>
              <a:rPr lang="en-GB" sz="2800" dirty="0" smtClean="0">
                <a:cs typeface="Arial" charset="0"/>
              </a:rPr>
              <a:t>The infected patient is the primary source of infection</a:t>
            </a:r>
          </a:p>
          <a:p>
            <a:pPr marL="1097280" lvl="1" indent="-457200">
              <a:spcBef>
                <a:spcPts val="0"/>
              </a:spcBef>
            </a:pPr>
            <a:r>
              <a:rPr lang="en-GB" sz="2800" dirty="0" smtClean="0">
                <a:cs typeface="Arial" charset="0"/>
              </a:rPr>
              <a:t>The inanimate environment is rarely the primary source of infection outbreaks</a:t>
            </a:r>
          </a:p>
          <a:p>
            <a:pPr marL="1097280" lvl="1" indent="-457200">
              <a:spcBef>
                <a:spcPts val="0"/>
              </a:spcBef>
            </a:pPr>
            <a:r>
              <a:rPr lang="en-GB" sz="2800" dirty="0" smtClean="0">
                <a:cs typeface="Arial" charset="0"/>
              </a:rPr>
              <a:t>Contaminated water and bedding may result in opportunistic infections </a:t>
            </a:r>
          </a:p>
        </p:txBody>
      </p:sp>
      <p:sp>
        <p:nvSpPr>
          <p:cNvPr id="3" name="Date Placeholder 2"/>
          <p:cNvSpPr>
            <a:spLocks noGrp="1"/>
          </p:cNvSpPr>
          <p:nvPr>
            <p:ph type="dt" sz="half" idx="10"/>
          </p:nvPr>
        </p:nvSpPr>
        <p:spPr/>
        <p:txBody>
          <a:bodyPr/>
          <a:lstStyle/>
          <a:p>
            <a:pPr>
              <a:defRPr/>
            </a:pPr>
            <a:r>
              <a:rPr lang="en-US" smtClean="0"/>
              <a:t>December 1, 2013</a:t>
            </a:r>
            <a:endParaRPr lang="sv-SE"/>
          </a:p>
        </p:txBody>
      </p:sp>
      <p:sp>
        <p:nvSpPr>
          <p:cNvPr id="2" name="Slide Number Placeholder 1"/>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5</a:t>
            </a:fld>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noProof="1" smtClean="0">
                <a:cs typeface="Arial" charset="0"/>
              </a:rPr>
              <a:t>The </a:t>
            </a:r>
            <a:r>
              <a:rPr lang="en-US" dirty="0" smtClean="0">
                <a:cs typeface="Arial" charset="0"/>
              </a:rPr>
              <a:t>E</a:t>
            </a:r>
            <a:r>
              <a:rPr lang="en-US" noProof="1" smtClean="0">
                <a:cs typeface="Arial" charset="0"/>
              </a:rPr>
              <a:t>nvironment </a:t>
            </a:r>
          </a:p>
        </p:txBody>
      </p:sp>
      <p:sp>
        <p:nvSpPr>
          <p:cNvPr id="6147" name="Rectangle 3"/>
          <p:cNvSpPr>
            <a:spLocks noGrp="1" noChangeArrowheads="1"/>
          </p:cNvSpPr>
          <p:nvPr>
            <p:ph sz="half" idx="1"/>
          </p:nvPr>
        </p:nvSpPr>
        <p:spPr>
          <a:xfrm>
            <a:off x="323528" y="1412776"/>
            <a:ext cx="4186808" cy="4701120"/>
          </a:xfrm>
        </p:spPr>
        <p:txBody>
          <a:bodyPr>
            <a:noAutofit/>
          </a:bodyPr>
          <a:lstStyle/>
          <a:p>
            <a:pPr indent="0" eaLnBrk="1" hangingPunct="1">
              <a:spcAft>
                <a:spcPts val="500"/>
              </a:spcAft>
              <a:buFont typeface="Arial" charset="0"/>
              <a:buNone/>
            </a:pPr>
            <a:r>
              <a:rPr lang="en-GB" dirty="0" smtClean="0">
                <a:cs typeface="Arial" charset="0"/>
              </a:rPr>
              <a:t>Around an infected patient, the close environment may be contaminated by </a:t>
            </a:r>
          </a:p>
          <a:p>
            <a:pPr marL="1097280" lvl="1" indent="-457200">
              <a:spcAft>
                <a:spcPts val="500"/>
              </a:spcAft>
            </a:pPr>
            <a:r>
              <a:rPr lang="en-GB" dirty="0" smtClean="0">
                <a:cs typeface="Arial" charset="0"/>
              </a:rPr>
              <a:t>Direct patient shedding </a:t>
            </a:r>
          </a:p>
          <a:p>
            <a:pPr marL="1463040" lvl="2" indent="-457200">
              <a:spcAft>
                <a:spcPts val="500"/>
              </a:spcAft>
            </a:pPr>
            <a:r>
              <a:rPr lang="en-GB" dirty="0" smtClean="0">
                <a:cs typeface="Arial" charset="0"/>
              </a:rPr>
              <a:t>droplet-contact or airborne-contact) </a:t>
            </a:r>
          </a:p>
          <a:p>
            <a:pPr marL="1097280" lvl="1" indent="-457200">
              <a:spcAft>
                <a:spcPts val="500"/>
              </a:spcAft>
            </a:pPr>
            <a:r>
              <a:rPr lang="en-GB" dirty="0" smtClean="0">
                <a:cs typeface="Arial" charset="0"/>
              </a:rPr>
              <a:t>Healthcare workers touching instruments, door knobs or other surfaces  </a:t>
            </a:r>
          </a:p>
          <a:p>
            <a:pPr marL="1463040" lvl="2" indent="-457200">
              <a:spcAft>
                <a:spcPts val="500"/>
              </a:spcAft>
            </a:pPr>
            <a:r>
              <a:rPr lang="en-GB" dirty="0" smtClean="0">
                <a:cs typeface="Arial" charset="0"/>
              </a:rPr>
              <a:t>indirect contact</a:t>
            </a:r>
            <a:r>
              <a:rPr lang="sv-SE" dirty="0" smtClean="0">
                <a:cs typeface="Arial" charset="0"/>
              </a:rPr>
              <a:t> </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1484784"/>
            <a:ext cx="3537565" cy="2354089"/>
          </a:xfrm>
        </p:spPr>
      </p:pic>
      <p:sp>
        <p:nvSpPr>
          <p:cNvPr id="2" name="Date Placeholder 1"/>
          <p:cNvSpPr>
            <a:spLocks noGrp="1"/>
          </p:cNvSpPr>
          <p:nvPr>
            <p:ph type="dt" sz="half" idx="10"/>
          </p:nvPr>
        </p:nvSpPr>
        <p:spPr/>
        <p:txBody>
          <a:bodyPr/>
          <a:lstStyle/>
          <a:p>
            <a:pPr>
              <a:defRPr/>
            </a:pPr>
            <a:r>
              <a:rPr lang="en-US" smtClean="0"/>
              <a:t>December 1, 2013</a:t>
            </a:r>
            <a:endParaRPr lang="sv-SE"/>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6</a:t>
            </a:fld>
            <a:endParaRPr lang="sv-S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7543800" cy="731838"/>
          </a:xfrm>
        </p:spPr>
        <p:txBody>
          <a:bodyPr/>
          <a:lstStyle/>
          <a:p>
            <a:pPr eaLnBrk="1" hangingPunct="1">
              <a:spcAft>
                <a:spcPts val="500"/>
              </a:spcAft>
            </a:pPr>
            <a:r>
              <a:rPr lang="sv-SE" dirty="0" smtClean="0">
                <a:cs typeface="Arial" charset="0"/>
              </a:rPr>
              <a:t>Why Cleaning?</a:t>
            </a:r>
          </a:p>
        </p:txBody>
      </p:sp>
      <p:sp>
        <p:nvSpPr>
          <p:cNvPr id="8195" name="Rectangle 3"/>
          <p:cNvSpPr>
            <a:spLocks noGrp="1" noChangeArrowheads="1"/>
          </p:cNvSpPr>
          <p:nvPr>
            <p:ph type="body" sz="half" idx="1"/>
          </p:nvPr>
        </p:nvSpPr>
        <p:spPr>
          <a:xfrm>
            <a:off x="323528" y="1196752"/>
            <a:ext cx="4608512" cy="5199062"/>
          </a:xfrm>
        </p:spPr>
        <p:txBody>
          <a:bodyPr>
            <a:normAutofit fontScale="92500"/>
          </a:bodyPr>
          <a:lstStyle/>
          <a:p>
            <a:pPr marL="685800" indent="-342900">
              <a:spcAft>
                <a:spcPts val="500"/>
              </a:spcAft>
            </a:pPr>
            <a:r>
              <a:rPr lang="en-GB" sz="2800" dirty="0" smtClean="0">
                <a:cs typeface="Arial" charset="0"/>
              </a:rPr>
              <a:t>Clean the environment around discharged patients to prevent build-up of material that may harbour potential pathogens </a:t>
            </a:r>
          </a:p>
          <a:p>
            <a:pPr marL="685800" indent="-342900">
              <a:spcAft>
                <a:spcPts val="500"/>
              </a:spcAft>
            </a:pPr>
            <a:r>
              <a:rPr lang="en-GB" sz="2800" dirty="0" smtClean="0">
                <a:cs typeface="Arial" charset="0"/>
              </a:rPr>
              <a:t>A clean, well-maintained healthcare facility inspires confidence in patients, staff and the public</a:t>
            </a:r>
          </a:p>
          <a:p>
            <a:pPr indent="0" eaLnBrk="1" hangingPunct="1">
              <a:spcAft>
                <a:spcPts val="500"/>
              </a:spcAft>
              <a:buFont typeface="Wingdings" pitchFamily="2" charset="2"/>
              <a:buNone/>
            </a:pPr>
            <a:endParaRPr lang="en-GB" sz="2800" dirty="0" smtClean="0">
              <a:cs typeface="Arial" charset="0"/>
            </a:endParaRPr>
          </a:p>
          <a:p>
            <a:pPr indent="0" algn="just" eaLnBrk="1" hangingPunct="1">
              <a:spcAft>
                <a:spcPts val="500"/>
              </a:spcAft>
              <a:buFont typeface="Wingdings" pitchFamily="2" charset="2"/>
              <a:buNone/>
            </a:pPr>
            <a:r>
              <a:rPr lang="sv-SE" sz="2400" i="1" dirty="0" smtClean="0">
                <a:cs typeface="Arial" charset="0"/>
              </a:rPr>
              <a:t>	Dirt breeds dirt ...</a:t>
            </a:r>
          </a:p>
        </p:txBody>
      </p:sp>
      <p:pic>
        <p:nvPicPr>
          <p:cNvPr id="6" name="Picture 4" descr="P127003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2066" b="13164"/>
          <a:stretch/>
        </p:blipFill>
        <p:spPr>
          <a:xfrm>
            <a:off x="5004048" y="1916832"/>
            <a:ext cx="3391699" cy="2512007"/>
          </a:xfrm>
          <a:noFill/>
        </p:spPr>
      </p:pic>
      <p:sp>
        <p:nvSpPr>
          <p:cNvPr id="2" name="Date Placeholder 1"/>
          <p:cNvSpPr>
            <a:spLocks noGrp="1"/>
          </p:cNvSpPr>
          <p:nvPr>
            <p:ph type="dt" sz="half" idx="10"/>
          </p:nvPr>
        </p:nvSpPr>
        <p:spPr/>
        <p:txBody>
          <a:bodyPr/>
          <a:lstStyle/>
          <a:p>
            <a:pPr>
              <a:defRPr/>
            </a:pPr>
            <a:r>
              <a:rPr lang="en-US" altLang="en-US" smtClean="0"/>
              <a:t>December 1, 2013</a:t>
            </a:r>
            <a:endParaRPr lang="en-US" altLang="en-US"/>
          </a:p>
        </p:txBody>
      </p:sp>
      <p:sp>
        <p:nvSpPr>
          <p:cNvPr id="3" name="Slide Number Placeholder 2"/>
          <p:cNvSpPr>
            <a:spLocks noGrp="1"/>
          </p:cNvSpPr>
          <p:nvPr>
            <p:ph type="sldNum" sz="quarter" idx="12"/>
          </p:nvPr>
        </p:nvSpPr>
        <p:spPr/>
        <p:txBody>
          <a:bodyPr/>
          <a:lstStyle/>
          <a:p>
            <a:pPr>
              <a:defRPr/>
            </a:pPr>
            <a:fld id="{CADE9BB9-407F-44FA-A48C-A6DC69304D8E}"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r>
              <a:rPr lang="sv-SE" dirty="0" smtClean="0">
                <a:cs typeface="Arial" charset="0"/>
              </a:rPr>
              <a:t>Disinfectants</a:t>
            </a:r>
            <a:r>
              <a:rPr lang="sv-SE" dirty="0" smtClean="0">
                <a:latin typeface="Arial" charset="0"/>
                <a:cs typeface="Arial" charset="0"/>
              </a:rPr>
              <a:t> </a:t>
            </a:r>
          </a:p>
        </p:txBody>
      </p:sp>
      <p:sp>
        <p:nvSpPr>
          <p:cNvPr id="7171" name="Platshållare för innehåll 2"/>
          <p:cNvSpPr>
            <a:spLocks noGrp="1"/>
          </p:cNvSpPr>
          <p:nvPr>
            <p:ph idx="1"/>
          </p:nvPr>
        </p:nvSpPr>
        <p:spPr>
          <a:xfrm>
            <a:off x="457200" y="1600200"/>
            <a:ext cx="6923112" cy="4800600"/>
          </a:xfrm>
        </p:spPr>
        <p:txBody>
          <a:bodyPr/>
          <a:lstStyle/>
          <a:p>
            <a:r>
              <a:rPr lang="sv-SE" sz="2800" dirty="0" smtClean="0">
                <a:cs typeface="Arial" charset="0"/>
              </a:rPr>
              <a:t>Surface disinfectants </a:t>
            </a:r>
          </a:p>
          <a:p>
            <a:pPr lvl="1"/>
            <a:r>
              <a:rPr lang="sv-SE" sz="2400" dirty="0" smtClean="0">
                <a:cs typeface="Arial" charset="0"/>
              </a:rPr>
              <a:t>Chemical in nature</a:t>
            </a:r>
          </a:p>
          <a:p>
            <a:pPr lvl="1"/>
            <a:r>
              <a:rPr lang="sv-SE" sz="2400" dirty="0" smtClean="0">
                <a:cs typeface="Arial" charset="0"/>
              </a:rPr>
              <a:t>Hazardous and must be handled only by trained staff</a:t>
            </a:r>
          </a:p>
          <a:p>
            <a:pPr lvl="1"/>
            <a:r>
              <a:rPr lang="sv-SE" sz="2400" dirty="0" smtClean="0">
                <a:cs typeface="Arial" charset="0"/>
              </a:rPr>
              <a:t>Pose a risk to the environment</a:t>
            </a:r>
          </a:p>
          <a:p>
            <a:r>
              <a:rPr lang="sv-SE" sz="2800" dirty="0" smtClean="0">
                <a:cs typeface="Arial" charset="0"/>
              </a:rPr>
              <a:t>Use detergent/disinfectants that clean well and are not inactivated by organic matter</a:t>
            </a:r>
          </a:p>
          <a:p>
            <a:endParaRPr lang="sv-SE" dirty="0" smtClean="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December 1, 2013</a:t>
            </a:r>
            <a:endParaRPr lang="sv-SE"/>
          </a:p>
        </p:txBody>
      </p:sp>
      <p:sp>
        <p:nvSpPr>
          <p:cNvPr id="3" name="Slide Number Placeholder 2"/>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639F7AF0-0D4F-490A-9E13-51624EC5BB04}" type="slidenum">
              <a:rPr lang="sv-SE" smtClean="0"/>
              <a:pPr>
                <a:defRPr/>
              </a:pPr>
              <a:t>8</a:t>
            </a:fld>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821" y="359471"/>
            <a:ext cx="1673547" cy="169606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cs typeface="Arial" charset="0"/>
              </a:rPr>
              <a:t>General C</a:t>
            </a:r>
            <a:r>
              <a:rPr lang="en-US" noProof="1" smtClean="0">
                <a:cs typeface="Arial" charset="0"/>
              </a:rPr>
              <a:t>leaning – 1</a:t>
            </a:r>
          </a:p>
        </p:txBody>
      </p:sp>
      <p:sp>
        <p:nvSpPr>
          <p:cNvPr id="9219" name="Rectangle 3"/>
          <p:cNvSpPr>
            <a:spLocks noGrp="1" noChangeArrowheads="1"/>
          </p:cNvSpPr>
          <p:nvPr>
            <p:ph idx="1"/>
          </p:nvPr>
        </p:nvSpPr>
        <p:spPr/>
        <p:txBody>
          <a:bodyPr>
            <a:normAutofit/>
          </a:bodyPr>
          <a:lstStyle/>
          <a:p>
            <a:pPr marL="685800" indent="-342900">
              <a:spcAft>
                <a:spcPts val="600"/>
              </a:spcAft>
            </a:pPr>
            <a:r>
              <a:rPr lang="sv-SE" sz="2800" dirty="0" smtClean="0">
                <a:cs typeface="Arial" charset="0"/>
              </a:rPr>
              <a:t>Vigorous cleaning with water and neutral detergents reduces or eliminates reservoirs of potential pathogens</a:t>
            </a:r>
          </a:p>
          <a:p>
            <a:pPr marL="685800" indent="-342900">
              <a:spcAft>
                <a:spcPts val="600"/>
              </a:spcAft>
            </a:pPr>
            <a:r>
              <a:rPr lang="sv-SE" sz="2800" dirty="0" smtClean="0">
                <a:cs typeface="Arial" charset="0"/>
              </a:rPr>
              <a:t>Cleaners must be properly trained and supervised</a:t>
            </a:r>
          </a:p>
          <a:p>
            <a:pPr marL="685800" indent="-342900">
              <a:spcAft>
                <a:spcPts val="600"/>
              </a:spcAft>
            </a:pPr>
            <a:r>
              <a:rPr lang="sv-SE" sz="2800" dirty="0" smtClean="0">
                <a:cs typeface="Arial" charset="0"/>
              </a:rPr>
              <a:t>An ongoing cleaning schedule                      must be established</a:t>
            </a:r>
          </a:p>
        </p:txBody>
      </p:sp>
      <p:sp>
        <p:nvSpPr>
          <p:cNvPr id="4" name="Date Placeholder 3"/>
          <p:cNvSpPr>
            <a:spLocks noGrp="1"/>
          </p:cNvSpPr>
          <p:nvPr>
            <p:ph type="dt" sz="half" idx="10"/>
          </p:nvPr>
        </p:nvSpPr>
        <p:spPr/>
        <p:txBody>
          <a:bodyPr/>
          <a:lstStyle/>
          <a:p>
            <a:pPr>
              <a:defRPr/>
            </a:pPr>
            <a:r>
              <a:rPr lang="en-US" smtClean="0"/>
              <a:t>December 1, 2013</a:t>
            </a:r>
            <a:endParaRPr lang="sv-SE"/>
          </a:p>
        </p:txBody>
      </p:sp>
      <p:sp>
        <p:nvSpPr>
          <p:cNvPr id="3" name="Slide Number Placeholder 2"/>
          <p:cNvSpPr>
            <a:spLocks noGrp="1"/>
          </p:cNvSpPr>
          <p:nvPr>
            <p:ph type="sldNum" sz="quarter" idx="12"/>
          </p:nvPr>
        </p:nvSpPr>
        <p:spPr>
          <a:prstGeom prst="bracketPair">
            <a:avLst>
              <a:gd name="adj" fmla="val 17949"/>
            </a:avLst>
          </a:prstGeom>
        </p:spPr>
        <p:txBody>
          <a:bodyPr/>
          <a:lstStyle/>
          <a:p>
            <a:pPr>
              <a:defRPr/>
            </a:pPr>
            <a:fld id="{639F7AF0-0D4F-490A-9E13-51624EC5BB04}" type="slidenum">
              <a:rPr lang="sv-SE" smtClean="0"/>
              <a:pPr>
                <a:defRPr/>
              </a:pPr>
              <a:t>9</a:t>
            </a:fld>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772640"/>
            <a:ext cx="1857375" cy="24669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369</TotalTime>
  <Words>2632</Words>
  <Application>Microsoft Office PowerPoint</Application>
  <PresentationFormat>On-screen Show (4:3)</PresentationFormat>
  <Paragraphs>322</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1_Adjacency</vt:lpstr>
      <vt:lpstr>Custom Design</vt:lpstr>
      <vt:lpstr>Housekeeping and laundry</vt:lpstr>
      <vt:lpstr>Learning objectives</vt:lpstr>
      <vt:lpstr>Time involved</vt:lpstr>
      <vt:lpstr>Key Points </vt:lpstr>
      <vt:lpstr>Sources of Infection</vt:lpstr>
      <vt:lpstr>The Environment </vt:lpstr>
      <vt:lpstr>Why Cleaning?</vt:lpstr>
      <vt:lpstr>Disinfectants </vt:lpstr>
      <vt:lpstr>General Cleaning – 1</vt:lpstr>
      <vt:lpstr>General Cleaning – 2</vt:lpstr>
      <vt:lpstr>Cleaning Schedule - 1</vt:lpstr>
      <vt:lpstr>Cleaning Schedule -2</vt:lpstr>
      <vt:lpstr>Cleaning items</vt:lpstr>
      <vt:lpstr>Cleaning Schedule -3</vt:lpstr>
      <vt:lpstr>PowerPoint Presentation</vt:lpstr>
      <vt:lpstr>Laundry Services</vt:lpstr>
      <vt:lpstr>Objectives</vt:lpstr>
      <vt:lpstr>Sorting Procedures: In the Ward </vt:lpstr>
      <vt:lpstr>Linen Transport</vt:lpstr>
      <vt:lpstr>Sorting Procedures: In the Laundry</vt:lpstr>
      <vt:lpstr>In the Washing Machine</vt:lpstr>
      <vt:lpstr>Handling after Washing </vt:lpstr>
      <vt:lpstr>Storage and Packaging</vt:lpstr>
      <vt:lpstr>Role of Infection Prevention &amp; Control</vt:lpstr>
      <vt:lpstr>References</vt:lpstr>
      <vt:lpstr>Quiz</vt:lpstr>
      <vt:lpstr>Quiz</vt:lpstr>
      <vt:lpstr>International Federation of Infection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Housekeeping and laundry</dc:title>
  <dc:creator>Ulrika</dc:creator>
  <cp:lastModifiedBy>Friedman, Candace</cp:lastModifiedBy>
  <cp:revision>114</cp:revision>
  <cp:lastPrinted>2012-12-07T20:54:47Z</cp:lastPrinted>
  <dcterms:created xsi:type="dcterms:W3CDTF">2011-11-29T07:12:57Z</dcterms:created>
  <dcterms:modified xsi:type="dcterms:W3CDTF">2013-10-30T19:45:17Z</dcterms:modified>
</cp:coreProperties>
</file>