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08" r:id="rId2"/>
  </p:sldMasterIdLst>
  <p:notesMasterIdLst>
    <p:notesMasterId r:id="rId32"/>
  </p:notesMasterIdLst>
  <p:sldIdLst>
    <p:sldId id="256" r:id="rId3"/>
    <p:sldId id="275" r:id="rId4"/>
    <p:sldId id="277" r:id="rId5"/>
    <p:sldId id="278" r:id="rId6"/>
    <p:sldId id="303" r:id="rId7"/>
    <p:sldId id="262" r:id="rId8"/>
    <p:sldId id="305" r:id="rId9"/>
    <p:sldId id="294" r:id="rId10"/>
    <p:sldId id="259" r:id="rId11"/>
    <p:sldId id="304" r:id="rId12"/>
    <p:sldId id="272" r:id="rId13"/>
    <p:sldId id="263" r:id="rId14"/>
    <p:sldId id="264" r:id="rId15"/>
    <p:sldId id="265" r:id="rId16"/>
    <p:sldId id="299" r:id="rId17"/>
    <p:sldId id="300" r:id="rId18"/>
    <p:sldId id="301" r:id="rId19"/>
    <p:sldId id="302" r:id="rId20"/>
    <p:sldId id="266" r:id="rId21"/>
    <p:sldId id="292" r:id="rId22"/>
    <p:sldId id="267" r:id="rId23"/>
    <p:sldId id="298" r:id="rId24"/>
    <p:sldId id="273" r:id="rId25"/>
    <p:sldId id="307" r:id="rId26"/>
    <p:sldId id="274" r:id="rId27"/>
    <p:sldId id="295" r:id="rId28"/>
    <p:sldId id="296" r:id="rId29"/>
    <p:sldId id="276" r:id="rId30"/>
    <p:sldId id="306" r:id="rId31"/>
  </p:sldIdLst>
  <p:sldSz cx="9144000" cy="6858000" type="screen4x3"/>
  <p:notesSz cx="6985000" cy="92837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8223" autoAdjust="0"/>
  </p:normalViewPr>
  <p:slideViewPr>
    <p:cSldViewPr>
      <p:cViewPr>
        <p:scale>
          <a:sx n="65" d="100"/>
          <a:sy n="65" d="100"/>
        </p:scale>
        <p:origin x="-1229" y="86"/>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71" d="100"/>
          <a:sy n="71" d="100"/>
        </p:scale>
        <p:origin x="-2742" y="-96"/>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pPr>
              <a:defRPr/>
            </a:pPr>
            <a:endParaRPr lang="sv-SE"/>
          </a:p>
        </p:txBody>
      </p:sp>
      <p:sp>
        <p:nvSpPr>
          <p:cNvPr id="3" name="Platshållare för datum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pPr>
              <a:defRPr/>
            </a:pPr>
            <a:fld id="{51AD7345-FF38-4D9F-A6E3-A59B92C55829}" type="datetimeFigureOut">
              <a:rPr lang="sv-SE"/>
              <a:pPr>
                <a:defRPr/>
              </a:pPr>
              <a:t>2013-10-30</a:t>
            </a:fld>
            <a:endParaRPr lang="sv-SE"/>
          </a:p>
        </p:txBody>
      </p:sp>
      <p:sp>
        <p:nvSpPr>
          <p:cNvPr id="4" name="Platshållare för bildobjekt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sv-SE" noProof="0" smtClean="0"/>
          </a:p>
        </p:txBody>
      </p:sp>
      <p:sp>
        <p:nvSpPr>
          <p:cNvPr id="5" name="Platshållare för anteckninga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pPr>
              <a:defRPr/>
            </a:pPr>
            <a:fld id="{606CFCD3-2DEA-4253-A9DD-F74626DCEEB6}" type="slidenum">
              <a:rPr lang="sv-SE"/>
              <a:pPr>
                <a:defRPr/>
              </a:pPr>
              <a:t>‹#›</a:t>
            </a:fld>
            <a:endParaRPr lang="sv-SE"/>
          </a:p>
        </p:txBody>
      </p:sp>
    </p:spTree>
    <p:extLst>
      <p:ext uri="{BB962C8B-B14F-4D97-AF65-F5344CB8AC3E}">
        <p14:creationId xmlns:p14="http://schemas.microsoft.com/office/powerpoint/2010/main" val="543026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publichealthontario.ca/en/BrowseByTopic/InfectiousDiseases/Pages/Routine_Practices.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a:t>
            </a:fld>
            <a:endParaRPr lang="sv-SE"/>
          </a:p>
        </p:txBody>
      </p:sp>
    </p:spTree>
    <p:extLst>
      <p:ext uri="{BB962C8B-B14F-4D97-AF65-F5344CB8AC3E}">
        <p14:creationId xmlns:p14="http://schemas.microsoft.com/office/powerpoint/2010/main" val="123271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dirty="0"/>
              <a:t>There are two tiers of precautions to prevent transmission of infectious agents, Standard Precautions and Transmission-Based Precautions. </a:t>
            </a:r>
          </a:p>
          <a:p>
            <a:pPr>
              <a:spcBef>
                <a:spcPts val="0"/>
              </a:spcBef>
            </a:pPr>
            <a:endParaRPr lang="en-GB" dirty="0"/>
          </a:p>
          <a:p>
            <a:pPr>
              <a:spcBef>
                <a:spcPts val="0"/>
              </a:spcBef>
            </a:pPr>
            <a:r>
              <a:rPr lang="en-GB" dirty="0"/>
              <a:t>Standard Precautions are intended to be applied to the care of all patients in all healthcare settings, regardless of the suspected or confirmed presence of an infectious agent. Implementation of </a:t>
            </a:r>
            <a:r>
              <a:rPr lang="en-GB" i="0" dirty="0"/>
              <a:t>Standard Precautions </a:t>
            </a:r>
            <a:r>
              <a:rPr lang="en-GB" dirty="0"/>
              <a:t>constitutes the primary strategy for the prevention of healthcare-associated transmission of infectious agents among patients and healthcare personnel. </a:t>
            </a:r>
          </a:p>
          <a:p>
            <a:pPr>
              <a:spcBef>
                <a:spcPts val="0"/>
              </a:spcBef>
            </a:pPr>
            <a:endParaRPr lang="en-GB" dirty="0"/>
          </a:p>
          <a:p>
            <a:pPr>
              <a:spcBef>
                <a:spcPts val="0"/>
              </a:spcBef>
            </a:pPr>
            <a:r>
              <a:rPr lang="en-GB" dirty="0"/>
              <a:t>Transmission-Based Precautions are for patients who are known or suspected to be infected or colonised with infectious agents, including certain epidemiologically important pathogens, which require additional control measures to effectively prevent transmission. Since the infecting agent often is not known at the time of admission to a healthcare facility, Transmission-Based Precautions are used empirically, according to the clinical syndrome and the likely etiologic agents at the time, and then modified when the pathogen is identified or a transmissible infectious aetiology is ruled out. </a:t>
            </a:r>
            <a:endParaRPr lang="en-GB"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10</a:t>
            </a:fld>
            <a:endParaRPr lang="sv-SE"/>
          </a:p>
        </p:txBody>
      </p:sp>
    </p:spTree>
    <p:extLst>
      <p:ext uri="{BB962C8B-B14F-4D97-AF65-F5344CB8AC3E}">
        <p14:creationId xmlns:p14="http://schemas.microsoft.com/office/powerpoint/2010/main" val="961378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Basic hygienic precautions are recommended for all patient encounters. These precautions are often called Standard Precautions or Routine Practices. Because unsuspected infectious agents may be present in blood and most body fluids and on non-intact skin and mucous membranes of all patients, hand hygiene and personal protective equipment (PPE) (e.g., gloves, gown, mask, and eye/face protection) should be used if contact with those substances is likely. </a:t>
            </a:r>
          </a:p>
          <a:p>
            <a:endParaRPr lang="en-GB" dirty="0"/>
          </a:p>
          <a:p>
            <a:endParaRPr lang="es-ES_tradnl" dirty="0" smtClean="0"/>
          </a:p>
          <a:p>
            <a:pPr marL="174296" indent="-174296"/>
            <a:endParaRPr lang="es-ES_tradnl" dirty="0" smtClean="0"/>
          </a:p>
          <a:p>
            <a:pPr marL="639086" lvl="1" indent="-174296">
              <a:buFont typeface="Arial" pitchFamily="34" charset="0"/>
              <a:buChar char="•"/>
            </a:pPr>
            <a:endParaRPr lang="sv-SE" dirty="0">
              <a:cs typeface="Arial" charset="0"/>
            </a:endParaRP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11</a:t>
            </a:fld>
            <a:endParaRPr lang="sv-SE"/>
          </a:p>
        </p:txBody>
      </p:sp>
    </p:spTree>
    <p:extLst>
      <p:ext uri="{BB962C8B-B14F-4D97-AF65-F5344CB8AC3E}">
        <p14:creationId xmlns:p14="http://schemas.microsoft.com/office/powerpoint/2010/main" val="390850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Includes:</a:t>
            </a:r>
          </a:p>
          <a:p>
            <a:pPr marL="174296" indent="-174296">
              <a:buFont typeface="Arial" pitchFamily="34" charset="0"/>
              <a:buChar char="•"/>
            </a:pPr>
            <a:r>
              <a:rPr lang="en-GB" dirty="0"/>
              <a:t>Hand disinfection with alcohol-based hand rubs or soap and water. </a:t>
            </a:r>
          </a:p>
          <a:p>
            <a:pPr marL="174296" indent="-174296">
              <a:buFont typeface="Arial" pitchFamily="34" charset="0"/>
              <a:buChar char="•"/>
            </a:pPr>
            <a:r>
              <a:rPr lang="en-GB" dirty="0"/>
              <a:t>Disposable gloves on contact with secretions, excretions, or blood/ body fluids.</a:t>
            </a:r>
          </a:p>
          <a:p>
            <a:pPr marL="174296" indent="-174296">
              <a:buFont typeface="Arial" pitchFamily="34" charset="0"/>
              <a:buChar char="•"/>
            </a:pPr>
            <a:r>
              <a:rPr lang="en-GB" dirty="0"/>
              <a:t>Protective apron or gown for body contact with patient or patient’s bed.</a:t>
            </a:r>
          </a:p>
          <a:p>
            <a:pPr marL="174296" indent="-174296">
              <a:buFont typeface="Arial" pitchFamily="34" charset="0"/>
              <a:buChar char="•"/>
            </a:pPr>
            <a:r>
              <a:rPr lang="en-GB" dirty="0"/>
              <a:t>Appropriate handling of patient care equipment and soiled linen. </a:t>
            </a:r>
          </a:p>
          <a:p>
            <a:pPr marL="174296" indent="-174296">
              <a:buFont typeface="Arial" pitchFamily="34" charset="0"/>
              <a:buChar char="•"/>
            </a:pPr>
            <a:r>
              <a:rPr lang="en-GB" dirty="0"/>
              <a:t>Environmental cleaning and spills-management.</a:t>
            </a:r>
          </a:p>
          <a:p>
            <a:pPr marL="174296" indent="-174296">
              <a:buFont typeface="Arial" pitchFamily="34" charset="0"/>
              <a:buChar char="•"/>
            </a:pPr>
            <a:r>
              <a:rPr lang="en-GB" dirty="0"/>
              <a:t>No cap, mask, or shoe covers are needed.</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12</a:t>
            </a:fld>
            <a:endParaRPr lang="sv-SE"/>
          </a:p>
        </p:txBody>
      </p:sp>
    </p:spTree>
    <p:extLst>
      <p:ext uri="{BB962C8B-B14F-4D97-AF65-F5344CB8AC3E}">
        <p14:creationId xmlns:p14="http://schemas.microsoft.com/office/powerpoint/2010/main" val="86384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spcBef>
                <a:spcPts val="0"/>
              </a:spcBef>
              <a:buFont typeface="Arial" pitchFamily="34" charset="0"/>
              <a:buChar char="•"/>
            </a:pPr>
            <a:r>
              <a:rPr lang="en-GB" dirty="0"/>
              <a:t>Space between beds has been shown to be important in transmission of microorganisms. Beds should be at least far enough apart that a nurse cannot touch both beds at the same time. Increasing the distance decreases the risk of transfer of pathogens, which may be directly related to overcrowding. </a:t>
            </a:r>
          </a:p>
          <a:p>
            <a:pPr marL="174296" indent="-174296">
              <a:spcBef>
                <a:spcPts val="0"/>
              </a:spcBef>
              <a:buFont typeface="Arial" pitchFamily="34" charset="0"/>
              <a:buChar char="•"/>
            </a:pPr>
            <a:endParaRPr lang="en-GB" noProof="0" dirty="0" smtClean="0"/>
          </a:p>
          <a:p>
            <a:pPr marL="174296" indent="-174296">
              <a:spcBef>
                <a:spcPts val="0"/>
              </a:spcBef>
              <a:buFont typeface="Arial" pitchFamily="34" charset="0"/>
              <a:buChar char="•"/>
            </a:pPr>
            <a:r>
              <a:rPr lang="en-GB" dirty="0"/>
              <a:t>Sinks are needed for good hand hygiene; hands should be washed when visibly dirty. However, hand hygiene has not been improved by installing more than one sink per six patient beds. Dispensers for alcohol-based hand rub must be available and placed within easy reach. </a:t>
            </a:r>
          </a:p>
          <a:p>
            <a:pPr marL="174296" indent="-174296">
              <a:spcBef>
                <a:spcPts val="0"/>
              </a:spcBef>
              <a:buFont typeface="Arial" pitchFamily="34" charset="0"/>
              <a:buChar char="•"/>
            </a:pPr>
            <a:endParaRPr lang="en-GB" noProof="0" dirty="0" smtClean="0"/>
          </a:p>
          <a:p>
            <a:pPr marL="174296" indent="-174296">
              <a:spcBef>
                <a:spcPts val="0"/>
              </a:spcBef>
              <a:buFont typeface="Arial" pitchFamily="34" charset="0"/>
              <a:buChar char="•"/>
            </a:pPr>
            <a:r>
              <a:rPr lang="en-GB" dirty="0"/>
              <a:t>A separate gowning area may be useful. </a:t>
            </a:r>
            <a:endParaRPr lang="en-GB"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13</a:t>
            </a:fld>
            <a:endParaRPr lang="sv-SE"/>
          </a:p>
        </p:txBody>
      </p:sp>
    </p:spTree>
    <p:extLst>
      <p:ext uri="{BB962C8B-B14F-4D97-AF65-F5344CB8AC3E}">
        <p14:creationId xmlns:p14="http://schemas.microsoft.com/office/powerpoint/2010/main" val="151026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There are additional precautions based on the route of transmission of selected microorganisms. They are:</a:t>
            </a:r>
          </a:p>
          <a:p>
            <a:endParaRPr lang="en-GB" noProof="0" dirty="0" smtClean="0"/>
          </a:p>
          <a:p>
            <a:r>
              <a:rPr lang="en-GB" dirty="0"/>
              <a:t>Contact precautions</a:t>
            </a:r>
          </a:p>
          <a:p>
            <a:r>
              <a:rPr lang="en-GB" dirty="0"/>
              <a:t>Droplet precautions</a:t>
            </a:r>
          </a:p>
          <a:p>
            <a:r>
              <a:rPr lang="en-GB" dirty="0"/>
              <a:t>Airborne Isolation</a:t>
            </a:r>
          </a:p>
          <a:p>
            <a:r>
              <a:rPr lang="en-GB" dirty="0"/>
              <a:t>Protective Isolation</a:t>
            </a:r>
          </a:p>
          <a:p>
            <a:endParaRPr lang="es-ES_tradnl"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14</a:t>
            </a:fld>
            <a:endParaRPr lang="sv-SE"/>
          </a:p>
        </p:txBody>
      </p:sp>
    </p:spTree>
    <p:extLst>
      <p:ext uri="{BB962C8B-B14F-4D97-AF65-F5344CB8AC3E}">
        <p14:creationId xmlns:p14="http://schemas.microsoft.com/office/powerpoint/2010/main" val="2742029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 precautions. Includes use of </a:t>
            </a:r>
            <a:r>
              <a:rPr lang="en-GB" dirty="0" smtClean="0"/>
              <a:t>personal protective equipment (PPE) </a:t>
            </a:r>
            <a:r>
              <a:rPr lang="en-GB" dirty="0"/>
              <a:t>when a caregiver is likely to be in contact with an environment contaminated with microbes such as </a:t>
            </a:r>
            <a:r>
              <a:rPr lang="en-GB" dirty="0" err="1"/>
              <a:t>vancomycin</a:t>
            </a:r>
            <a:r>
              <a:rPr lang="en-GB" dirty="0"/>
              <a:t>-resistant </a:t>
            </a:r>
            <a:r>
              <a:rPr lang="en-GB" i="1" dirty="0"/>
              <a:t>Enterococcus </a:t>
            </a:r>
            <a:r>
              <a:rPr lang="en-GB" dirty="0"/>
              <a:t>(VRE), methicillin-resistant </a:t>
            </a:r>
            <a:r>
              <a:rPr lang="en-GB" i="1" dirty="0"/>
              <a:t>Staphylococcus </a:t>
            </a:r>
            <a:r>
              <a:rPr lang="en-GB" i="1" dirty="0" err="1"/>
              <a:t>aureus</a:t>
            </a:r>
            <a:r>
              <a:rPr lang="en-GB" i="1" dirty="0"/>
              <a:t> </a:t>
            </a:r>
            <a:r>
              <a:rPr lang="en-GB" dirty="0"/>
              <a:t>(MRSA), or </a:t>
            </a:r>
            <a:r>
              <a:rPr lang="en-GB" i="1" dirty="0"/>
              <a:t>Clostridium </a:t>
            </a:r>
            <a:r>
              <a:rPr lang="en-GB" i="1" dirty="0" err="1"/>
              <a:t>difficile</a:t>
            </a:r>
            <a:r>
              <a:rPr lang="en-GB" i="1" dirty="0"/>
              <a:t>. </a:t>
            </a:r>
            <a:r>
              <a:rPr lang="en-GB" dirty="0"/>
              <a:t>Place patient in a single room </a:t>
            </a:r>
            <a:r>
              <a:rPr lang="en-GB" dirty="0" smtClean="0"/>
              <a:t>or </a:t>
            </a:r>
            <a:r>
              <a:rPr lang="en-GB" dirty="0"/>
              <a:t>in a room with another patient infected by the same </a:t>
            </a:r>
            <a:r>
              <a:rPr lang="en-GB" dirty="0" smtClean="0"/>
              <a:t>pathogen. </a:t>
            </a:r>
            <a:r>
              <a:rPr lang="en-GB" dirty="0"/>
              <a:t>Wear clean gloves when entering the room and a clean gown/apron if substantial contact with the patient, environmental surfaces, or items in the patient’s room is anticipated. </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15</a:t>
            </a:fld>
            <a:endParaRPr lang="sv-SE"/>
          </a:p>
        </p:txBody>
      </p:sp>
    </p:spTree>
    <p:extLst>
      <p:ext uri="{BB962C8B-B14F-4D97-AF65-F5344CB8AC3E}">
        <p14:creationId xmlns:p14="http://schemas.microsoft.com/office/powerpoint/2010/main" val="274202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Droplet precautions. Place patient in a single room </a:t>
            </a:r>
            <a:r>
              <a:rPr lang="en-GB" dirty="0" smtClean="0"/>
              <a:t>or </a:t>
            </a:r>
            <a:r>
              <a:rPr lang="en-GB" dirty="0"/>
              <a:t>in a room with another patient infected by the same </a:t>
            </a:r>
            <a:r>
              <a:rPr lang="en-GB" dirty="0" smtClean="0"/>
              <a:t>pathogen. </a:t>
            </a:r>
            <a:r>
              <a:rPr lang="en-GB" dirty="0"/>
              <a:t>Wear face protection when working within 1-2 metres of the patient. Place a mask on the patient if transport is necessary. </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16</a:t>
            </a:fld>
            <a:endParaRPr lang="sv-SE"/>
          </a:p>
        </p:txBody>
      </p:sp>
    </p:spTree>
    <p:extLst>
      <p:ext uri="{BB962C8B-B14F-4D97-AF65-F5344CB8AC3E}">
        <p14:creationId xmlns:p14="http://schemas.microsoft.com/office/powerpoint/2010/main" val="2742029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Airborne Isolation/Precautions. Simply placing the patient in a single room (including bathroom facilities) reduces the risk of transmission. However, an isolation room with negative air pressure relative to corridors, air exhausted directly to the outside or </a:t>
            </a:r>
            <a:r>
              <a:rPr lang="en-GB" dirty="0" err="1"/>
              <a:t>recirculated</a:t>
            </a:r>
            <a:r>
              <a:rPr lang="en-GB" dirty="0"/>
              <a:t> through high efficiency particulate air (HEPA) filtration with 6 - 12 air changes per hour is recommended. </a:t>
            </a:r>
            <a:r>
              <a:rPr lang="en-GB" dirty="0" smtClean="0"/>
              <a:t>A mask or respirator should be worn by all staff who enter the room.</a:t>
            </a:r>
            <a:endParaRPr lang="en-GB"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17</a:t>
            </a:fld>
            <a:endParaRPr lang="sv-SE"/>
          </a:p>
        </p:txBody>
      </p:sp>
    </p:spTree>
    <p:extLst>
      <p:ext uri="{BB962C8B-B14F-4D97-AF65-F5344CB8AC3E}">
        <p14:creationId xmlns:p14="http://schemas.microsoft.com/office/powerpoint/2010/main" val="274202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dirty="0"/>
              <a:t>Protective Isolation. Positive room air pressure is required, relative to corridors, along with </a:t>
            </a:r>
            <a:r>
              <a:rPr lang="en-GB" dirty="0" smtClean="0"/>
              <a:t>HEPA* </a:t>
            </a:r>
            <a:r>
              <a:rPr lang="en-GB" dirty="0"/>
              <a:t>filtration of incoming air at ≥12 air changes per hour. </a:t>
            </a:r>
          </a:p>
          <a:p>
            <a:pPr>
              <a:spcBef>
                <a:spcPts val="0"/>
              </a:spcBef>
            </a:pPr>
            <a:endParaRPr lang="en-GB" dirty="0"/>
          </a:p>
          <a:p>
            <a:pPr>
              <a:spcBef>
                <a:spcPts val="0"/>
              </a:spcBef>
            </a:pPr>
            <a:r>
              <a:rPr lang="en-GB" dirty="0"/>
              <a:t>Protective Isolation is recommended only for allogeneic hematopoietic stem cell transplant patients; it requires appropriate engineering controls to prevent exposure to environmental fungal spores. </a:t>
            </a:r>
          </a:p>
          <a:p>
            <a:pPr>
              <a:spcBef>
                <a:spcPts val="0"/>
              </a:spcBef>
            </a:pPr>
            <a:endParaRPr lang="en-GB" dirty="0"/>
          </a:p>
          <a:p>
            <a:pPr>
              <a:spcBef>
                <a:spcPts val="0"/>
              </a:spcBef>
            </a:pPr>
            <a:r>
              <a:rPr lang="en-GB" dirty="0"/>
              <a:t>Single rooms with negative or positive air pressure are very difficult to maintain. In single rooms with ventilated anterooms (airlocks), the risk of air movement between room and corridor is minimised. This system is easier to maintain; however it is </a:t>
            </a:r>
            <a:r>
              <a:rPr lang="en-GB" dirty="0" smtClean="0"/>
              <a:t>costly </a:t>
            </a:r>
            <a:r>
              <a:rPr lang="en-GB" dirty="0"/>
              <a:t>to </a:t>
            </a:r>
            <a:r>
              <a:rPr lang="en-GB" dirty="0" smtClean="0"/>
              <a:t>build.</a:t>
            </a:r>
          </a:p>
          <a:p>
            <a:pPr>
              <a:spcBef>
                <a:spcPts val="0"/>
              </a:spcBef>
            </a:pPr>
            <a:endParaRPr lang="en-GB" i="0" dirty="0" smtClean="0"/>
          </a:p>
          <a:p>
            <a:pPr>
              <a:spcBef>
                <a:spcPts val="0"/>
              </a:spcBef>
            </a:pPr>
            <a:r>
              <a:rPr lang="en-GB" i="0" dirty="0" smtClean="0"/>
              <a:t>*</a:t>
            </a:r>
            <a:r>
              <a:rPr lang="en-US" sz="1200" b="0" i="0" kern="1200" dirty="0" smtClean="0">
                <a:solidFill>
                  <a:schemeClr val="tx1"/>
                </a:solidFill>
                <a:effectLst/>
                <a:latin typeface="+mn-lt"/>
                <a:ea typeface="+mn-ea"/>
                <a:cs typeface="+mn-cs"/>
              </a:rPr>
              <a:t>High-efficiency particulate air </a:t>
            </a:r>
            <a:r>
              <a:rPr lang="en-GB" i="0" dirty="0" smtClean="0"/>
              <a:t> </a:t>
            </a:r>
            <a:endParaRPr lang="en-GB" i="0"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18</a:t>
            </a:fld>
            <a:endParaRPr lang="sv-SE"/>
          </a:p>
        </p:txBody>
      </p:sp>
    </p:spTree>
    <p:extLst>
      <p:ext uri="{BB962C8B-B14F-4D97-AF65-F5344CB8AC3E}">
        <p14:creationId xmlns:p14="http://schemas.microsoft.com/office/powerpoint/2010/main" val="2742029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b="0" dirty="0" smtClean="0"/>
              <a:t>There are essential components for all types of</a:t>
            </a:r>
            <a:r>
              <a:rPr lang="en-GB" b="0" baseline="0" dirty="0" smtClean="0"/>
              <a:t> isolation precautions. These are:</a:t>
            </a:r>
          </a:p>
          <a:p>
            <a:pPr>
              <a:spcBef>
                <a:spcPts val="0"/>
              </a:spcBef>
            </a:pPr>
            <a:endParaRPr lang="en-GB" b="0" baseline="0" dirty="0" smtClean="0"/>
          </a:p>
          <a:p>
            <a:pPr>
              <a:spcBef>
                <a:spcPts val="0"/>
              </a:spcBef>
            </a:pPr>
            <a:r>
              <a:rPr lang="en-GB" b="1" dirty="0" smtClean="0"/>
              <a:t>Hand </a:t>
            </a:r>
            <a:r>
              <a:rPr lang="en-GB" b="1" dirty="0"/>
              <a:t>hygiene </a:t>
            </a:r>
            <a:endParaRPr lang="en-GB" noProof="0" dirty="0" smtClean="0"/>
          </a:p>
          <a:p>
            <a:pPr>
              <a:spcBef>
                <a:spcPts val="0"/>
              </a:spcBef>
            </a:pPr>
            <a:r>
              <a:rPr lang="en-GB" dirty="0"/>
              <a:t>Good hand hygiene reduces the number of microorganisms found on the hands during daily duties and is especially important after contact with blood, body fluids, secretions, excretions, and contaminated equipment or surfaces.</a:t>
            </a:r>
          </a:p>
          <a:p>
            <a:pPr>
              <a:spcBef>
                <a:spcPts val="0"/>
              </a:spcBef>
            </a:pPr>
            <a:endParaRPr lang="en-GB" dirty="0"/>
          </a:p>
          <a:p>
            <a:pPr defTabSz="929579">
              <a:spcBef>
                <a:spcPts val="0"/>
              </a:spcBef>
              <a:defRPr/>
            </a:pPr>
            <a:r>
              <a:rPr lang="en-GB" b="1" dirty="0">
                <a:latin typeface="Arial" charset="0"/>
                <a:cs typeface="Arial" charset="0"/>
              </a:rPr>
              <a:t>Equipment and surfaces</a:t>
            </a:r>
          </a:p>
          <a:p>
            <a:pPr>
              <a:spcBef>
                <a:spcPts val="0"/>
              </a:spcBef>
            </a:pPr>
            <a:r>
              <a:rPr lang="en-GB" dirty="0"/>
              <a:t>Cleanliness is one of the main objectives of infection prevention and control. Handle patient care equipment soiled with blood, body fluids, secretions or excretions with care to prevent exposure to skin and mucous membranes, clothing, or the environment. Ensure all reusable equipment is cleaned and reprocessed appropriately before being used on another patient. </a:t>
            </a:r>
          </a:p>
          <a:p>
            <a:pPr>
              <a:spcBef>
                <a:spcPts val="0"/>
              </a:spcBef>
            </a:pPr>
            <a:endParaRPr lang="en-GB" dirty="0"/>
          </a:p>
          <a:p>
            <a:pPr>
              <a:spcBef>
                <a:spcPts val="0"/>
              </a:spcBef>
            </a:pPr>
            <a:r>
              <a:rPr lang="en-GB" b="1" dirty="0"/>
              <a:t>Linen </a:t>
            </a:r>
            <a:endParaRPr lang="en-GB" noProof="0" dirty="0" smtClean="0"/>
          </a:p>
          <a:p>
            <a:pPr>
              <a:spcBef>
                <a:spcPts val="0"/>
              </a:spcBef>
            </a:pPr>
            <a:r>
              <a:rPr lang="en-GB" dirty="0"/>
              <a:t>Handle, transport, and process linen that is soiled with blood, body fluids, secretions, or excretions with care to ensure that there is no leaking of fluid. </a:t>
            </a:r>
            <a:endParaRPr lang="en-GB" noProof="0" dirty="0" smtClean="0"/>
          </a:p>
          <a:p>
            <a:endParaRPr lang="es-ES_tradnl"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19</a:t>
            </a:fld>
            <a:endParaRPr lang="sv-SE"/>
          </a:p>
        </p:txBody>
      </p:sp>
    </p:spTree>
    <p:extLst>
      <p:ext uri="{BB962C8B-B14F-4D97-AF65-F5344CB8AC3E}">
        <p14:creationId xmlns:p14="http://schemas.microsoft.com/office/powerpoint/2010/main" val="116147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a:t>
            </a:fld>
            <a:endParaRPr lang="sv-SE"/>
          </a:p>
        </p:txBody>
      </p:sp>
    </p:spTree>
    <p:extLst>
      <p:ext uri="{BB962C8B-B14F-4D97-AF65-F5344CB8AC3E}">
        <p14:creationId xmlns:p14="http://schemas.microsoft.com/office/powerpoint/2010/main" val="254701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b="1" dirty="0"/>
              <a:t>Personal protective equipment </a:t>
            </a:r>
            <a:r>
              <a:rPr lang="en-GB" b="1" dirty="0" smtClean="0"/>
              <a:t>(PPE)</a:t>
            </a:r>
            <a:endParaRPr lang="en-GB" noProof="0" dirty="0" smtClean="0"/>
          </a:p>
          <a:p>
            <a:r>
              <a:rPr lang="en-GB" dirty="0"/>
              <a:t>Using PPE provides a physical barrier between microorganisms and the wearer. It offers protection by preventing microorganisms from contaminating hands, eyes, or clothing and then being spread to other patients and staff. </a:t>
            </a:r>
            <a:endParaRPr lang="en-GB" noProof="0" dirty="0" smtClean="0"/>
          </a:p>
          <a:p>
            <a:r>
              <a:rPr lang="en-GB" b="1" dirty="0"/>
              <a:t>Gloves </a:t>
            </a:r>
            <a:endParaRPr lang="en-GB" noProof="0" dirty="0" smtClean="0"/>
          </a:p>
          <a:p>
            <a:r>
              <a:rPr lang="en-GB" dirty="0"/>
              <a:t>Wear clean gloves when touching blood, body fluids, secretions, excretions, or mucous membranes. Change gloves between patients and different tasks/procedures on the same patient to prevent cross-contamination between body sites. Remove gloves immediately after use. Disposable gloves should not be reused. </a:t>
            </a:r>
            <a:endParaRPr lang="en-GB" noProof="0" dirty="0" smtClean="0"/>
          </a:p>
          <a:p>
            <a:r>
              <a:rPr lang="en-GB" b="1" dirty="0"/>
              <a:t>Clothes </a:t>
            </a:r>
            <a:endParaRPr lang="en-GB" noProof="0" dirty="0" smtClean="0"/>
          </a:p>
          <a:p>
            <a:r>
              <a:rPr lang="en-GB" dirty="0"/>
              <a:t>Contamination of work clothes can be considerable (from splashes or spills of body fluids) and is reduced by a protective gown or apron. Wearing a plastic apron during </a:t>
            </a:r>
            <a:r>
              <a:rPr lang="en-GB" dirty="0" smtClean="0"/>
              <a:t>nursing/clinical </a:t>
            </a:r>
            <a:r>
              <a:rPr lang="en-GB" dirty="0"/>
              <a:t>procedures reduces the risk of transmission. Remove a soiled or wet gown as soon as possible. If it is necessary to use the gown/apron later again on the same patient, remove it without touching the outer side. </a:t>
            </a:r>
            <a:endParaRPr lang="en-GB" noProof="0" dirty="0" smtClean="0"/>
          </a:p>
          <a:p>
            <a:r>
              <a:rPr lang="en-GB" b="1" dirty="0"/>
              <a:t>Masks </a:t>
            </a:r>
            <a:endParaRPr lang="en-GB" noProof="0" dirty="0" smtClean="0"/>
          </a:p>
          <a:p>
            <a:r>
              <a:rPr lang="en-GB" dirty="0"/>
              <a:t>Mask, goggles, and/or visors protect mucous membranes against blood/ body fluid splashes. A respirator may provide useful protection against tuberculosis. Disinfect items as needed. </a:t>
            </a:r>
            <a:endParaRPr lang="en-GB" noProof="0" dirty="0" smtClean="0"/>
          </a:p>
        </p:txBody>
      </p:sp>
      <p:sp>
        <p:nvSpPr>
          <p:cNvPr id="4" name="3 Marcador de número de diapositiva"/>
          <p:cNvSpPr>
            <a:spLocks noGrp="1"/>
          </p:cNvSpPr>
          <p:nvPr>
            <p:ph type="sldNum" sz="quarter" idx="10"/>
          </p:nvPr>
        </p:nvSpPr>
        <p:spPr/>
        <p:txBody>
          <a:bodyPr/>
          <a:lstStyle/>
          <a:p>
            <a:pPr>
              <a:defRPr/>
            </a:pPr>
            <a:fld id="{606CFCD3-2DEA-4253-A9DD-F74626DCEEB6}" type="slidenum">
              <a:rPr lang="sv-SE" smtClean="0"/>
              <a:pPr>
                <a:defRPr/>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Family members providing care to patients </a:t>
            </a:r>
            <a:endParaRPr lang="en-GB" noProof="0" dirty="0" smtClean="0"/>
          </a:p>
          <a:p>
            <a:r>
              <a:rPr lang="en-GB" dirty="0"/>
              <a:t>Family members providing care to patients MUST be educated by the staff to use good hygiene and appropriate precautions to prevent spread of infections to themselves and to other patients. The precautions for the family members should be the same as those used by </a:t>
            </a:r>
            <a:r>
              <a:rPr lang="en-GB" dirty="0" smtClean="0"/>
              <a:t>staff</a:t>
            </a:r>
            <a:r>
              <a:rPr lang="en-GB" dirty="0"/>
              <a:t>. </a:t>
            </a:r>
            <a:endParaRPr lang="en-GB"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21</a:t>
            </a:fld>
            <a:endParaRPr lang="sv-SE"/>
          </a:p>
        </p:txBody>
      </p:sp>
    </p:spTree>
    <p:extLst>
      <p:ext uri="{BB962C8B-B14F-4D97-AF65-F5344CB8AC3E}">
        <p14:creationId xmlns:p14="http://schemas.microsoft.com/office/powerpoint/2010/main" val="209786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In most cases, use of Standard Precautions is sufficient. IP should primarily be based on clinical signs and symptoms. When </a:t>
            </a:r>
            <a:r>
              <a:rPr lang="en-GB" dirty="0" smtClean="0"/>
              <a:t>isolation precautions is </a:t>
            </a:r>
            <a:r>
              <a:rPr lang="en-GB" dirty="0"/>
              <a:t>needed, the following practices should be considered: </a:t>
            </a:r>
            <a:endParaRPr lang="en-GB" noProof="0" dirty="0" smtClean="0"/>
          </a:p>
          <a:p>
            <a:pPr marL="639086" lvl="1" indent="-174296">
              <a:buFont typeface="Arial" pitchFamily="34" charset="0"/>
              <a:buChar char="•"/>
            </a:pPr>
            <a:r>
              <a:rPr lang="en-GB" dirty="0"/>
              <a:t>Single room (including bathroom) when gross contamination of the environment is likely (e.g., large wounds with heavy discharge, massive uncontrolled bleeding, diarrhoea) </a:t>
            </a:r>
          </a:p>
          <a:p>
            <a:pPr marL="639086" lvl="1" indent="-174296">
              <a:buFont typeface="Arial" pitchFamily="34" charset="0"/>
              <a:buChar char="•"/>
            </a:pPr>
            <a:r>
              <a:rPr lang="en-GB" dirty="0"/>
              <a:t>Single room, door closed when contact transfer is likely (e.g., injured skin with Gram positive infection) </a:t>
            </a:r>
          </a:p>
          <a:p>
            <a:pPr marL="639086" lvl="1" indent="-174296">
              <a:buFont typeface="Arial" pitchFamily="34" charset="0"/>
              <a:buChar char="•"/>
            </a:pPr>
            <a:r>
              <a:rPr lang="en-GB" dirty="0"/>
              <a:t>Single room ventilated to the outside when airborne transfer is likely (e.g., tuberculosis) </a:t>
            </a:r>
          </a:p>
          <a:p>
            <a:pPr marL="639086" lvl="1" indent="-174296">
              <a:buFont typeface="Arial" pitchFamily="34" charset="0"/>
              <a:buChar char="•"/>
            </a:pPr>
            <a:r>
              <a:rPr lang="en-GB" dirty="0"/>
              <a:t>Single room with airlock when massive airborne transfer is likely (e.g., varicella) </a:t>
            </a:r>
          </a:p>
          <a:p>
            <a:pPr marL="639086" lvl="1" indent="-174296">
              <a:buFont typeface="Arial" pitchFamily="34" charset="0"/>
              <a:buChar char="•"/>
            </a:pPr>
            <a:r>
              <a:rPr lang="en-GB" dirty="0"/>
              <a:t>Use of a single room is not the whole solution to preventing spread of infections. Barrier practices must be adhered to as well. </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22</a:t>
            </a:fld>
            <a:endParaRPr lang="sv-SE"/>
          </a:p>
        </p:txBody>
      </p:sp>
    </p:spTree>
    <p:extLst>
      <p:ext uri="{BB962C8B-B14F-4D97-AF65-F5344CB8AC3E}">
        <p14:creationId xmlns:p14="http://schemas.microsoft.com/office/powerpoint/2010/main" val="2742029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0"/>
              </a:spcBef>
            </a:pPr>
            <a:r>
              <a:rPr lang="en-GB" dirty="0" smtClean="0"/>
              <a:t>Isolation precautions </a:t>
            </a:r>
            <a:r>
              <a:rPr lang="en-GB" dirty="0"/>
              <a:t>is associated with adverse psychological effects as well as decreased physician contact and other adverse effects, so it should be discontinued as soon as possible. Regard all patient blood/body fluids, excretions, and secretions as potentially infectious and institute appropriate precautions to minimise risks of transmission of infection. </a:t>
            </a:r>
            <a:endParaRPr lang="en-GB" dirty="0" smtClean="0"/>
          </a:p>
          <a:p>
            <a:pPr>
              <a:spcBef>
                <a:spcPts val="0"/>
              </a:spcBef>
            </a:pPr>
            <a:endParaRPr lang="en-GB" dirty="0" smtClean="0"/>
          </a:p>
          <a:p>
            <a:pPr>
              <a:spcBef>
                <a:spcPts val="0"/>
              </a:spcBef>
            </a:pPr>
            <a:r>
              <a:rPr lang="en-GB" dirty="0" smtClean="0"/>
              <a:t>Decontaminate </a:t>
            </a:r>
            <a:r>
              <a:rPr lang="en-GB" dirty="0"/>
              <a:t>hands between each patient contact. </a:t>
            </a:r>
            <a:r>
              <a:rPr lang="en-GB" dirty="0" smtClean="0"/>
              <a:t>Wash </a:t>
            </a:r>
            <a:r>
              <a:rPr lang="en-GB" dirty="0"/>
              <a:t>hands promptly after touching potentially infective material (blood, body fluids, secretions, or excretions). Use a no-touch technique when possible to avoid touching infective </a:t>
            </a:r>
            <a:r>
              <a:rPr lang="en-GB" dirty="0" smtClean="0"/>
              <a:t>material</a:t>
            </a:r>
            <a:r>
              <a:rPr lang="en-GB" dirty="0"/>
              <a:t>. </a:t>
            </a:r>
          </a:p>
          <a:p>
            <a:pPr>
              <a:spcBef>
                <a:spcPts val="0"/>
              </a:spcBef>
              <a:buFont typeface="Arial" pitchFamily="34" charset="0"/>
              <a:buNone/>
            </a:pPr>
            <a:endParaRPr lang="en-GB" dirty="0"/>
          </a:p>
          <a:p>
            <a:pPr>
              <a:spcBef>
                <a:spcPts val="0"/>
              </a:spcBef>
              <a:buFont typeface="Arial" pitchFamily="34" charset="0"/>
              <a:buNone/>
            </a:pPr>
            <a:r>
              <a:rPr lang="en-GB" dirty="0"/>
              <a:t>Wear gloves, if available, when in contact with blood, body fluids, secretions, excretions, and contaminated items. Disinfect hands immediately after removing gloves. (If gloves MUST be re-used, dip the gloved hand into dilute bleach [1:100]. If soiled, wash with soap and water first.) </a:t>
            </a:r>
          </a:p>
          <a:p>
            <a:pPr>
              <a:spcBef>
                <a:spcPts val="0"/>
              </a:spcBef>
              <a:buFont typeface="Arial" pitchFamily="34" charset="0"/>
              <a:buNone/>
            </a:pPr>
            <a:endParaRPr lang="en-GB" dirty="0"/>
          </a:p>
          <a:p>
            <a:pPr>
              <a:spcBef>
                <a:spcPts val="0"/>
              </a:spcBef>
              <a:buFont typeface="Arial" pitchFamily="34" charset="0"/>
              <a:buNone/>
            </a:pPr>
            <a:r>
              <a:rPr lang="en-GB" dirty="0"/>
              <a:t>Dispose of faeces, urine, and other patient secretions via designated sinks, and clean and disinfect bedpans, urinals, and other containers appropriately. Clean up spills of infective material promptly. General disinfection of floors and walls is then not necessary. Ensure that patient-care equipment, supplies, and linen contaminated with infective material is cleaned and/or disinfected between each patient use. </a:t>
            </a:r>
          </a:p>
          <a:p>
            <a:pPr>
              <a:spcBef>
                <a:spcPts val="0"/>
              </a:spcBef>
              <a:buFont typeface="Arial" pitchFamily="34" charset="0"/>
              <a:buNone/>
            </a:pPr>
            <a:endParaRPr lang="en-GB" dirty="0"/>
          </a:p>
          <a:p>
            <a:pPr>
              <a:spcBef>
                <a:spcPts val="0"/>
              </a:spcBef>
              <a:buFont typeface="Arial" pitchFamily="34" charset="0"/>
              <a:buNone/>
            </a:pPr>
            <a:r>
              <a:rPr lang="en-GB" dirty="0"/>
              <a:t>For tuberculosis patients – develop a protocol outlining methods for separation of patients, type of ventilation (e.g., natural or negative pressure), and use of masks. </a:t>
            </a:r>
          </a:p>
          <a:p>
            <a:pPr>
              <a:spcBef>
                <a:spcPts val="0"/>
              </a:spcBef>
            </a:pPr>
            <a:endParaRPr lang="en-GB"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23</a:t>
            </a:fld>
            <a:endParaRPr lang="sv-SE"/>
          </a:p>
        </p:txBody>
      </p:sp>
    </p:spTree>
    <p:extLst>
      <p:ext uri="{BB962C8B-B14F-4D97-AF65-F5344CB8AC3E}">
        <p14:creationId xmlns:p14="http://schemas.microsoft.com/office/powerpoint/2010/main" val="1860804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0"/>
              </a:spcBef>
            </a:pPr>
            <a:r>
              <a:rPr lang="en-GB" dirty="0" smtClean="0"/>
              <a:t>Isolation precautions </a:t>
            </a:r>
            <a:r>
              <a:rPr lang="en-GB" dirty="0"/>
              <a:t>is associated with adverse psychological effects as well as decreased physician contact and other adverse effects, so it should be discontinued as soon as possible. Regard all patient blood/body fluids, excretions, and secretions as potentially infectious and institute appropriate precautions to minimise risks of transmission of infection. </a:t>
            </a:r>
            <a:endParaRPr lang="en-GB" dirty="0" smtClean="0"/>
          </a:p>
          <a:p>
            <a:pPr>
              <a:spcBef>
                <a:spcPts val="0"/>
              </a:spcBef>
            </a:pPr>
            <a:endParaRPr lang="en-GB" dirty="0" smtClean="0"/>
          </a:p>
          <a:p>
            <a:pPr>
              <a:spcBef>
                <a:spcPts val="0"/>
              </a:spcBef>
            </a:pPr>
            <a:r>
              <a:rPr lang="en-GB" dirty="0" smtClean="0"/>
              <a:t>Decontaminate </a:t>
            </a:r>
            <a:r>
              <a:rPr lang="en-GB" dirty="0"/>
              <a:t>hands between each patient contact. </a:t>
            </a:r>
            <a:r>
              <a:rPr lang="en-GB" dirty="0" smtClean="0"/>
              <a:t>Wash </a:t>
            </a:r>
            <a:r>
              <a:rPr lang="en-GB" dirty="0"/>
              <a:t>hands promptly after touching potentially infective material (blood, body fluids, secretions, or excretions). Use a no-touch technique when possible to avoid touching infective </a:t>
            </a:r>
            <a:r>
              <a:rPr lang="en-GB" dirty="0" smtClean="0"/>
              <a:t>material</a:t>
            </a:r>
            <a:r>
              <a:rPr lang="en-GB" dirty="0"/>
              <a:t>. </a:t>
            </a:r>
          </a:p>
          <a:p>
            <a:pPr>
              <a:spcBef>
                <a:spcPts val="0"/>
              </a:spcBef>
              <a:buFont typeface="Arial" pitchFamily="34" charset="0"/>
              <a:buNone/>
            </a:pPr>
            <a:endParaRPr lang="en-GB" dirty="0"/>
          </a:p>
          <a:p>
            <a:pPr>
              <a:spcBef>
                <a:spcPts val="0"/>
              </a:spcBef>
              <a:buFont typeface="Arial" pitchFamily="34" charset="0"/>
              <a:buNone/>
            </a:pPr>
            <a:r>
              <a:rPr lang="en-GB" dirty="0"/>
              <a:t>Wear gloves, if available, when in contact with blood, body fluids, secretions, excretions, and contaminated items. Disinfect hands immediately after removing gloves. (If gloves MUST be re-used, dip the gloved hand into dilute bleach [1:100]. If soiled, wash with soap and water first.) </a:t>
            </a:r>
          </a:p>
          <a:p>
            <a:pPr>
              <a:spcBef>
                <a:spcPts val="0"/>
              </a:spcBef>
              <a:buFont typeface="Arial" pitchFamily="34" charset="0"/>
              <a:buNone/>
            </a:pPr>
            <a:endParaRPr lang="en-GB" dirty="0"/>
          </a:p>
          <a:p>
            <a:pPr>
              <a:spcBef>
                <a:spcPts val="0"/>
              </a:spcBef>
              <a:buFont typeface="Arial" pitchFamily="34" charset="0"/>
              <a:buNone/>
            </a:pPr>
            <a:r>
              <a:rPr lang="en-GB" dirty="0"/>
              <a:t>Dispose of faeces, urine, and other patient secretions via designated sinks, and clean and disinfect bedpans, urinals, and other containers appropriately. Clean up spills of infective material promptly. General disinfection of floors and walls is then not necessary. Ensure that patient-care equipment, supplies, and linen contaminated with infective material is cleaned and/or disinfected between each patient use. </a:t>
            </a:r>
          </a:p>
          <a:p>
            <a:pPr>
              <a:spcBef>
                <a:spcPts val="0"/>
              </a:spcBef>
              <a:buFont typeface="Arial" pitchFamily="34" charset="0"/>
              <a:buNone/>
            </a:pPr>
            <a:endParaRPr lang="en-GB" dirty="0"/>
          </a:p>
          <a:p>
            <a:pPr>
              <a:spcBef>
                <a:spcPts val="0"/>
              </a:spcBef>
              <a:buFont typeface="Arial" pitchFamily="34" charset="0"/>
              <a:buNone/>
            </a:pPr>
            <a:r>
              <a:rPr lang="en-GB" dirty="0"/>
              <a:t>For tuberculosis patients – develop a protocol outlining methods for separation of patients, type of ventilation (e.g., natural or negative pressure), and use of masks. </a:t>
            </a:r>
          </a:p>
          <a:p>
            <a:pPr>
              <a:spcBef>
                <a:spcPts val="0"/>
              </a:spcBef>
            </a:pPr>
            <a:endParaRPr lang="en-GB"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24</a:t>
            </a:fld>
            <a:endParaRPr lang="sv-SE"/>
          </a:p>
        </p:txBody>
      </p:sp>
    </p:spTree>
    <p:extLst>
      <p:ext uri="{BB962C8B-B14F-4D97-AF65-F5344CB8AC3E}">
        <p14:creationId xmlns:p14="http://schemas.microsoft.com/office/powerpoint/2010/main" val="1860804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25</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26</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Canada</a:t>
            </a:r>
            <a:r>
              <a:rPr lang="en-US" sz="1200" baseline="0" dirty="0" smtClean="0"/>
              <a:t> has an o</a:t>
            </a:r>
            <a:r>
              <a:rPr lang="en-US" sz="1200" dirty="0" smtClean="0"/>
              <a:t>nline infection prevention and control learning presentation that might be useful</a:t>
            </a:r>
            <a:r>
              <a:rPr lang="en-US" sz="1200" baseline="0" dirty="0" smtClean="0"/>
              <a:t> for instructors</a:t>
            </a:r>
            <a:r>
              <a:rPr lang="en-US" sz="1200" dirty="0" smtClean="0"/>
              <a:t>. ​​This presentation describes the various components of Routine practices in infection prevention and control. </a:t>
            </a:r>
            <a:r>
              <a:rPr lang="en-US" sz="1200" dirty="0" smtClean="0">
                <a:hlinkClick r:id="rId3"/>
              </a:rPr>
              <a:t>http://www.publichealthontario.ca/en/BrowseByTopic/InfectiousDiseases/Pages/Routine_Practices.aspx</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27</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395" indent="-232395" defTabSz="929579">
              <a:buFont typeface="+mj-lt"/>
              <a:buAutoNum type="arabicPeriod"/>
              <a:defRPr/>
            </a:pPr>
            <a:r>
              <a:rPr lang="en-US" dirty="0" smtClean="0"/>
              <a:t> True</a:t>
            </a:r>
          </a:p>
          <a:p>
            <a:pPr marL="232395" indent="-232395" defTabSz="929579">
              <a:buFont typeface="+mj-lt"/>
              <a:buAutoNum type="arabicPeriod"/>
              <a:defRPr/>
            </a:pPr>
            <a:r>
              <a:rPr lang="en-US" dirty="0" smtClean="0"/>
              <a:t> C</a:t>
            </a:r>
          </a:p>
          <a:p>
            <a:r>
              <a:rPr lang="en-US" dirty="0" smtClean="0"/>
              <a:t>3.</a:t>
            </a:r>
            <a:r>
              <a:rPr lang="en-US" baseline="0" dirty="0" smtClean="0"/>
              <a:t>   B</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28</a:t>
            </a:fld>
            <a:endParaRPr lang="sv-SE"/>
          </a:p>
        </p:txBody>
      </p:sp>
    </p:spTree>
    <p:extLst>
      <p:ext uri="{BB962C8B-B14F-4D97-AF65-F5344CB8AC3E}">
        <p14:creationId xmlns:p14="http://schemas.microsoft.com/office/powerpoint/2010/main" val="256655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a:t>
            </a:fld>
            <a:endParaRPr lang="sv-SE"/>
          </a:p>
        </p:txBody>
      </p:sp>
    </p:spTree>
    <p:extLst>
      <p:ext uri="{BB962C8B-B14F-4D97-AF65-F5344CB8AC3E}">
        <p14:creationId xmlns:p14="http://schemas.microsoft.com/office/powerpoint/2010/main" val="167789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Microorganisms causing healthcare-associated infections can be spread from infected or colonised patients to other patients and to staff. Appropriate isolation/precautions can reduce transmission if they are applied properly. </a:t>
            </a:r>
            <a:r>
              <a:rPr lang="en-GB" dirty="0" smtClean="0"/>
              <a:t>An isolation/precautions </a:t>
            </a:r>
            <a:r>
              <a:rPr lang="en-GB" dirty="0"/>
              <a:t>policy aims to decrease the spread of infectious agents between staff and patients to such a level that infection or colonisation does not occur. </a:t>
            </a:r>
          </a:p>
          <a:p>
            <a:pPr>
              <a:buFont typeface="Arial" pitchFamily="34" charset="0"/>
              <a:buNone/>
            </a:pPr>
            <a:endParaRPr lang="en-GB" dirty="0"/>
          </a:p>
          <a:p>
            <a:pPr>
              <a:buFont typeface="Arial" pitchFamily="34" charset="0"/>
              <a:buNone/>
            </a:pPr>
            <a:r>
              <a:rPr lang="en-GB" dirty="0"/>
              <a:t>Isolation/precautions policies have several parts: hand hygiene, personal protective equipment (protective clothing and other items), single rooms with more or less sophisticated ventilation, and restrictions for movement of patients and staff. Apply isolation/precautions according to signs and symptoms of the patient; in general, do not wait for laboratory results. </a:t>
            </a:r>
          </a:p>
          <a:p>
            <a:pPr marL="174296" indent="-174296">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ordia New" pitchFamily="34" charset="-34"/>
              </a:rPr>
              <a:t>Infection results from an interaction between an infectious agent and susceptible host. This interaction occurs by means of contact between the agent and the host and is affected by the environment. Breaking the chain of infection by interrupting transmission is generally the best way to prevent infections. </a:t>
            </a:r>
          </a:p>
          <a:p>
            <a:endParaRPr lang="en-US" dirty="0" smtClean="0">
              <a:cs typeface="Cordia New" pitchFamily="34" charset="-34"/>
            </a:endParaRPr>
          </a:p>
          <a:p>
            <a:pPr defTabSz="929579"/>
            <a:r>
              <a:rPr lang="en-US" dirty="0" smtClean="0">
                <a:cs typeface="Cordia New" pitchFamily="34" charset="-34"/>
              </a:rPr>
              <a:t>The chain of infection consists of the following components: infectious agent, reservoir, portal of exit, mode of transmission, portal of entry and susceptible host. Isolation precautions focuses on interrupting this chain of infection, especially transmission.</a:t>
            </a:r>
            <a:endParaRPr lang="en-GB" dirty="0" smtClean="0"/>
          </a:p>
          <a:p>
            <a:endParaRPr lang="th-TH"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5</a:t>
            </a:fld>
            <a:endParaRPr lang="sv-SE"/>
          </a:p>
        </p:txBody>
      </p:sp>
    </p:spTree>
    <p:extLst>
      <p:ext uri="{BB962C8B-B14F-4D97-AF65-F5344CB8AC3E}">
        <p14:creationId xmlns:p14="http://schemas.microsoft.com/office/powerpoint/2010/main" val="422182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GB" sz="1200" dirty="0" smtClean="0">
                <a:cs typeface="Arial" pitchFamily="34" charset="0"/>
              </a:rPr>
              <a:t>A pathogen may be transmitted by a single route or it can be transmitted in several ways.</a:t>
            </a:r>
          </a:p>
          <a:p>
            <a:pPr>
              <a:spcBef>
                <a:spcPts val="0"/>
              </a:spcBef>
            </a:pPr>
            <a:endParaRPr lang="en-GB" b="1" dirty="0" smtClean="0"/>
          </a:p>
          <a:p>
            <a:pPr>
              <a:spcBef>
                <a:spcPts val="0"/>
              </a:spcBef>
            </a:pPr>
            <a:r>
              <a:rPr lang="en-GB" b="1" dirty="0" smtClean="0"/>
              <a:t>Contact </a:t>
            </a:r>
            <a:r>
              <a:rPr lang="en-GB" b="1" dirty="0"/>
              <a:t>spread </a:t>
            </a:r>
            <a:endParaRPr lang="en-GB" noProof="0" dirty="0" smtClean="0"/>
          </a:p>
          <a:p>
            <a:pPr>
              <a:spcBef>
                <a:spcPts val="0"/>
              </a:spcBef>
            </a:pPr>
            <a:r>
              <a:rPr lang="en-GB" dirty="0"/>
              <a:t>Direct contact occurs when microorganisms are transferred from one person to another. It can involve contact with blood, body fluids, excretions, or secretions: </a:t>
            </a:r>
            <a:endParaRPr lang="en-GB" noProof="0" dirty="0" smtClean="0"/>
          </a:p>
          <a:p>
            <a:pPr marL="639086" lvl="1" indent="-174296">
              <a:spcBef>
                <a:spcPts val="0"/>
              </a:spcBef>
              <a:buFont typeface="Arial" pitchFamily="34" charset="0"/>
              <a:buChar char="•"/>
            </a:pPr>
            <a:r>
              <a:rPr lang="en-GB" dirty="0"/>
              <a:t>During patient care by the </a:t>
            </a:r>
            <a:r>
              <a:rPr lang="en-GB" dirty="0" smtClean="0"/>
              <a:t>healthcare worker </a:t>
            </a:r>
            <a:r>
              <a:rPr lang="en-GB" dirty="0"/>
              <a:t>or a visitor or family member. </a:t>
            </a:r>
            <a:endParaRPr lang="en-GB" dirty="0" smtClean="0"/>
          </a:p>
          <a:p>
            <a:pPr marL="639086" lvl="1" indent="-174296">
              <a:spcBef>
                <a:spcPts val="0"/>
              </a:spcBef>
              <a:buFont typeface="Arial" pitchFamily="34" charset="0"/>
              <a:buChar char="•"/>
            </a:pPr>
            <a:r>
              <a:rPr lang="en-GB" dirty="0" smtClean="0"/>
              <a:t>During </a:t>
            </a:r>
            <a:r>
              <a:rPr lang="en-GB" dirty="0"/>
              <a:t>interactive activities in playrooms or lounges between patients. </a:t>
            </a:r>
          </a:p>
          <a:p>
            <a:pPr>
              <a:spcBef>
                <a:spcPts val="0"/>
              </a:spcBef>
            </a:pPr>
            <a:r>
              <a:rPr lang="en-GB" dirty="0"/>
              <a:t>Indirect contact involves the transfer of a microorganism through a contaminated intermediate object, substance, or person, e.g., contaminated equipment, food, water, or </a:t>
            </a:r>
            <a:r>
              <a:rPr lang="en-GB" dirty="0" smtClean="0"/>
              <a:t>supplies. May occur when </a:t>
            </a:r>
          </a:p>
          <a:p>
            <a:pPr marL="628650" lvl="1" indent="-171450">
              <a:spcBef>
                <a:spcPts val="0"/>
              </a:spcBef>
              <a:buFont typeface="Arial" pitchFamily="34" charset="0"/>
              <a:buChar char="•"/>
            </a:pPr>
            <a:r>
              <a:rPr lang="en-GB" dirty="0" smtClean="0"/>
              <a:t>Inadequate </a:t>
            </a:r>
            <a:r>
              <a:rPr lang="en-GB" dirty="0"/>
              <a:t>hand washing is performed by a care provider. </a:t>
            </a:r>
            <a:endParaRPr lang="en-GB" dirty="0" smtClean="0"/>
          </a:p>
          <a:p>
            <a:pPr marL="628650" lvl="1" indent="-171450">
              <a:spcBef>
                <a:spcPts val="0"/>
              </a:spcBef>
              <a:buFont typeface="Arial" pitchFamily="34" charset="0"/>
              <a:buChar char="•"/>
            </a:pPr>
            <a:r>
              <a:rPr lang="en-GB" dirty="0" smtClean="0"/>
              <a:t>Equipment </a:t>
            </a:r>
            <a:r>
              <a:rPr lang="en-GB" dirty="0"/>
              <a:t>is not cleaned, disinfected, or sterilised adequately between patients. </a:t>
            </a:r>
          </a:p>
          <a:p>
            <a:pPr>
              <a:spcBef>
                <a:spcPts val="0"/>
              </a:spcBef>
            </a:pPr>
            <a:r>
              <a:rPr lang="en-GB" dirty="0" err="1"/>
              <a:t>Bloodborne</a:t>
            </a:r>
            <a:r>
              <a:rPr lang="en-GB" dirty="0"/>
              <a:t> pathogens are transferred by sharps or needle-stick injuries, transfusion, or injection. </a:t>
            </a:r>
          </a:p>
          <a:p>
            <a:pPr>
              <a:spcBef>
                <a:spcPts val="0"/>
              </a:spcBef>
            </a:pPr>
            <a:endParaRPr lang="en-GB" dirty="0"/>
          </a:p>
          <a:p>
            <a:pPr>
              <a:spcBef>
                <a:spcPts val="0"/>
              </a:spcBef>
            </a:pPr>
            <a:r>
              <a:rPr lang="en-GB" b="0" dirty="0"/>
              <a:t>Droplet </a:t>
            </a:r>
            <a:r>
              <a:rPr lang="en-GB" b="0" dirty="0" smtClean="0"/>
              <a:t>spread: </a:t>
            </a:r>
            <a:r>
              <a:rPr lang="en-GB" dirty="0" smtClean="0"/>
              <a:t>Infectious </a:t>
            </a:r>
            <a:r>
              <a:rPr lang="en-GB" dirty="0"/>
              <a:t>droplets that are expelled, e.g., when sneezing or coughing, are too heavy to float in air and </a:t>
            </a:r>
            <a:r>
              <a:rPr lang="en-GB" dirty="0" smtClean="0"/>
              <a:t>can be transferred </a:t>
            </a:r>
            <a:r>
              <a:rPr lang="en-GB" dirty="0"/>
              <a:t>less than 2m from the source of the droplets. Spread may be direct or indirect. </a:t>
            </a:r>
            <a:endParaRPr lang="en-GB" dirty="0" smtClean="0"/>
          </a:p>
          <a:p>
            <a:pPr>
              <a:spcBef>
                <a:spcPts val="0"/>
              </a:spcBef>
            </a:pPr>
            <a:endParaRPr lang="en-GB" dirty="0" smtClean="0"/>
          </a:p>
          <a:p>
            <a:pPr>
              <a:spcBef>
                <a:spcPts val="0"/>
              </a:spcBef>
            </a:pPr>
            <a:r>
              <a:rPr lang="en-GB" dirty="0" smtClean="0"/>
              <a:t>Direct </a:t>
            </a:r>
            <a:r>
              <a:rPr lang="en-GB" dirty="0"/>
              <a:t>droplet transmission. Droplets reach mucous membranes or are inhaled. </a:t>
            </a:r>
            <a:endParaRPr lang="en-GB" dirty="0" smtClean="0"/>
          </a:p>
          <a:p>
            <a:pPr>
              <a:spcBef>
                <a:spcPts val="0"/>
              </a:spcBef>
            </a:pPr>
            <a:r>
              <a:rPr lang="en-GB" dirty="0" smtClean="0"/>
              <a:t>Indirect </a:t>
            </a:r>
            <a:r>
              <a:rPr lang="en-GB" dirty="0"/>
              <a:t>droplet transmission. Droplets fall on to surfaces or hands and are transmitted to mucous membranes or food. Indirect droplet transmission is often more efficient than direct transmission. </a:t>
            </a:r>
            <a:endParaRPr lang="en-GB" dirty="0" smtClean="0"/>
          </a:p>
          <a:p>
            <a:pPr>
              <a:spcBef>
                <a:spcPts val="0"/>
              </a:spcBef>
            </a:pPr>
            <a:endParaRPr lang="en-GB" dirty="0" smtClean="0"/>
          </a:p>
          <a:p>
            <a:pPr>
              <a:spcBef>
                <a:spcPts val="0"/>
              </a:spcBef>
            </a:pPr>
            <a:r>
              <a:rPr lang="en-GB" dirty="0" smtClean="0"/>
              <a:t>Infections </a:t>
            </a:r>
            <a:r>
              <a:rPr lang="en-GB" dirty="0"/>
              <a:t>spread this way include the common cold, influenza, and respiratory syncytial viruses</a:t>
            </a:r>
            <a:r>
              <a:rPr lang="en-GB" dirty="0" smtClean="0"/>
              <a:t>. </a:t>
            </a:r>
            <a:endParaRPr lang="en-GB" noProof="0" dirty="0" smtClean="0"/>
          </a:p>
          <a:p>
            <a:pPr marL="174296" indent="-174296">
              <a:buFont typeface="Arial" pitchFamily="34" charset="0"/>
              <a:buChar char="•"/>
            </a:pPr>
            <a:endParaRPr lang="en-GB"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6</a:t>
            </a:fld>
            <a:endParaRPr lang="sv-SE"/>
          </a:p>
        </p:txBody>
      </p:sp>
    </p:spTree>
    <p:extLst>
      <p:ext uri="{BB962C8B-B14F-4D97-AF65-F5344CB8AC3E}">
        <p14:creationId xmlns:p14="http://schemas.microsoft.com/office/powerpoint/2010/main" val="308990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ts val="0"/>
              </a:spcBef>
            </a:pPr>
            <a:r>
              <a:rPr lang="en-GB" b="1" dirty="0" smtClean="0"/>
              <a:t>Airborne </a:t>
            </a:r>
            <a:r>
              <a:rPr lang="en-GB" b="1" dirty="0"/>
              <a:t>spread </a:t>
            </a:r>
            <a:endParaRPr lang="en-GB" noProof="0" dirty="0" smtClean="0"/>
          </a:p>
          <a:p>
            <a:pPr>
              <a:spcBef>
                <a:spcPts val="0"/>
              </a:spcBef>
            </a:pPr>
            <a:r>
              <a:rPr lang="en-GB" dirty="0"/>
              <a:t>Small particles (≤5μm in size) carrying microbes can remain airborne; they may be transferred via air currents for more than 2m from the source as droplet nuclei or on skin scales. These particles are then inhaled. Examples of microbes spread in this manner are varicella zoster, measles, and pulmonary tuberculosis. </a:t>
            </a:r>
            <a:endParaRPr lang="en-GB" noProof="0" dirty="0" smtClean="0"/>
          </a:p>
          <a:p>
            <a:pPr marL="174296" indent="-174296">
              <a:buFont typeface="Arial" pitchFamily="34" charset="0"/>
              <a:buChar char="•"/>
            </a:pPr>
            <a:endParaRPr lang="en-GB" noProof="0" dirty="0" smtClean="0"/>
          </a:p>
          <a:p>
            <a:pPr marL="0" indent="0">
              <a:buFont typeface="Arial" pitchFamily="34" charset="0"/>
              <a:buNone/>
            </a:pPr>
            <a:r>
              <a:rPr lang="en-GB" b="1" noProof="0" dirty="0" smtClean="0"/>
              <a:t>Vehicle spread</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sz="1200" dirty="0" smtClean="0">
                <a:cs typeface="Cordia New" pitchFamily="34" charset="-34"/>
              </a:rPr>
              <a:t>Vehicle transmission applies to microorganisms transmitted through contaminated items such as food, water, medications, medical devices and equipment, toys, and biological products, such as blood, tissues or organs. </a:t>
            </a:r>
          </a:p>
          <a:p>
            <a:pPr marL="0" indent="0">
              <a:buFont typeface="Arial" pitchFamily="34" charset="0"/>
              <a:buNone/>
            </a:pPr>
            <a:endParaRPr lang="en-GB" noProof="0" dirty="0" smtClean="0"/>
          </a:p>
          <a:p>
            <a:pPr marL="0" indent="0">
              <a:buFont typeface="Arial" pitchFamily="34" charset="0"/>
              <a:buNone/>
            </a:pPr>
            <a:r>
              <a:rPr lang="en-GB" b="1" noProof="0" dirty="0" smtClean="0"/>
              <a:t>Vector-borne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sz="1200" dirty="0" smtClean="0">
                <a:cs typeface="Cordia New" pitchFamily="34" charset="-34"/>
              </a:rPr>
              <a:t>Vector-borne transmission occurs when vectors such as mosquitoes, flies, rats, and other vermin transmit microorganisms. Transmission occurs through simple contamination by animal or arthropod vectors or their actual penetration of the skin or mucous membranes. This mode of transmission plays a minor role in transmission of HAIs.</a:t>
            </a:r>
          </a:p>
          <a:p>
            <a:pPr marL="0" indent="0">
              <a:buFont typeface="Arial" pitchFamily="34" charset="0"/>
              <a:buNone/>
            </a:pPr>
            <a:endParaRPr lang="en-GB" noProof="0" dirty="0" smtClean="0"/>
          </a:p>
          <a:p>
            <a:pPr marL="0" indent="0">
              <a:buFont typeface="Arial" pitchFamily="34" charset="0"/>
              <a:buNone/>
            </a:pPr>
            <a:endParaRPr lang="en-GB"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7</a:t>
            </a:fld>
            <a:endParaRPr lang="sv-SE"/>
          </a:p>
        </p:txBody>
      </p:sp>
    </p:spTree>
    <p:extLst>
      <p:ext uri="{BB962C8B-B14F-4D97-AF65-F5344CB8AC3E}">
        <p14:creationId xmlns:p14="http://schemas.microsoft.com/office/powerpoint/2010/main" val="308990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With the constant emergence of new pathogens, the management of infected patients in the health care setting becomes extremely important.  The fundamental principles of managing patients with a transmissible infection are: </a:t>
            </a:r>
            <a:endParaRPr lang="en-GB" noProof="0" dirty="0" smtClean="0"/>
          </a:p>
          <a:p>
            <a:pPr marL="639086" lvl="1" indent="-174296">
              <a:buFont typeface="Arial" pitchFamily="34" charset="0"/>
              <a:buChar char="•"/>
            </a:pPr>
            <a:r>
              <a:rPr lang="en-GB" dirty="0"/>
              <a:t>What is to be achieved by using isolation/precautions (IP) </a:t>
            </a:r>
          </a:p>
          <a:p>
            <a:pPr marL="639086" lvl="1" indent="-174296">
              <a:buFont typeface="Arial" pitchFamily="34" charset="0"/>
              <a:buChar char="•"/>
            </a:pPr>
            <a:r>
              <a:rPr lang="en-GB" dirty="0"/>
              <a:t>Knowledge of the route of transmission of an infectious agent </a:t>
            </a:r>
          </a:p>
          <a:p>
            <a:pPr marL="639086" lvl="1" indent="-174296">
              <a:buFont typeface="Arial" pitchFamily="34" charset="0"/>
              <a:buChar char="•"/>
            </a:pPr>
            <a:r>
              <a:rPr lang="en-GB" dirty="0"/>
              <a:t>How to reduce risks between patients, and between patients and healthcare workers (HCW) </a:t>
            </a:r>
            <a:endParaRPr lang="en-GB" noProof="0" dirty="0" smtClean="0"/>
          </a:p>
          <a:p>
            <a:pPr>
              <a:buFont typeface="Arial" pitchFamily="34" charset="0"/>
              <a:buNone/>
            </a:pPr>
            <a:endParaRPr lang="en-GB" dirty="0"/>
          </a:p>
          <a:p>
            <a:pPr marL="639086" lvl="1" indent="-174296">
              <a:buFont typeface="Arial" pitchFamily="34" charset="0"/>
              <a:buChar char="•"/>
            </a:pPr>
            <a:endParaRPr lang="sv-SE" dirty="0">
              <a:cs typeface="Arial" charset="0"/>
            </a:endParaRP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8</a:t>
            </a:fld>
            <a:endParaRPr lang="sv-SE"/>
          </a:p>
        </p:txBody>
      </p:sp>
    </p:spTree>
    <p:extLst>
      <p:ext uri="{BB962C8B-B14F-4D97-AF65-F5344CB8AC3E}">
        <p14:creationId xmlns:p14="http://schemas.microsoft.com/office/powerpoint/2010/main" val="390850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9579">
              <a:spcBef>
                <a:spcPts val="0"/>
              </a:spcBef>
            </a:pPr>
            <a:r>
              <a:rPr lang="en-GB" dirty="0"/>
              <a:t>Since hospitals began to segregate patients with potentially transmitted pathogens, different types of </a:t>
            </a:r>
            <a:r>
              <a:rPr lang="en-GB" dirty="0" smtClean="0"/>
              <a:t>isolation precautions (IP) </a:t>
            </a:r>
            <a:r>
              <a:rPr lang="en-GB" dirty="0"/>
              <a:t>have been recommended. Before 1900, infected patients were segregated in separate wards depending on their diseases. After 1900, the emphasis was on the use of protective barriers for </a:t>
            </a:r>
            <a:r>
              <a:rPr lang="en-GB" dirty="0" smtClean="0"/>
              <a:t>healthcare workers (HCW) </a:t>
            </a:r>
            <a:r>
              <a:rPr lang="en-GB" dirty="0"/>
              <a:t>treating patients with specific diseases</a:t>
            </a:r>
            <a:endParaRPr lang="en-GB" noProof="0" dirty="0" smtClean="0"/>
          </a:p>
          <a:p>
            <a:pPr>
              <a:spcBef>
                <a:spcPts val="0"/>
              </a:spcBef>
            </a:pPr>
            <a:endParaRPr lang="en-GB" dirty="0"/>
          </a:p>
          <a:p>
            <a:pPr>
              <a:spcBef>
                <a:spcPts val="0"/>
              </a:spcBef>
            </a:pPr>
            <a:r>
              <a:rPr lang="en-GB" dirty="0"/>
              <a:t>In 1985, the concept of Universal Precautions (UP) was created, primarily due to the acquired immune deficiency syndrome (AIDS) epidemic. The objective was to prevent infections transmitted by blood and body fluids between patients and HCWs. These recommendations had a great impact because they were the first directed toward HCW protection. For the first time, emphasis was placed on precautions for all persons, regardless of their presumed infection status. </a:t>
            </a:r>
          </a:p>
          <a:p>
            <a:pPr>
              <a:spcBef>
                <a:spcPts val="0"/>
              </a:spcBef>
            </a:pPr>
            <a:endParaRPr lang="en-GB" dirty="0"/>
          </a:p>
          <a:p>
            <a:pPr defTabSz="929579">
              <a:spcBef>
                <a:spcPts val="0"/>
              </a:spcBef>
            </a:pPr>
            <a:r>
              <a:rPr lang="en-GB" dirty="0"/>
              <a:t>The idea underlying Body Substance Isolation (BSI) was published in 1987; it is similar to UP. All fluids coming from patients must be handled with gloves. It doesn’t consider other barriers or additional practices to prevent sharps injuries. The main problem with BSI is overuse of gloves or performing patient care without changing gloves when needed. There is also less hand washing due to the perceived security of gloving, together with an increase in latex dermatitis due to glove use. </a:t>
            </a:r>
          </a:p>
          <a:p>
            <a:pPr defTabSz="929579">
              <a:spcBef>
                <a:spcPts val="0"/>
              </a:spcBef>
            </a:pPr>
            <a:endParaRPr lang="en-GB" dirty="0"/>
          </a:p>
          <a:p>
            <a:pPr defTabSz="929579">
              <a:spcBef>
                <a:spcPts val="0"/>
              </a:spcBef>
            </a:pPr>
            <a:r>
              <a:rPr lang="en-GB" dirty="0"/>
              <a:t>IP concepts have evolved </a:t>
            </a:r>
            <a:r>
              <a:rPr lang="en-GB" dirty="0" smtClean="0"/>
              <a:t>over </a:t>
            </a:r>
            <a:r>
              <a:rPr lang="en-GB" dirty="0"/>
              <a:t>the years due to novel microorganisms (HIV, SARS) and emergence of multidrug-resistant bacteria. </a:t>
            </a:r>
            <a:endParaRPr lang="en-GB" noProof="0" dirty="0" smtClean="0"/>
          </a:p>
          <a:p>
            <a:endParaRPr lang="en-GB" dirty="0"/>
          </a:p>
          <a:p>
            <a:endParaRPr lang="en-GB" noProof="0"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9</a:t>
            </a:fld>
            <a:endParaRPr lang="sv-SE"/>
          </a:p>
        </p:txBody>
      </p:sp>
    </p:spTree>
    <p:extLst>
      <p:ext uri="{BB962C8B-B14F-4D97-AF65-F5344CB8AC3E}">
        <p14:creationId xmlns:p14="http://schemas.microsoft.com/office/powerpoint/2010/main" val="2091108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400">
                <a:latin typeface="Arial" pitchFamily="34" charset="0"/>
                <a:cs typeface="Arial" pitchFamily="34" charset="0"/>
              </a:defRPr>
            </a:lvl1pPr>
          </a:lstStyle>
          <a:p>
            <a:r>
              <a:rPr lang="en-US" smtClean="0"/>
              <a:t>December 1, 2013</a:t>
            </a:r>
            <a:endParaRPr lang="en-GB" dirty="0"/>
          </a:p>
        </p:txBody>
      </p:sp>
      <p:sp>
        <p:nvSpPr>
          <p:cNvPr id="6" name="Slide Number Placeholder 5"/>
          <p:cNvSpPr>
            <a:spLocks noGrp="1"/>
          </p:cNvSpPr>
          <p:nvPr>
            <p:ph type="sldNum" sz="quarter" idx="12"/>
          </p:nvPr>
        </p:nvSpPr>
        <p:spPr>
          <a:ln>
            <a:noFill/>
          </a:ln>
        </p:spPr>
        <p:txBody>
          <a:bodyPr/>
          <a:lstStyle>
            <a:lvl1pPr>
              <a:defRPr sz="1400"/>
            </a:lvl1pPr>
          </a:lstStyle>
          <a:p>
            <a:r>
              <a:rPr lang="en-GB" dirty="0" smtClean="0"/>
              <a:t>a</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044049"/>
            <a:ext cx="792088" cy="554071"/>
          </a:xfrm>
          <a:prstGeom prst="rect">
            <a:avLst/>
          </a:prstGeom>
        </p:spPr>
      </p:pic>
    </p:spTree>
    <p:extLst>
      <p:ext uri="{BB962C8B-B14F-4D97-AF65-F5344CB8AC3E}">
        <p14:creationId xmlns:p14="http://schemas.microsoft.com/office/powerpoint/2010/main" val="19536779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December 1, 2013</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416858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December 1, 2013</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53609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1, 2013</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332579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1, 2013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1575044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1, 2013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785364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374586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227317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a:latin typeface="Arial" pitchFamily="34" charset="0"/>
                <a:cs typeface="Arial" pitchFamily="34" charset="0"/>
              </a:defRPr>
            </a:lvl1pPr>
          </a:lstStyle>
          <a:p>
            <a:r>
              <a:rPr lang="en-US" smtClean="0"/>
              <a:t>December 1, 2013</a:t>
            </a:r>
            <a:endParaRPr lang="en-GB" dirty="0"/>
          </a:p>
        </p:txBody>
      </p:sp>
      <p:sp>
        <p:nvSpPr>
          <p:cNvPr id="6" name="Slide Number Placeholder 5"/>
          <p:cNvSpPr>
            <a:spLocks noGrp="1"/>
          </p:cNvSpPr>
          <p:nvPr>
            <p:ph type="sldNum" sz="quarter" idx="12"/>
          </p:nvPr>
        </p:nvSpPr>
        <p:spPr>
          <a:ln>
            <a:noFill/>
          </a:ln>
        </p:spPr>
        <p:txBody>
          <a:bodyPr/>
          <a:lstStyle>
            <a:lvl1pPr>
              <a:defRPr sz="1400">
                <a:latin typeface="Arial" pitchFamily="34" charset="0"/>
                <a:cs typeface="Arial" pitchFamily="34" charset="0"/>
              </a:defRPr>
            </a:lvl1pPr>
          </a:lstStyle>
          <a:p>
            <a:fld id="{7BCBDA6D-3F8B-48C1-94DA-8F0DF10BE3E4}" type="slidenum">
              <a:rPr lang="en-GB" smtClean="0"/>
              <a:pPr/>
              <a:t>‹#›</a:t>
            </a:fld>
            <a:endParaRPr lang="en-GB" dirty="0"/>
          </a:p>
        </p:txBody>
      </p:sp>
    </p:spTree>
    <p:extLst>
      <p:ext uri="{BB962C8B-B14F-4D97-AF65-F5344CB8AC3E}">
        <p14:creationId xmlns:p14="http://schemas.microsoft.com/office/powerpoint/2010/main" val="2101205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z="1400" smtClean="0">
                <a:latin typeface="Arial" pitchFamily="34" charset="0"/>
                <a:cs typeface="Arial" pitchFamily="34" charset="0"/>
              </a:rPr>
              <a:t>December 1, 2013</a:t>
            </a:r>
            <a:endParaRPr lang="en-GB" dirty="0"/>
          </a:p>
        </p:txBody>
      </p:sp>
      <p:sp>
        <p:nvSpPr>
          <p:cNvPr id="7" name="Slide Number Placeholder 6"/>
          <p:cNvSpPr>
            <a:spLocks noGrp="1"/>
          </p:cNvSpPr>
          <p:nvPr>
            <p:ph type="sldNum" sz="quarter" idx="12"/>
          </p:nvPr>
        </p:nvSpPr>
        <p:spPr>
          <a:ln>
            <a:noFill/>
          </a:ln>
        </p:spPr>
        <p:txBody>
          <a:bodyPr/>
          <a:lstStyle>
            <a:lvl1pPr>
              <a:defRPr sz="1400">
                <a:latin typeface="Arial" pitchFamily="34" charset="0"/>
                <a:cs typeface="Arial" pitchFamily="34" charset="0"/>
              </a:defRPr>
            </a:lvl1pPr>
          </a:lstStyle>
          <a:p>
            <a:fld id="{7BCBDA6D-3F8B-48C1-94DA-8F0DF10BE3E4}" type="slidenum">
              <a:rPr lang="en-GB" smtClean="0"/>
              <a:pPr/>
              <a:t>‹#›</a:t>
            </a:fld>
            <a:endParaRPr lang="en-GB" dirty="0"/>
          </a:p>
        </p:txBody>
      </p:sp>
    </p:spTree>
    <p:extLst>
      <p:ext uri="{BB962C8B-B14F-4D97-AF65-F5344CB8AC3E}">
        <p14:creationId xmlns:p14="http://schemas.microsoft.com/office/powerpoint/2010/main" val="8899605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z="1400">
                <a:latin typeface="Arial" pitchFamily="34" charset="0"/>
                <a:cs typeface="Arial" pitchFamily="34" charset="0"/>
              </a:defRPr>
            </a:lvl1pPr>
          </a:lstStyle>
          <a:p>
            <a:r>
              <a:rPr lang="en-US" smtClean="0"/>
              <a:t>December 1, 2013</a:t>
            </a:r>
            <a:endParaRPr lang="en-GB" dirty="0"/>
          </a:p>
        </p:txBody>
      </p:sp>
      <p:sp>
        <p:nvSpPr>
          <p:cNvPr id="5" name="Slide Number Placeholder 4"/>
          <p:cNvSpPr>
            <a:spLocks noGrp="1"/>
          </p:cNvSpPr>
          <p:nvPr>
            <p:ph type="sldNum" sz="quarter" idx="12"/>
          </p:nvPr>
        </p:nvSpPr>
        <p:spPr>
          <a:ln>
            <a:noFill/>
          </a:ln>
        </p:spPr>
        <p:txBody>
          <a:bodyPr/>
          <a:lstStyle>
            <a:lvl1pPr>
              <a:defRPr sz="1400">
                <a:latin typeface="Arial" pitchFamily="34" charset="0"/>
                <a:cs typeface="Arial" pitchFamily="34" charset="0"/>
              </a:defRPr>
            </a:lvl1pPr>
          </a:lstStyle>
          <a:p>
            <a:fld id="{7BCBDA6D-3F8B-48C1-94DA-8F0DF10BE3E4}" type="slidenum">
              <a:rPr lang="en-GB" smtClean="0"/>
              <a:pPr/>
              <a:t>‹#›</a:t>
            </a:fld>
            <a:endParaRPr lang="en-GB" dirty="0"/>
          </a:p>
        </p:txBody>
      </p:sp>
    </p:spTree>
    <p:extLst>
      <p:ext uri="{BB962C8B-B14F-4D97-AF65-F5344CB8AC3E}">
        <p14:creationId xmlns:p14="http://schemas.microsoft.com/office/powerpoint/2010/main" val="2418456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a:latin typeface="Arial" pitchFamily="34" charset="0"/>
                <a:cs typeface="Arial" pitchFamily="34" charset="0"/>
              </a:defRPr>
            </a:lvl1pPr>
          </a:lstStyle>
          <a:p>
            <a:r>
              <a:rPr lang="en-US" smtClean="0"/>
              <a:t>December 1, 2013</a:t>
            </a:r>
            <a:endParaRPr lang="en-GB" dirty="0"/>
          </a:p>
        </p:txBody>
      </p:sp>
      <p:sp>
        <p:nvSpPr>
          <p:cNvPr id="4" name="Slide Number Placeholder 3"/>
          <p:cNvSpPr>
            <a:spLocks noGrp="1"/>
          </p:cNvSpPr>
          <p:nvPr>
            <p:ph type="sldNum" sz="quarter" idx="12"/>
          </p:nvPr>
        </p:nvSpPr>
        <p:spPr>
          <a:ln>
            <a:noFill/>
          </a:ln>
        </p:spPr>
        <p:txBody>
          <a:bodyPr/>
          <a:lstStyle>
            <a:lvl1pPr>
              <a:defRPr sz="1400">
                <a:latin typeface="Arial" pitchFamily="34" charset="0"/>
                <a:cs typeface="Arial" pitchFamily="34" charset="0"/>
              </a:defRPr>
            </a:lvl1pPr>
          </a:lstStyle>
          <a:p>
            <a:fld id="{7BCBDA6D-3F8B-48C1-94DA-8F0DF10BE3E4}" type="slidenum">
              <a:rPr lang="en-GB" smtClean="0"/>
              <a:pPr/>
              <a:t>‹#›</a:t>
            </a:fld>
            <a:endParaRPr lang="en-GB" dirty="0"/>
          </a:p>
        </p:txBody>
      </p:sp>
    </p:spTree>
    <p:extLst>
      <p:ext uri="{BB962C8B-B14F-4D97-AF65-F5344CB8AC3E}">
        <p14:creationId xmlns:p14="http://schemas.microsoft.com/office/powerpoint/2010/main" val="97301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86599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154850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December 1, 2013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311298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December 1, 2013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F259D-9482-4FF8-B807-250A9471E2B7}" type="slidenum">
              <a:rPr lang="en-GB" smtClean="0"/>
              <a:t>‹#›</a:t>
            </a:fld>
            <a:endParaRPr lang="en-GB"/>
          </a:p>
        </p:txBody>
      </p:sp>
    </p:spTree>
    <p:extLst>
      <p:ext uri="{BB962C8B-B14F-4D97-AF65-F5344CB8AC3E}">
        <p14:creationId xmlns:p14="http://schemas.microsoft.com/office/powerpoint/2010/main" val="2080817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400">
                <a:solidFill>
                  <a:schemeClr val="bg2"/>
                </a:solidFill>
                <a:latin typeface="Arial" pitchFamily="34" charset="0"/>
                <a:cs typeface="Arial" pitchFamily="34" charset="0"/>
              </a:defRPr>
            </a:lvl1pPr>
          </a:lstStyle>
          <a:p>
            <a:r>
              <a:rPr lang="en-US" smtClean="0"/>
              <a:t>December 1, 2013</a:t>
            </a:r>
            <a:endParaRPr lang="en-GB"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noFill/>
          <a:ln w="19050">
            <a:noFill/>
          </a:ln>
        </p:spPr>
        <p:txBody>
          <a:bodyPr vert="horz" lIns="0" tIns="0" rIns="0" bIns="0" rtlCol="0" anchor="ctr"/>
          <a:lstStyle>
            <a:lvl1pPr algn="ctr">
              <a:defRPr sz="1400">
                <a:solidFill>
                  <a:srgbClr val="FFFFFF"/>
                </a:solidFill>
                <a:latin typeface="Arial" pitchFamily="34" charset="0"/>
                <a:cs typeface="Arial" pitchFamily="34" charset="0"/>
              </a:defRPr>
            </a:lvl1pPr>
          </a:lstStyle>
          <a:p>
            <a:fld id="{7BCBDA6D-3F8B-48C1-94DA-8F0DF10BE3E4}" type="slidenum">
              <a:rPr lang="en-GB" smtClean="0"/>
              <a:pPr/>
              <a:t>‹#›</a:t>
            </a:fld>
            <a:endParaRPr lang="en-GB" dirty="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6044049"/>
            <a:ext cx="792088" cy="554071"/>
          </a:xfrm>
          <a:prstGeom prst="rect">
            <a:avLst/>
          </a:prstGeom>
        </p:spPr>
      </p:pic>
    </p:spTree>
    <p:extLst>
      <p:ext uri="{BB962C8B-B14F-4D97-AF65-F5344CB8AC3E}">
        <p14:creationId xmlns:p14="http://schemas.microsoft.com/office/powerpoint/2010/main" val="37983259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iming>
    <p:tnLst>
      <p:par>
        <p:cTn id="1" dur="indefinite" restart="never" nodeType="tmRoot"/>
      </p:par>
    </p:tnLst>
  </p:timing>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December 1, 2013</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F259D-9482-4FF8-B807-250A9471E2B7}" type="slidenum">
              <a:rPr lang="en-GB" smtClean="0"/>
              <a:t>‹#›</a:t>
            </a:fld>
            <a:endParaRPr lang="en-GB"/>
          </a:p>
        </p:txBody>
      </p:sp>
    </p:spTree>
    <p:extLst>
      <p:ext uri="{BB962C8B-B14F-4D97-AF65-F5344CB8AC3E}">
        <p14:creationId xmlns:p14="http://schemas.microsoft.com/office/powerpoint/2010/main" val="33250733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docid=7HpeZzakk50WJM&amp;tbnid=c3ht0CCzYLtfoM:&amp;ved=0CAUQjRw&amp;url=http://www.icpassociates.com/Products/EmployeeInserviceTrainingPrograms/IsolationPrecautions/4,20,28.aspx&amp;ei=unoeUanGA-za2wXTroDQDQ&amp;bvm=bv.42553238,d.aWc&amp;psig=AFQjCNHm-wOATWkhEU6057pBpNT5YvFQrg&amp;ust=136103838321517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oogle.cl/url?sa=i&amp;rct=j&amp;q=&amp;esrc=s&amp;frm=1&amp;source=images&amp;cd=&amp;cad=rja&amp;docid=d3cXfBQkmXLsXM&amp;tbnid=0NxlkdzvJQZNpM:&amp;ved=0CAUQjRw&amp;url=http://www.myfab.se/KTHAcreo/UserInformation/VirtualCleanRoomTour/Gowningroom.aspx&amp;ei=I3keUYaeAsS42gWr7ICIAg&amp;bvm=bv.42553238,d.aWc&amp;psig=AFQjCNHSnwV_IN-9n4kZIBjgRA3frt55Hg&amp;ust=1361037943129344"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docid=tUpkmteCCZkOyM&amp;tbnid=62J48__Dri_DfM:&amp;ved=0CAUQjRw&amp;url=http://en.wikipedia.org/wiki/File:Disp-med-ppe.jpg&amp;ei=j3keUdW7FfPk2wW-n4HoAQ&amp;bvm=bv.42553238,d.aWc&amp;psig=AFQjCNFnKUhux75Lz7UV501rvVy84Cybrw&amp;ust=136103808545619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l/url?sa=i&amp;rct=j&amp;q=&amp;esrc=s&amp;frm=1&amp;source=images&amp;cd=&amp;cad=rja&amp;docid=jm9t_3w-fJziMM&amp;tbnid=GIO1iMz03n--gM:&amp;ved=0CAUQjRw&amp;url=http://en.wikipedia.org/wiki/Glove&amp;ei=D3oeUf-8AaOf2QWHmYDQDA&amp;bvm=bv.42553238,d.aWc&amp;psig=AFQjCNEWk6ZOfFcKVXb6g0hP41PvB0y5Pw&amp;ust=1361038188296647" TargetMode="Externa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hmrc.gov.au/node/3029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publichealthontario.ca/en/eRepository/RPAP_All_HealthCare_Settings_Eng2012.pdf" TargetMode="External"/><Relationship Id="rId4" Type="http://schemas.openxmlformats.org/officeDocument/2006/relationships/hyperlink" Target="http://www.hpa.org.uk/web/HPAwebFile/HPAweb_%20C/119494735082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hqlibdoc.who.int/hq/2007/WHO_CDS_EPR_%202007.6_eng.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searo.who.int/entity/emergencies/documents/infectioncontrolfullmanual.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http://www.icpassociates.com/images/kelly/productimages/isolation.jpg">
            <a:hlinkClick r:id="rId3"/>
          </p:cNvPr>
          <p:cNvPicPr>
            <a:picLocks noChangeAspect="1" noChangeArrowheads="1"/>
          </p:cNvPicPr>
          <p:nvPr/>
        </p:nvPicPr>
        <p:blipFill>
          <a:blip r:embed="rId4" cstate="print"/>
          <a:srcRect/>
          <a:stretch>
            <a:fillRect/>
          </a:stretch>
        </p:blipFill>
        <p:spPr bwMode="auto">
          <a:xfrm>
            <a:off x="3347864" y="620688"/>
            <a:ext cx="3616043" cy="2794671"/>
          </a:xfrm>
          <a:prstGeom prst="rect">
            <a:avLst/>
          </a:prstGeom>
          <a:noFill/>
        </p:spPr>
      </p:pic>
      <p:sp>
        <p:nvSpPr>
          <p:cNvPr id="2" name="Title 1"/>
          <p:cNvSpPr>
            <a:spLocks noGrp="1"/>
          </p:cNvSpPr>
          <p:nvPr>
            <p:ph type="ctrTitle"/>
          </p:nvPr>
        </p:nvSpPr>
        <p:spPr>
          <a:xfrm>
            <a:off x="539552" y="3717032"/>
            <a:ext cx="7543800" cy="1225823"/>
          </a:xfrm>
        </p:spPr>
        <p:txBody>
          <a:bodyPr/>
          <a:lstStyle/>
          <a:p>
            <a:r>
              <a:rPr lang="en-GB" dirty="0" smtClean="0"/>
              <a:t>Isolation Precautions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Isolation Precautions</a:t>
            </a:r>
            <a:endParaRPr lang="en-GB" dirty="0"/>
          </a:p>
        </p:txBody>
      </p:sp>
      <p:sp>
        <p:nvSpPr>
          <p:cNvPr id="3" name="Content Placeholder 2"/>
          <p:cNvSpPr>
            <a:spLocks noGrp="1"/>
          </p:cNvSpPr>
          <p:nvPr>
            <p:ph idx="1"/>
          </p:nvPr>
        </p:nvSpPr>
        <p:spPr/>
        <p:txBody>
          <a:bodyPr>
            <a:normAutofit/>
          </a:bodyPr>
          <a:lstStyle/>
          <a:p>
            <a:r>
              <a:rPr lang="en-GB" sz="2800" dirty="0" smtClean="0"/>
              <a:t>Standard Precautions</a:t>
            </a:r>
          </a:p>
          <a:p>
            <a:r>
              <a:rPr lang="en-GB" sz="2800" dirty="0" smtClean="0"/>
              <a:t>Transmission-based Precautions</a:t>
            </a:r>
            <a:endParaRPr lang="en-GB" sz="2800" dirty="0"/>
          </a:p>
        </p:txBody>
      </p:sp>
      <p:sp>
        <p:nvSpPr>
          <p:cNvPr id="4" name="Date Placeholder 3"/>
          <p:cNvSpPr>
            <a:spLocks noGrp="1"/>
          </p:cNvSpPr>
          <p:nvPr>
            <p:ph type="dt" sz="half" idx="10"/>
          </p:nvPr>
        </p:nvSpPr>
        <p:spPr/>
        <p:txBody>
          <a:bodyPr/>
          <a:lstStyle/>
          <a:p>
            <a:pPr>
              <a:defRPr/>
            </a:pPr>
            <a:r>
              <a:rPr lang="en-US" smtClean="0"/>
              <a:t>December 1, 2013</a:t>
            </a:r>
            <a:endParaRPr lang="sv-SE" dirty="0"/>
          </a:p>
        </p:txBody>
      </p:sp>
      <p:sp>
        <p:nvSpPr>
          <p:cNvPr id="5" name="Slide Number Placeholder 4"/>
          <p:cNvSpPr>
            <a:spLocks noGrp="1"/>
          </p:cNvSpPr>
          <p:nvPr>
            <p:ph type="sldNum" sz="quarter" idx="12"/>
          </p:nvPr>
        </p:nvSpPr>
        <p:spPr/>
        <p:txBody>
          <a:bodyPr/>
          <a:lstStyle/>
          <a:p>
            <a:fld id="{7BCBDA6D-3F8B-48C1-94DA-8F0DF10BE3E4}" type="slidenum">
              <a:rPr lang="en-GB" smtClean="0"/>
              <a:pPr/>
              <a:t>10</a:t>
            </a:fld>
            <a:endParaRPr lang="en-GB" dirty="0"/>
          </a:p>
        </p:txBody>
      </p:sp>
    </p:spTree>
    <p:extLst>
      <p:ext uri="{BB962C8B-B14F-4D97-AF65-F5344CB8AC3E}">
        <p14:creationId xmlns:p14="http://schemas.microsoft.com/office/powerpoint/2010/main" val="184468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r>
              <a:rPr lang="en-GB" dirty="0" smtClean="0">
                <a:cs typeface="Arial" charset="0"/>
              </a:rPr>
              <a:t>Standard </a:t>
            </a:r>
            <a:r>
              <a:rPr lang="en-GB" dirty="0" smtClean="0">
                <a:cs typeface="Arial" charset="0"/>
              </a:rPr>
              <a:t>Precautions - 1</a:t>
            </a:r>
            <a:endParaRPr lang="en-GB" dirty="0" smtClean="0">
              <a:cs typeface="Arial" charset="0"/>
            </a:endParaRPr>
          </a:p>
        </p:txBody>
      </p:sp>
      <p:sp>
        <p:nvSpPr>
          <p:cNvPr id="5123" name="Platshållare för innehåll 2"/>
          <p:cNvSpPr>
            <a:spLocks noGrp="1"/>
          </p:cNvSpPr>
          <p:nvPr>
            <p:ph idx="1"/>
          </p:nvPr>
        </p:nvSpPr>
        <p:spPr>
          <a:xfrm>
            <a:off x="251520" y="1484784"/>
            <a:ext cx="7272808" cy="4800600"/>
          </a:xfrm>
        </p:spPr>
        <p:txBody>
          <a:bodyPr>
            <a:normAutofit/>
          </a:bodyPr>
          <a:lstStyle/>
          <a:p>
            <a:pPr marL="342900" lvl="1">
              <a:buClr>
                <a:schemeClr val="accent1"/>
              </a:buClr>
            </a:pPr>
            <a:r>
              <a:rPr lang="en-GB" sz="2800" dirty="0" smtClean="0"/>
              <a:t>Basic precautions recommended for all patients</a:t>
            </a:r>
          </a:p>
          <a:p>
            <a:pPr marL="708660" lvl="2">
              <a:buClr>
                <a:schemeClr val="accent1"/>
              </a:buClr>
            </a:pPr>
            <a:r>
              <a:rPr lang="en-GB" sz="2400" dirty="0" smtClean="0"/>
              <a:t>Also called Routine Practices</a:t>
            </a:r>
          </a:p>
          <a:p>
            <a:r>
              <a:rPr lang="en-GB" sz="2800" dirty="0" smtClean="0"/>
              <a:t>Based in the fact that unsuspected agents may be present in body fluids, non-intact skin and mucous membranes of all patients </a:t>
            </a:r>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11</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p:txBody>
          <a:bodyPr/>
          <a:lstStyle/>
          <a:p>
            <a:pPr eaLnBrk="1" hangingPunct="1"/>
            <a:r>
              <a:rPr lang="en-GB" dirty="0" smtClean="0">
                <a:cs typeface="Arial" charset="0"/>
              </a:rPr>
              <a:t>Standard </a:t>
            </a:r>
            <a:r>
              <a:rPr lang="en-GB" dirty="0" smtClean="0">
                <a:cs typeface="Arial" charset="0"/>
              </a:rPr>
              <a:t>Precautions - 1</a:t>
            </a:r>
            <a:endParaRPr lang="en-GB" dirty="0" smtClean="0">
              <a:cs typeface="Arial" charset="0"/>
            </a:endParaRPr>
          </a:p>
        </p:txBody>
      </p:sp>
      <p:sp>
        <p:nvSpPr>
          <p:cNvPr id="9219" name="Platshållare för innehåll 2"/>
          <p:cNvSpPr>
            <a:spLocks noGrp="1"/>
          </p:cNvSpPr>
          <p:nvPr>
            <p:ph idx="1"/>
          </p:nvPr>
        </p:nvSpPr>
        <p:spPr/>
        <p:txBody>
          <a:bodyPr>
            <a:noAutofit/>
          </a:bodyPr>
          <a:lstStyle/>
          <a:p>
            <a:r>
              <a:rPr lang="en-GB" sz="2800" dirty="0" smtClean="0"/>
              <a:t>Hand hygiene</a:t>
            </a:r>
          </a:p>
          <a:p>
            <a:r>
              <a:rPr lang="en-GB" sz="2800" dirty="0" smtClean="0"/>
              <a:t>Disposable gloves on contact with secretions, excretions, or body fluids </a:t>
            </a:r>
          </a:p>
          <a:p>
            <a:r>
              <a:rPr lang="en-GB" sz="2800" dirty="0" smtClean="0"/>
              <a:t>Protective apron or gown for body contact with patient or patient’s bed </a:t>
            </a:r>
          </a:p>
          <a:p>
            <a:r>
              <a:rPr lang="en-GB" sz="2800" dirty="0" smtClean="0"/>
              <a:t>Appropriate handling of equipment and linen </a:t>
            </a:r>
          </a:p>
          <a:p>
            <a:r>
              <a:rPr lang="en-GB" sz="2800" dirty="0" smtClean="0"/>
              <a:t>Environmental cleaning and spills-management </a:t>
            </a:r>
          </a:p>
          <a:p>
            <a:r>
              <a:rPr lang="en-GB" sz="2800" dirty="0" smtClean="0"/>
              <a:t>No cap, mask, or shoe covers</a:t>
            </a:r>
          </a:p>
          <a:p>
            <a:endParaRPr lang="en-US" sz="2800" dirty="0" smtClean="0">
              <a:latin typeface="Arial" charset="0"/>
              <a:cs typeface="Arial" charset="0"/>
            </a:endParaRPr>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p:txBody>
          <a:bodyPr/>
          <a:lstStyle/>
          <a:p>
            <a:r>
              <a:rPr lang="en-GB" dirty="0" smtClean="0">
                <a:cs typeface="Arial" charset="0"/>
              </a:rPr>
              <a:t>Structural Elements</a:t>
            </a:r>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pic>
        <p:nvPicPr>
          <p:cNvPr id="30722" name="Picture 2" descr="http://www.bcu.ac.uk/_media/img/hospital_ward_1.jpg"/>
          <p:cNvPicPr>
            <a:picLocks noChangeAspect="1" noChangeArrowheads="1"/>
          </p:cNvPicPr>
          <p:nvPr/>
        </p:nvPicPr>
        <p:blipFill>
          <a:blip r:embed="rId3" cstate="print"/>
          <a:srcRect/>
          <a:stretch>
            <a:fillRect/>
          </a:stretch>
        </p:blipFill>
        <p:spPr bwMode="auto">
          <a:xfrm>
            <a:off x="5004048" y="1772816"/>
            <a:ext cx="2574032" cy="2574032"/>
          </a:xfrm>
          <a:prstGeom prst="rect">
            <a:avLst/>
          </a:prstGeom>
          <a:noFill/>
        </p:spPr>
      </p:pic>
      <p:sp>
        <p:nvSpPr>
          <p:cNvPr id="30724" name="AutoShape 4" descr="data:image/jpeg;base64,/9j/4AAQSkZJRgABAQAAAQABAAD/2wCEAAkGBhISEBUUEBQQFRUVFBUQFRQUFBQUFBQUFBUVFBQUFBQXHCYeFxkjGRQUHy8gIycpLCwsFR4xNTAqNSYrLCkBCQoKDgwOGg8PGiwkHyUpLCwqKiwsKSwsLCwsLCwsLCwpLCwsLSwpKSwsLCksLCwsLCwsLCwsKSwsKSwsLCwsLP/AABEIAMIBAwMBIgACEQEDEQH/xAAbAAACAwEBAQAAAAAAAAAAAAADBAECBQAGB//EADoQAAEDAwMCBAQEBQQBBQAAAAEAAhEDBCEFEjFBUQYiYXETMoGRQqGxwRRS0eHwByNy8TMVFmKCov/EABoBAAMBAQEBAAAAAAAAAAAAAAABAgMEBQb/xAAqEQACAgICAgECBQUAAAAAAAAAAQIRAxIhMQRBE1FSFCIycYFCYZGh8P/aAAwDAQACEQMRAD8AbCsVULluBIRGIZVmJAMNKIEFpRQUAXBRnHCACjHhAHNV2qjVz6gAk9EgJr3IY0ucV4/WdcLzA46Duu1rVzUdtbxwB3QLTTSXAcvP/wCQmkPoDZ6e6o7Mz2HAXoNN8KOFQPLxjgR3EfutPTdObTb69StOiUmws86/wU0DyvJ94TPhvWTp1R9K4ZuoVSNx27tp4mPxNjkLeJQbuzbUYWvAIKHK+GI8/wCP/AGzZf6UJBhxZSkjPD6YHLT1HRaPhfxD/EUgHjbUAG4d/ULGo+KLnSam1v8AuUC7cabux5LHfhP5Ja88SMfcG5p0n0Q9weGuiSCBvOMZOVNUV2fQqByFuW5wvO2VcODXDggELfoOwpZDDyulVlSFIgirKmVWUAdKlVUygCVBUyoKAIIQbmuGNLncASjLzeu3nxHfDbwMu9T2UZJqEbNMWNzlRmVahrVC93Xj0HQJ6jRgKlCgmw2OV5PMnbPVdRVIp8MLkVcroizxy5QFwXvHlkkojENXYkAViKCgtVmuQAYFHnCWBRwcIAkFYHiTVYGxvXlat3dBjCSvMWVL4tU1H/K0z9U4q2HRNnYloBIl7uB2C9NpmnimO7jklL6daEu+I7rwOw6LXanJ+kImEWkUJEYshly7KsChOOVIcgDG8YaeKlAnqFnU/ClWpYMuKj2naC0U2gudtmBJ6f3W7rdMuoPA5iVheGPHD2OFm5uKhhriQBJ6FNdBz6HfA2sy0UHgh7Z2z1b0X0S34XyS8qVLe9a6oAHMeJjgsd1+x/JfWLR4LQR1EqBzQyCrAqkrpSICyqkqu5RKQFl25V3KpcmAXculC3IN7ftpN3H6DqSk6XLGk3wger6hsbDfmPHp6rEtrfv9VFN5e4ufyfyHQJ9phebkyfI/7HpY4fHGvZDaaktVuVBU0VYNcpK5FCPFtKsFRpV17h5pZWaqBWBQAQFWAQwVcFABAig4QZVi6Gn2SQGJr90SQxvJMJqzsYDaY6Zd/nulNNofFrueeGYHutqxZgu/mOPbotFxEl90NsCICgtKuCsWUFCIxBa5Ea5ICXlV3KHFVBQAUtkQV4W/8F1qlwDSkbXBwcMQJnB7r3Aej2dxtePsUWB5/VNBdWuGOqkxDWv9SPZe8s2bWgDgCAkNRoZDk9RdhJg3YzuUCsJicoZciEMeJHMfKRnhS3QJWElcSsW81F1OBSBfJiHA7R/9v2VH61VjFNs+5WUs0IumzVYJtWkbZKG5yzbLWw87XjY/oPwu/wCJ7+ice9aRakrRlKLi6Z1xdhjS53/ZWDVqmo7c/wCg7BX1GpvfE4HTsfVUFPsvP8nK5PRdHoePiUVs+wzCAjsylqdOeUxn0XMjeQy2ohVKiqXwElXrzwtduDOrYc3C5JfGXKdi9TzrSigoIVmvXvHkhgpBVWlSgC0q7UNWaUAFBQb6rFM+yICs/WankA7lCALpg2W8fiqH9f7LZa2AB2CybEbqjB0aJWq92U27JJUqAVdoUFENCI1QFIpkqQKvehGor1aSWfKkYwHqwelQ8rviIGenrO3UwfRFt3eUeyR0ypupeyLRuIGeir0QPbkqS9tQ7QYPUHr6eiHS1CXDaRE5lapuGETwe44WM1ubQbxuyKd8xw21xPXhFo0rc5b9j0+iFb1qdVpbDZH3n+qDDR8wx0IwfYrKmnzTNbT6tAdV0trpAaD27tXk7wXFJ2HPI7EleubTnzNyB9/suutP3DcBPU+n0WM5S7RrClxLk8bbXrhLmw4dQeVpWd0HnPl9MlXu9JbBIkE9B1WE+saLiHhxHM9R7jqsZNyR0RS9Hp3ADj/tQ2plKWF6HtBacH7JxxELPUbKVqyUc7qrupndnjqkdVrkANblzjtaBySVNOylVAKuogEiR91K27PwdS+G34oLnxLjPU5/t9Fy6vw0jm/E4zycrgj1LeEBewecXD0UOSsojCkAdTKGHK25AggKzNUMvaPVP7khUburtCa7GaOkN87j6J8CSldOZtLlpUaEpUIhjUZlHuiBoaMqDcDoihWWDAFBegProRrJUMaiUWhp28gASSlqJWla1dpkHKGhWMt8ONAlxJ9GjH3SYsqTsBr5mMlaI1N/SPcFCkDIJPWNsT7FcmTf+k6sei/UCo2RZOwGCY4mT1z0WbfPLXkdB+ZP6rVp3gOHbmjJP+d0trha2mAxoAe7aHddo5cXHusm212bQitlaMG7vHMBEkT+H3zBU2l3UFP5nAEDAOJJP79lgX+oAFznGRu3T3yBhbn+ntGpcVnVqzmbKbSKTBGwOP4iOp9SsYKT4R1ZFGMbZ6KztKgcCGwSRMcEcyfVPX1wGvOTkYzOfbhWub7y7RA7kYn0HYJVu5w4BxHGVW0Y8I5kpS5YtWvRuBznkjH1TrdZBjaePuFlXlgQPLP7pa2d/nqsHmdm/wASaPQuuWOPmBHqBIPuFnazZU6jBxPeDJhDpVITzakUiTnzQPqMqoZNrT+hm4aU0eCL6lu4xj0jB9x0K0rfWBUHO0xIH+chbd5obK4JYfdpMnHELxl5p5adrgRBMO4IHb7qaa7/AIOhSjP9/Zt0NcBDpjGfotfw7pRJ+PVGT/42n8LT+I+pXl/B+lMNy41nyYBYw8Pjv3I7L6JvXVhxJvdnH5OSvyIuXKUA1FC7KOE8BUuSUEOVKpyVDVuBcFEBQgVdAFg5EBVKdIlNUqKKFZVlJZerVCx24chb5pbWklZmjaFVvqxj/wAYJE+wVJUKwnhasajC48yV6IVIC8lqNZ2nVn0AOgd9889k3b6uX0d/cEpJoGvZtWdu66r/AA2khrRveR24A+pWF4pv22V2KAfJLBUicgEkCfeFueEtWpW1GrVqOAJO4k9GtGB+q+Ha/rj7u8q3BJmo8lvo0YY36NAUSbBdn1Ky8QNedpOVs0gvj1pXqCHyZGV9L0LVfiUweqUZI0lBpWe40iyYWBxgnOOgj0V7u1a0tc0tHmiPpK8zRv3NMtP9E23UHOImMe8LHLCUlxyaYZRj2zdN15AAGTxgDE/ugGzLj5ZMZgSlKLzMkD7lNsuoM+cHoRB/Rcrhk9m+2NfpC3GnF7fLLS0gZOCD6+/dZusaDXc0bvOQIDc8TPTp/RaJv6jhBy30EH2RabXnI3D3wPZDkm+ExraK7R5C58KOuGQ+32uAMOZUPzdy1w7qnhzR69t5azdnTcyXg+sYK929rvbj+iXqHuXSMdM9k5pVyEZyE7Vu9+1p3RmYIB+62Gs80CMNOO6z7djtxLTBj7oFGlUku3cZmVkmorrspxcn2OVycGI/r2ylq1Gk75xzjtB7iFR1w8TGQenP2V6dcs+YfMMH09P0hQ2nKyqaRlVdPe35TMdCmQ5wt/MCDun9k7Vu2OAcMH5SP0KPbNbUplstkyAJz9lOPHFSdPtMqeRuK2XswWXMEEHIyr3LW1N2B5xn0jsi1dOzGQR0K6hbOa4AtmTGec9lhj2i9X0bS1krRgVvDw27g5zSHYI5nkEdin7bVblo2u2PjG4gg/WOVsHTnYDpDZPXjlLG1jt7rWc8mPmPBCjCf6uQP8bWP8n2P9VyNtXLL8Rm+4v4MX2nj6oyqq9QZVqdDuvpKPEK02SmmUe6JSpdk1RtYy5WoktlKNtKbZSAVH1oHosi58RNEhmSnVdi5Zq3pGwyYWJo/j8WBLWsDwSescrKv9akgViWtJzE8LG1i3pbt1u7c2RyZz1yUTjLTauBrW9Wen1TUG3lU3NQgF0DaOAAIAysLWdc+GPhUyAEfVKJZbsjBgFeWfaOqGfVYdGqROr1a3wwHOJb291nWFHMle2s9AD6X+4en+BV0/wqA+TxOEpKyotJ2ZFtZPqcAwvX6Dp5pMytKz0wNGAtGnp56qVCgnlchRkr02hW1L4cujfJmeg6QkKVgAnabI4JHqFTXBnYW7cBUkDdAA9JOf0RadFroje0+hkfUFJ1GP8AwunMwR174V6d05kfEDo6luY9VxyU4s61KEkaItmSAXSeejYWhTtIy1z4HTdLT91559w0u3TuEj0+4+y3bO9hgMHae3miMZgcIjkttMieOkmgtWuCPLB9iD+SA7IzE9xj9cIdVtF5wS0n0ge6j/0oATvET6x+Snd3wrGopLuiKclwAE7eQf2KXuK07geuM9IKKKTmSBmcTPbshNohw80jPcTH1WcuVXs2jw7FXUxALCccg/3Vxe1AIxAyAQP1XGhztyOe0+6FWdBAAInoVi048rg2TT4YI1S4w1v05/NFa9rGyfnnhs4HqUJ1QeoPEjH3RGXAAiOsrJUufZo+eDhebnAlzhHHp3WnZXbWw57i6cCRwfxGPZI/xTM+UIBduIAE9kRnq7u2TKGyrpHoKlSi0AiTJMD3lZlxVaGwB+v1RTQ202zg8knp6JOvT/FMySujNevRhiqwBaoV5C5ead2x5QNhNW1sXcotO1AyVY1O3C+wUT51sYG1owhvqJZ9aEvVuVaRIW8qy0gLA0ii2lXaaw8m7P3Wq0yU7Rsmu+YJOKZV0ei/9safqZM5FMARTdtMuHMj2Xznxl4dtLCo+kKpkQ9gLhug8AjqmdUputn77epUpk4OxxaSO2OV4vWNHqV6pqOe4k8l5JJ+pWM5zitW+CowV2j0us3DPgUtxEEBZdK+oCACEh4oa4WtJpM7YH5LytKvBlYt0aWfWrJ+4COFtWdGeV8rt/FjgIGIwnbb/UOq3kT9VSaJaPsFCkEw1q8P4b8csrGDgr2lvX3CQrIDwpAUNVwpAs0I3wHD8L/eMILa4BB5haFHWwG5nAWc5UXCNmZX2yA7BJ2yQRHrKZoUCASyqT6juqULsnLnGJ+qZBFT+X9P0C4XlUnZ2/G4Khe5fWaWtFRjnOIAa4Z7phj7ljJ/247DrHYFCNqwH5GE8SXFCPw5LXNcI/ke6B6QTCeyFr/1DtS6Dmw/DiJhw2/Vp4P3Qa9uAG8kmZHXnC54G0YdHALnD6wDKHRc7eMyAImZx0+qJUwja6Gm0msbufAAzH7eqRuNYe7AawN6SNxTl/T302lxgDnGZ6Y+hSdsGGSGnaO5n6pT2bUYughVOUlYjUqE8gfTCsymwjBM9nCPz4KZZUDnGQI+ybFqzBxH2WUcW3N2bPLrx0ZtO0cMwY+6PatO6QITJvmD5QRHtBU0rjJ3cHmBkJxxQUlTFLJJrlBqjS5sDzHqT0lTRpAtNNxGQc9j0KVuLsT5DDeVFN5MlpOM+57H0Wmy2oy1eou5oaYIyMFciP1wTkCfouXL8EPuOlZJ/aecc/ugVaypUqygOX0jlR4yRV9SVZjJVYVgSueXl44mixSYzSpJyjUhZu891WpcFEPLxzddBLFJGhf6M2v1yEE+HwRDgMdYSlLVSDytGlq24ZK6U7MqZiav4UFRsYjovA+IfBrrdu4GQvrJeT1QLrT21W7XiVMoqXY0z4RClfUq/wDptRcSRI9lFt/pdSmXEkdpXP8AEyrPM+A9MdUqyAYHVfZrG32tASOi6DSt2wwALTfVAVJUDdhi6ECpXQH1pUBAgzXI1JpP5JdquyvAB2zJic/QBY5pqMaN8MHKRtPrsIh7GT3HlIWXUuSKzWUxLfmMmNo6T7pKrqhNUN2kuJhsnDY/m7gJmlS2gxnMlx5c7qf2XC6aujsUXF0OVHOIw2YM4dP5qjLkGPitc3Mg8zPT0QbXUIMkhsd/lP8AQqP44Vqss+RvB6Fx5I7x+6lP6lNeq/kcOpUhyCcRx29+VNtUY5zQyQTj26kpY3OSD0xnIIPT0Ut2l4+DLSBuc6cNA5iee0LRJyfr/Bk6iilzcbmAOP4nT3PCD8YgbRO35h+fMK9aw3Z3Y9IPOcx1WfXtKhexjQxxJ2NkuBjkl0dAMys1BtmjkkhsXR6R9EUV3xyQB9sp6j4WaOalU+kNj8wUR/hunEbqscxv/stVga9mL8iJi1qrZJnBJhL1dViIknAEcrbd4foD8JP/ACc4/uq/wjGCGNa32EJx8d3difkqujE31n52ho/+Rz9hwjs+KDhzR06kp17VQhdHwxuzH5pdGc7T5M7vy/uuWguT+DH9EHz5PqeYhRCZNFAIWHkue1PoeKqIAXEKykBcEjdMrCkU1cK4WdlCVfT5yMFJ+Zh8y2lzmA4OV1YvKlDj0ZyxqQnbXi1baoCsS7siwy3Lf0RrG6yvXx5lkVo5JQaPRsporWoFvVkKte57K2QFrXEYCyb3WWMcGuOXGAEwXL53e13VtWpszDXTCko+nsZ5QVcBMV2gMA9EuEhFwycf56rTrBraezy583/Edp6lZ9vVLXBw5BkI13UFRwcWsHo2YnuQsMmNydo3x5FFUzM06gQTVqfPU8rREQwcfWBJ+iP/AB20kECD0OQY/MJtlTnyz+HdzHfH+cLD1apO1o+Z7g1oAz7lceVX+WL6O7F7lNdh6r/ju2taQBlzwZgdo6k9E4wCmAMtHEYwPdXt6HwQGtAmdzjE7nR+gWNrVd1NzTTlxcSSOk849FLSXD7KinLlcL0aFW9cKgptDXl2B0J7EELVfaOZT2NjoXu4kzG0egMKnhjRfhN+JUAFR4mOjAc7R2TGoMquJAbIggGRkcgGeFtq4xOdTjKdekeUvb57H7aO7dO1zYw53QDqV7PRtN2De8D4jhBjIaOdoPvklKaRoLKTjUfDqh6nIZ6N/qtthWmOGvLMc+ZT4QZDerShvK0OUBVSNZO1EpVarQxJ4Qy1MOaq7FQAti5HFNSgZ5xpQa1r1Cswo7CtcmNTVMUZOPRnAQrhO1LYOSzqRHK8jNhlD9jqhNSIhdCKxkhUcFxzi6s2TKyuULlEU2U2kWJxB4WOMOMcStk2TiM4CD/DNBwvU8bFKPLOXJNPoLbVjtRQ5CAwrtXoGAQLBtvDQbe/H9FuhFaUAOPqyuCA0orSgQZqK0oDSjMSAZrEUgcZcGkHO0g5lv6QUhp2nTXdXfGQGsxgAckBaDKjtu2THbojMC51hSlZ0S8huGv+y9doNOGHa/IOMOB9eiSsNHd8UVKu3yghjRnJiXE94CbonzJ5gTeOO2xHzSUdQjQqPKJ0QKjlSMSS5FplKh2UzTTYBZVXFcVCkAT0u9qacEJzUxihprhTTOxQGIsAQprkx8NSnYHkG0AiNohK5Vm1CF2kD7aKs+0BCVpVynqNaVnJJhbQi6yI4QXWTltOaCEpUwVzS8eDNVkYiyw7lMMotb0RZSl5cQE44Yx6QOTYK8uugScobnZVmqrAIEVqECiNKYggRGlCBVgUxB2lFYUsCjMcmAw1GYgMKZphIBikEw0INNMNCliIojzp9qRpfMndylgTUekqlVEuKqTDpKaQDVuE41L0G4RpUsAkqFWVwKQElV2qZUoArsUtYrhSEhldq5XXIEeDC4Lly7ySQmqC5cpGPU+ECvyuXKRIGsq/+YLlyl9FoUdyrNUrlkUXCI1cuVIC4VguXKhFwiU1y5Ahqmmaa5cgBqkmWrlykkrT+ZNFcuUjFLlAo8rlyYGlT4RFC5QwJXLlyQHKwXLkAWUhcuSAlcuXIA//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data:image/jpeg;base64,/9j/4AAQSkZJRgABAQAAAQABAAD/2wCEAAkGBhISEBUUEBQQFRUVFBUQFRQUFBQUFBQUFBUVFBQUFBQXHCYeFxkjGRQUHy8gIycpLCwsFR4xNTAqNSYrLCkBCQoKDgwOGg8PGiwkHyUpLCwqKiwsKSwsLCwsLCwsLCwpLCwsLSwpKSwsLCksLCwsLCwsLCwsKSwsKSwsLCwsLP/AABEIAMIBAwMBIgACEQEDEQH/xAAbAAACAwEBAQAAAAAAAAAAAAADBAECBQAGB//EADoQAAEDAwMCBAQEBQQBBQAAAAEAAhEDBCEFEjFBUQYiYXETMoGRQqGxwRRS0eHwByNy8TMVFmKCov/EABoBAAMBAQEBAAAAAAAAAAAAAAABAgMEBQb/xAAqEQACAgICAgECBQUAAAAAAAAAAQIRAxIhMQRBE1FSFCIycYFCYZGh8P/aAAwDAQACEQMRAD8AbCsVULluBIRGIZVmJAMNKIEFpRQUAXBRnHCACjHhAHNV2qjVz6gAk9EgJr3IY0ucV4/WdcLzA46Duu1rVzUdtbxwB3QLTTSXAcvP/wCQmkPoDZ6e6o7Mz2HAXoNN8KOFQPLxjgR3EfutPTdObTb69StOiUmws86/wU0DyvJ94TPhvWTp1R9K4ZuoVSNx27tp4mPxNjkLeJQbuzbUYWvAIKHK+GI8/wCP/AGzZf6UJBhxZSkjPD6YHLT1HRaPhfxD/EUgHjbUAG4d/ULGo+KLnSam1v8AuUC7cabux5LHfhP5Ja88SMfcG5p0n0Q9weGuiSCBvOMZOVNUV2fQqByFuW5wvO2VcODXDggELfoOwpZDDyulVlSFIgirKmVWUAdKlVUygCVBUyoKAIIQbmuGNLncASjLzeu3nxHfDbwMu9T2UZJqEbNMWNzlRmVahrVC93Xj0HQJ6jRgKlCgmw2OV5PMnbPVdRVIp8MLkVcroizxy5QFwXvHlkkojENXYkAViKCgtVmuQAYFHnCWBRwcIAkFYHiTVYGxvXlat3dBjCSvMWVL4tU1H/K0z9U4q2HRNnYloBIl7uB2C9NpmnimO7jklL6daEu+I7rwOw6LXanJ+kImEWkUJEYshly7KsChOOVIcgDG8YaeKlAnqFnU/ClWpYMuKj2naC0U2gudtmBJ6f3W7rdMuoPA5iVheGPHD2OFm5uKhhriQBJ6FNdBz6HfA2sy0UHgh7Z2z1b0X0S34XyS8qVLe9a6oAHMeJjgsd1+x/JfWLR4LQR1EqBzQyCrAqkrpSICyqkqu5RKQFl25V3KpcmAXculC3IN7ftpN3H6DqSk6XLGk3wger6hsbDfmPHp6rEtrfv9VFN5e4ufyfyHQJ9phebkyfI/7HpY4fHGvZDaaktVuVBU0VYNcpK5FCPFtKsFRpV17h5pZWaqBWBQAQFWAQwVcFABAig4QZVi6Gn2SQGJr90SQxvJMJqzsYDaY6Zd/nulNNofFrueeGYHutqxZgu/mOPbotFxEl90NsCICgtKuCsWUFCIxBa5Ea5ICXlV3KHFVBQAUtkQV4W/8F1qlwDSkbXBwcMQJnB7r3Aej2dxtePsUWB5/VNBdWuGOqkxDWv9SPZe8s2bWgDgCAkNRoZDk9RdhJg3YzuUCsJicoZciEMeJHMfKRnhS3QJWElcSsW81F1OBSBfJiHA7R/9v2VH61VjFNs+5WUs0IumzVYJtWkbZKG5yzbLWw87XjY/oPwu/wCJ7+ice9aRakrRlKLi6Z1xdhjS53/ZWDVqmo7c/wCg7BX1GpvfE4HTsfVUFPsvP8nK5PRdHoePiUVs+wzCAjsylqdOeUxn0XMjeQy2ohVKiqXwElXrzwtduDOrYc3C5JfGXKdi9TzrSigoIVmvXvHkhgpBVWlSgC0q7UNWaUAFBQb6rFM+yICs/WankA7lCALpg2W8fiqH9f7LZa2AB2CybEbqjB0aJWq92U27JJUqAVdoUFENCI1QFIpkqQKvehGor1aSWfKkYwHqwelQ8rviIGenrO3UwfRFt3eUeyR0ypupeyLRuIGeir0QPbkqS9tQ7QYPUHr6eiHS1CXDaRE5lapuGETwe44WM1ubQbxuyKd8xw21xPXhFo0rc5b9j0+iFb1qdVpbDZH3n+qDDR8wx0IwfYrKmnzTNbT6tAdV0trpAaD27tXk7wXFJ2HPI7EleubTnzNyB9/suutP3DcBPU+n0WM5S7RrClxLk8bbXrhLmw4dQeVpWd0HnPl9MlXu9JbBIkE9B1WE+saLiHhxHM9R7jqsZNyR0RS9Hp3ADj/tQ2plKWF6HtBacH7JxxELPUbKVqyUc7qrupndnjqkdVrkANblzjtaBySVNOylVAKuogEiR91K27PwdS+G34oLnxLjPU5/t9Fy6vw0jm/E4zycrgj1LeEBewecXD0UOSsojCkAdTKGHK25AggKzNUMvaPVP7khUburtCa7GaOkN87j6J8CSldOZtLlpUaEpUIhjUZlHuiBoaMqDcDoihWWDAFBegProRrJUMaiUWhp28gASSlqJWla1dpkHKGhWMt8ONAlxJ9GjH3SYsqTsBr5mMlaI1N/SPcFCkDIJPWNsT7FcmTf+k6sei/UCo2RZOwGCY4mT1z0WbfPLXkdB+ZP6rVp3gOHbmjJP+d0trha2mAxoAe7aHddo5cXHusm212bQitlaMG7vHMBEkT+H3zBU2l3UFP5nAEDAOJJP79lgX+oAFznGRu3T3yBhbn+ntGpcVnVqzmbKbSKTBGwOP4iOp9SsYKT4R1ZFGMbZ6KztKgcCGwSRMcEcyfVPX1wGvOTkYzOfbhWub7y7RA7kYn0HYJVu5w4BxHGVW0Y8I5kpS5YtWvRuBznkjH1TrdZBjaePuFlXlgQPLP7pa2d/nqsHmdm/wASaPQuuWOPmBHqBIPuFnazZU6jBxPeDJhDpVITzakUiTnzQPqMqoZNrT+hm4aU0eCL6lu4xj0jB9x0K0rfWBUHO0xIH+chbd5obK4JYfdpMnHELxl5p5adrgRBMO4IHb7qaa7/AIOhSjP9/Zt0NcBDpjGfotfw7pRJ+PVGT/42n8LT+I+pXl/B+lMNy41nyYBYw8Pjv3I7L6JvXVhxJvdnH5OSvyIuXKUA1FC7KOE8BUuSUEOVKpyVDVuBcFEBQgVdAFg5EBVKdIlNUqKKFZVlJZerVCx24chb5pbWklZmjaFVvqxj/wAYJE+wVJUKwnhasajC48yV6IVIC8lqNZ2nVn0AOgd9889k3b6uX0d/cEpJoGvZtWdu66r/AA2khrRveR24A+pWF4pv22V2KAfJLBUicgEkCfeFueEtWpW1GrVqOAJO4k9GtGB+q+Ha/rj7u8q3BJmo8lvo0YY36NAUSbBdn1Ky8QNedpOVs0gvj1pXqCHyZGV9L0LVfiUweqUZI0lBpWe40iyYWBxgnOOgj0V7u1a0tc0tHmiPpK8zRv3NMtP9E23UHOImMe8LHLCUlxyaYZRj2zdN15AAGTxgDE/ugGzLj5ZMZgSlKLzMkD7lNsuoM+cHoRB/Rcrhk9m+2NfpC3GnF7fLLS0gZOCD6+/dZusaDXc0bvOQIDc8TPTp/RaJv6jhBy30EH2RabXnI3D3wPZDkm+ExraK7R5C58KOuGQ+32uAMOZUPzdy1w7qnhzR69t5azdnTcyXg+sYK929rvbj+iXqHuXSMdM9k5pVyEZyE7Vu9+1p3RmYIB+62Gs80CMNOO6z7djtxLTBj7oFGlUku3cZmVkmorrspxcn2OVycGI/r2ylq1Gk75xzjtB7iFR1w8TGQenP2V6dcs+YfMMH09P0hQ2nKyqaRlVdPe35TMdCmQ5wt/MCDun9k7Vu2OAcMH5SP0KPbNbUplstkyAJz9lOPHFSdPtMqeRuK2XswWXMEEHIyr3LW1N2B5xn0jsi1dOzGQR0K6hbOa4AtmTGec9lhj2i9X0bS1krRgVvDw27g5zSHYI5nkEdin7bVblo2u2PjG4gg/WOVsHTnYDpDZPXjlLG1jt7rWc8mPmPBCjCf6uQP8bWP8n2P9VyNtXLL8Rm+4v4MX2nj6oyqq9QZVqdDuvpKPEK02SmmUe6JSpdk1RtYy5WoktlKNtKbZSAVH1oHosi58RNEhmSnVdi5Zq3pGwyYWJo/j8WBLWsDwSescrKv9akgViWtJzE8LG1i3pbt1u7c2RyZz1yUTjLTauBrW9Wen1TUG3lU3NQgF0DaOAAIAysLWdc+GPhUyAEfVKJZbsjBgFeWfaOqGfVYdGqROr1a3wwHOJb291nWFHMle2s9AD6X+4en+BV0/wqA+TxOEpKyotJ2ZFtZPqcAwvX6Dp5pMytKz0wNGAtGnp56qVCgnlchRkr02hW1L4cujfJmeg6QkKVgAnabI4JHqFTXBnYW7cBUkDdAA9JOf0RadFroje0+hkfUFJ1GP8AwunMwR174V6d05kfEDo6luY9VxyU4s61KEkaItmSAXSeejYWhTtIy1z4HTdLT91559w0u3TuEj0+4+y3bO9hgMHae3miMZgcIjkttMieOkmgtWuCPLB9iD+SA7IzE9xj9cIdVtF5wS0n0ge6j/0oATvET6x+Snd3wrGopLuiKclwAE7eQf2KXuK07geuM9IKKKTmSBmcTPbshNohw80jPcTH1WcuVXs2jw7FXUxALCccg/3Vxe1AIxAyAQP1XGhztyOe0+6FWdBAAInoVi048rg2TT4YI1S4w1v05/NFa9rGyfnnhs4HqUJ1QeoPEjH3RGXAAiOsrJUufZo+eDhebnAlzhHHp3WnZXbWw57i6cCRwfxGPZI/xTM+UIBduIAE9kRnq7u2TKGyrpHoKlSi0AiTJMD3lZlxVaGwB+v1RTQ202zg8knp6JOvT/FMySujNevRhiqwBaoV5C5ead2x5QNhNW1sXcotO1AyVY1O3C+wUT51sYG1owhvqJZ9aEvVuVaRIW8qy0gLA0ii2lXaaw8m7P3Wq0yU7Rsmu+YJOKZV0ei/9safqZM5FMARTdtMuHMj2Xznxl4dtLCo+kKpkQ9gLhug8AjqmdUputn77epUpk4OxxaSO2OV4vWNHqV6pqOe4k8l5JJ+pWM5zitW+CowV2j0us3DPgUtxEEBZdK+oCACEh4oa4WtJpM7YH5LytKvBlYt0aWfWrJ+4COFtWdGeV8rt/FjgIGIwnbb/UOq3kT9VSaJaPsFCkEw1q8P4b8csrGDgr2lvX3CQrIDwpAUNVwpAs0I3wHD8L/eMILa4BB5haFHWwG5nAWc5UXCNmZX2yA7BJ2yQRHrKZoUCASyqT6juqULsnLnGJ+qZBFT+X9P0C4XlUnZ2/G4Khe5fWaWtFRjnOIAa4Z7phj7ljJ/247DrHYFCNqwH5GE8SXFCPw5LXNcI/ke6B6QTCeyFr/1DtS6Dmw/DiJhw2/Vp4P3Qa9uAG8kmZHXnC54G0YdHALnD6wDKHRc7eMyAImZx0+qJUwja6Gm0msbufAAzH7eqRuNYe7AawN6SNxTl/T302lxgDnGZ6Y+hSdsGGSGnaO5n6pT2bUYughVOUlYjUqE8gfTCsymwjBM9nCPz4KZZUDnGQI+ybFqzBxH2WUcW3N2bPLrx0ZtO0cMwY+6PatO6QITJvmD5QRHtBU0rjJ3cHmBkJxxQUlTFLJJrlBqjS5sDzHqT0lTRpAtNNxGQc9j0KVuLsT5DDeVFN5MlpOM+57H0Wmy2oy1eou5oaYIyMFciP1wTkCfouXL8EPuOlZJ/aecc/ugVaypUqygOX0jlR4yRV9SVZjJVYVgSueXl44mixSYzSpJyjUhZu891WpcFEPLxzddBLFJGhf6M2v1yEE+HwRDgMdYSlLVSDytGlq24ZK6U7MqZiav4UFRsYjovA+IfBrrdu4GQvrJeT1QLrT21W7XiVMoqXY0z4RClfUq/wDptRcSRI9lFt/pdSmXEkdpXP8AEyrPM+A9MdUqyAYHVfZrG32tASOi6DSt2wwALTfVAVJUDdhi6ECpXQH1pUBAgzXI1JpP5JdquyvAB2zJic/QBY5pqMaN8MHKRtPrsIh7GT3HlIWXUuSKzWUxLfmMmNo6T7pKrqhNUN2kuJhsnDY/m7gJmlS2gxnMlx5c7qf2XC6aujsUXF0OVHOIw2YM4dP5qjLkGPitc3Mg8zPT0QbXUIMkhsd/lP8AQqP44Vqss+RvB6Fx5I7x+6lP6lNeq/kcOpUhyCcRx29+VNtUY5zQyQTj26kpY3OSD0xnIIPT0Ut2l4+DLSBuc6cNA5iee0LRJyfr/Bk6iilzcbmAOP4nT3PCD8YgbRO35h+fMK9aw3Z3Y9IPOcx1WfXtKhexjQxxJ2NkuBjkl0dAMys1BtmjkkhsXR6R9EUV3xyQB9sp6j4WaOalU+kNj8wUR/hunEbqscxv/stVga9mL8iJi1qrZJnBJhL1dViIknAEcrbd4foD8JP/ACc4/uq/wjGCGNa32EJx8d3difkqujE31n52ho/+Rz9hwjs+KDhzR06kp17VQhdHwxuzH5pdGc7T5M7vy/uuWguT+DH9EHz5PqeYhRCZNFAIWHkue1PoeKqIAXEKykBcEjdMrCkU1cK4WdlCVfT5yMFJ+Zh8y2lzmA4OV1YvKlDj0ZyxqQnbXi1baoCsS7siwy3Lf0RrG6yvXx5lkVo5JQaPRsporWoFvVkKte57K2QFrXEYCyb3WWMcGuOXGAEwXL53e13VtWpszDXTCko+nsZ5QVcBMV2gMA9EuEhFwycf56rTrBraezy583/Edp6lZ9vVLXBw5BkI13UFRwcWsHo2YnuQsMmNydo3x5FFUzM06gQTVqfPU8rREQwcfWBJ+iP/AB20kECD0OQY/MJtlTnyz+HdzHfH+cLD1apO1o+Z7g1oAz7lceVX+WL6O7F7lNdh6r/ju2taQBlzwZgdo6k9E4wCmAMtHEYwPdXt6HwQGtAmdzjE7nR+gWNrVd1NzTTlxcSSOk849FLSXD7KinLlcL0aFW9cKgptDXl2B0J7EELVfaOZT2NjoXu4kzG0egMKnhjRfhN+JUAFR4mOjAc7R2TGoMquJAbIggGRkcgGeFtq4xOdTjKdekeUvb57H7aO7dO1zYw53QDqV7PRtN2De8D4jhBjIaOdoPvklKaRoLKTjUfDqh6nIZ6N/qtthWmOGvLMc+ZT4QZDerShvK0OUBVSNZO1EpVarQxJ4Qy1MOaq7FQAti5HFNSgZ5xpQa1r1Cswo7CtcmNTVMUZOPRnAQrhO1LYOSzqRHK8jNhlD9jqhNSIhdCKxkhUcFxzi6s2TKyuULlEU2U2kWJxB4WOMOMcStk2TiM4CD/DNBwvU8bFKPLOXJNPoLbVjtRQ5CAwrtXoGAQLBtvDQbe/H9FuhFaUAOPqyuCA0orSgQZqK0oDSjMSAZrEUgcZcGkHO0g5lv6QUhp2nTXdXfGQGsxgAckBaDKjtu2THbojMC51hSlZ0S8huGv+y9doNOGHa/IOMOB9eiSsNHd8UVKu3yghjRnJiXE94CbonzJ5gTeOO2xHzSUdQjQqPKJ0QKjlSMSS5FplKh2UzTTYBZVXFcVCkAT0u9qacEJzUxihprhTTOxQGIsAQprkx8NSnYHkG0AiNohK5Vm1CF2kD7aKs+0BCVpVynqNaVnJJhbQi6yI4QXWTltOaCEpUwVzS8eDNVkYiyw7lMMotb0RZSl5cQE44Yx6QOTYK8uugScobnZVmqrAIEVqECiNKYggRGlCBVgUxB2lFYUsCjMcmAw1GYgMKZphIBikEw0INNMNCliIojzp9qRpfMndylgTUekqlVEuKqTDpKaQDVuE41L0G4RpUsAkqFWVwKQElV2qZUoArsUtYrhSEhldq5XXIEeDC4Lly7ySQmqC5cpGPU+ECvyuXKRIGsq/+YLlyl9FoUdyrNUrlkUXCI1cuVIC4VguXKhFwiU1y5Ahqmmaa5cgBqkmWrlykkrT+ZNFcuUjFLlAo8rlyYGlT4RFC5QwJXLlyQHKwXLkAWUhcuSAlcuXIA//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data:image/jpeg;base64,/9j/4AAQSkZJRgABAQAAAQABAAD/2wCEAAkGBhISEBUUEBQQFRUVFBUQFRQUFBQUFBQUFBUVFBQUFBQXHCYeFxkjGRQUHy8gIycpLCwsFR4xNTAqNSYrLCkBCQoKDgwOGg8PGiwkHyUpLCwqKiwsKSwsLCwsLCwsLCwpLCwsLSwpKSwsLCksLCwsLCwsLCwsKSwsKSwsLCwsLP/AABEIAMIBAwMBIgACEQEDEQH/xAAbAAACAwEBAQAAAAAAAAAAAAADBAECBQAGB//EADoQAAEDAwMCBAQEBQQBBQAAAAEAAhEDBCEFEjFBUQYiYXETMoGRQqGxwRRS0eHwByNy8TMVFmKCov/EABoBAAMBAQEBAAAAAAAAAAAAAAABAgMEBQb/xAAqEQACAgICAgECBQUAAAAAAAAAAQIRAxIhMQRBE1FSFCIycYFCYZGh8P/aAAwDAQACEQMRAD8AbCsVULluBIRGIZVmJAMNKIEFpRQUAXBRnHCACjHhAHNV2qjVz6gAk9EgJr3IY0ucV4/WdcLzA46Duu1rVzUdtbxwB3QLTTSXAcvP/wCQmkPoDZ6e6o7Mz2HAXoNN8KOFQPLxjgR3EfutPTdObTb69StOiUmws86/wU0DyvJ94TPhvWTp1R9K4ZuoVSNx27tp4mPxNjkLeJQbuzbUYWvAIKHK+GI8/wCP/AGzZf6UJBhxZSkjPD6YHLT1HRaPhfxD/EUgHjbUAG4d/ULGo+KLnSam1v8AuUC7cabux5LHfhP5Ja88SMfcG5p0n0Q9weGuiSCBvOMZOVNUV2fQqByFuW5wvO2VcODXDggELfoOwpZDDyulVlSFIgirKmVWUAdKlVUygCVBUyoKAIIQbmuGNLncASjLzeu3nxHfDbwMu9T2UZJqEbNMWNzlRmVahrVC93Xj0HQJ6jRgKlCgmw2OV5PMnbPVdRVIp8MLkVcroizxy5QFwXvHlkkojENXYkAViKCgtVmuQAYFHnCWBRwcIAkFYHiTVYGxvXlat3dBjCSvMWVL4tU1H/K0z9U4q2HRNnYloBIl7uB2C9NpmnimO7jklL6daEu+I7rwOw6LXanJ+kImEWkUJEYshly7KsChOOVIcgDG8YaeKlAnqFnU/ClWpYMuKj2naC0U2gudtmBJ6f3W7rdMuoPA5iVheGPHD2OFm5uKhhriQBJ6FNdBz6HfA2sy0UHgh7Z2z1b0X0S34XyS8qVLe9a6oAHMeJjgsd1+x/JfWLR4LQR1EqBzQyCrAqkrpSICyqkqu5RKQFl25V3KpcmAXculC3IN7ftpN3H6DqSk6XLGk3wger6hsbDfmPHp6rEtrfv9VFN5e4ufyfyHQJ9phebkyfI/7HpY4fHGvZDaaktVuVBU0VYNcpK5FCPFtKsFRpV17h5pZWaqBWBQAQFWAQwVcFABAig4QZVi6Gn2SQGJr90SQxvJMJqzsYDaY6Zd/nulNNofFrueeGYHutqxZgu/mOPbotFxEl90NsCICgtKuCsWUFCIxBa5Ea5ICXlV3KHFVBQAUtkQV4W/8F1qlwDSkbXBwcMQJnB7r3Aej2dxtePsUWB5/VNBdWuGOqkxDWv9SPZe8s2bWgDgCAkNRoZDk9RdhJg3YzuUCsJicoZciEMeJHMfKRnhS3QJWElcSsW81F1OBSBfJiHA7R/9v2VH61VjFNs+5WUs0IumzVYJtWkbZKG5yzbLWw87XjY/oPwu/wCJ7+ice9aRakrRlKLi6Z1xdhjS53/ZWDVqmo7c/wCg7BX1GpvfE4HTsfVUFPsvP8nK5PRdHoePiUVs+wzCAjsylqdOeUxn0XMjeQy2ohVKiqXwElXrzwtduDOrYc3C5JfGXKdi9TzrSigoIVmvXvHkhgpBVWlSgC0q7UNWaUAFBQb6rFM+yICs/WankA7lCALpg2W8fiqH9f7LZa2AB2CybEbqjB0aJWq92U27JJUqAVdoUFENCI1QFIpkqQKvehGor1aSWfKkYwHqwelQ8rviIGenrO3UwfRFt3eUeyR0ypupeyLRuIGeir0QPbkqS9tQ7QYPUHr6eiHS1CXDaRE5lapuGETwe44WM1ubQbxuyKd8xw21xPXhFo0rc5b9j0+iFb1qdVpbDZH3n+qDDR8wx0IwfYrKmnzTNbT6tAdV0trpAaD27tXk7wXFJ2HPI7EleubTnzNyB9/suutP3DcBPU+n0WM5S7RrClxLk8bbXrhLmw4dQeVpWd0HnPl9MlXu9JbBIkE9B1WE+saLiHhxHM9R7jqsZNyR0RS9Hp3ADj/tQ2plKWF6HtBacH7JxxELPUbKVqyUc7qrupndnjqkdVrkANblzjtaBySVNOylVAKuogEiR91K27PwdS+G34oLnxLjPU5/t9Fy6vw0jm/E4zycrgj1LeEBewecXD0UOSsojCkAdTKGHK25AggKzNUMvaPVP7khUburtCa7GaOkN87j6J8CSldOZtLlpUaEpUIhjUZlHuiBoaMqDcDoihWWDAFBegProRrJUMaiUWhp28gASSlqJWla1dpkHKGhWMt8ONAlxJ9GjH3SYsqTsBr5mMlaI1N/SPcFCkDIJPWNsT7FcmTf+k6sei/UCo2RZOwGCY4mT1z0WbfPLXkdB+ZP6rVp3gOHbmjJP+d0trha2mAxoAe7aHddo5cXHusm212bQitlaMG7vHMBEkT+H3zBU2l3UFP5nAEDAOJJP79lgX+oAFznGRu3T3yBhbn+ntGpcVnVqzmbKbSKTBGwOP4iOp9SsYKT4R1ZFGMbZ6KztKgcCGwSRMcEcyfVPX1wGvOTkYzOfbhWub7y7RA7kYn0HYJVu5w4BxHGVW0Y8I5kpS5YtWvRuBznkjH1TrdZBjaePuFlXlgQPLP7pa2d/nqsHmdm/wASaPQuuWOPmBHqBIPuFnazZU6jBxPeDJhDpVITzakUiTnzQPqMqoZNrT+hm4aU0eCL6lu4xj0jB9x0K0rfWBUHO0xIH+chbd5obK4JYfdpMnHELxl5p5adrgRBMO4IHb7qaa7/AIOhSjP9/Zt0NcBDpjGfotfw7pRJ+PVGT/42n8LT+I+pXl/B+lMNy41nyYBYw8Pjv3I7L6JvXVhxJvdnH5OSvyIuXKUA1FC7KOE8BUuSUEOVKpyVDVuBcFEBQgVdAFg5EBVKdIlNUqKKFZVlJZerVCx24chb5pbWklZmjaFVvqxj/wAYJE+wVJUKwnhasajC48yV6IVIC8lqNZ2nVn0AOgd9889k3b6uX0d/cEpJoGvZtWdu66r/AA2khrRveR24A+pWF4pv22V2KAfJLBUicgEkCfeFueEtWpW1GrVqOAJO4k9GtGB+q+Ha/rj7u8q3BJmo8lvo0YY36NAUSbBdn1Ky8QNedpOVs0gvj1pXqCHyZGV9L0LVfiUweqUZI0lBpWe40iyYWBxgnOOgj0V7u1a0tc0tHmiPpK8zRv3NMtP9E23UHOImMe8LHLCUlxyaYZRj2zdN15AAGTxgDE/ugGzLj5ZMZgSlKLzMkD7lNsuoM+cHoRB/Rcrhk9m+2NfpC3GnF7fLLS0gZOCD6+/dZusaDXc0bvOQIDc8TPTp/RaJv6jhBy30EH2RabXnI3D3wPZDkm+ExraK7R5C58KOuGQ+32uAMOZUPzdy1w7qnhzR69t5azdnTcyXg+sYK929rvbj+iXqHuXSMdM9k5pVyEZyE7Vu9+1p3RmYIB+62Gs80CMNOO6z7djtxLTBj7oFGlUku3cZmVkmorrspxcn2OVycGI/r2ylq1Gk75xzjtB7iFR1w8TGQenP2V6dcs+YfMMH09P0hQ2nKyqaRlVdPe35TMdCmQ5wt/MCDun9k7Vu2OAcMH5SP0KPbNbUplstkyAJz9lOPHFSdPtMqeRuK2XswWXMEEHIyr3LW1N2B5xn0jsi1dOzGQR0K6hbOa4AtmTGec9lhj2i9X0bS1krRgVvDw27g5zSHYI5nkEdin7bVblo2u2PjG4gg/WOVsHTnYDpDZPXjlLG1jt7rWc8mPmPBCjCf6uQP8bWP8n2P9VyNtXLL8Rm+4v4MX2nj6oyqq9QZVqdDuvpKPEK02SmmUe6JSpdk1RtYy5WoktlKNtKbZSAVH1oHosi58RNEhmSnVdi5Zq3pGwyYWJo/j8WBLWsDwSescrKv9akgViWtJzE8LG1i3pbt1u7c2RyZz1yUTjLTauBrW9Wen1TUG3lU3NQgF0DaOAAIAysLWdc+GPhUyAEfVKJZbsjBgFeWfaOqGfVYdGqROr1a3wwHOJb291nWFHMle2s9AD6X+4en+BV0/wqA+TxOEpKyotJ2ZFtZPqcAwvX6Dp5pMytKz0wNGAtGnp56qVCgnlchRkr02hW1L4cujfJmeg6QkKVgAnabI4JHqFTXBnYW7cBUkDdAA9JOf0RadFroje0+hkfUFJ1GP8AwunMwR174V6d05kfEDo6luY9VxyU4s61KEkaItmSAXSeejYWhTtIy1z4HTdLT91559w0u3TuEj0+4+y3bO9hgMHae3miMZgcIjkttMieOkmgtWuCPLB9iD+SA7IzE9xj9cIdVtF5wS0n0ge6j/0oATvET6x+Snd3wrGopLuiKclwAE7eQf2KXuK07geuM9IKKKTmSBmcTPbshNohw80jPcTH1WcuVXs2jw7FXUxALCccg/3Vxe1AIxAyAQP1XGhztyOe0+6FWdBAAInoVi048rg2TT4YI1S4w1v05/NFa9rGyfnnhs4HqUJ1QeoPEjH3RGXAAiOsrJUufZo+eDhebnAlzhHHp3WnZXbWw57i6cCRwfxGPZI/xTM+UIBduIAE9kRnq7u2TKGyrpHoKlSi0AiTJMD3lZlxVaGwB+v1RTQ202zg8knp6JOvT/FMySujNevRhiqwBaoV5C5ead2x5QNhNW1sXcotO1AyVY1O3C+wUT51sYG1owhvqJZ9aEvVuVaRIW8qy0gLA0ii2lXaaw8m7P3Wq0yU7Rsmu+YJOKZV0ei/9safqZM5FMARTdtMuHMj2Xznxl4dtLCo+kKpkQ9gLhug8AjqmdUputn77epUpk4OxxaSO2OV4vWNHqV6pqOe4k8l5JJ+pWM5zitW+CowV2j0us3DPgUtxEEBZdK+oCACEh4oa4WtJpM7YH5LytKvBlYt0aWfWrJ+4COFtWdGeV8rt/FjgIGIwnbb/UOq3kT9VSaJaPsFCkEw1q8P4b8csrGDgr2lvX3CQrIDwpAUNVwpAs0I3wHD8L/eMILa4BB5haFHWwG5nAWc5UXCNmZX2yA7BJ2yQRHrKZoUCASyqT6juqULsnLnGJ+qZBFT+X9P0C4XlUnZ2/G4Khe5fWaWtFRjnOIAa4Z7phj7ljJ/247DrHYFCNqwH5GE8SXFCPw5LXNcI/ke6B6QTCeyFr/1DtS6Dmw/DiJhw2/Vp4P3Qa9uAG8kmZHXnC54G0YdHALnD6wDKHRc7eMyAImZx0+qJUwja6Gm0msbufAAzH7eqRuNYe7AawN6SNxTl/T302lxgDnGZ6Y+hSdsGGSGnaO5n6pT2bUYughVOUlYjUqE8gfTCsymwjBM9nCPz4KZZUDnGQI+ybFqzBxH2WUcW3N2bPLrx0ZtO0cMwY+6PatO6QITJvmD5QRHtBU0rjJ3cHmBkJxxQUlTFLJJrlBqjS5sDzHqT0lTRpAtNNxGQc9j0KVuLsT5DDeVFN5MlpOM+57H0Wmy2oy1eou5oaYIyMFciP1wTkCfouXL8EPuOlZJ/aecc/ugVaypUqygOX0jlR4yRV9SVZjJVYVgSueXl44mixSYzSpJyjUhZu891WpcFEPLxzddBLFJGhf6M2v1yEE+HwRDgMdYSlLVSDytGlq24ZK6U7MqZiav4UFRsYjovA+IfBrrdu4GQvrJeT1QLrT21W7XiVMoqXY0z4RClfUq/wDptRcSRI9lFt/pdSmXEkdpXP8AEyrPM+A9MdUqyAYHVfZrG32tASOi6DSt2wwALTfVAVJUDdhi6ECpXQH1pUBAgzXI1JpP5JdquyvAB2zJic/QBY5pqMaN8MHKRtPrsIh7GT3HlIWXUuSKzWUxLfmMmNo6T7pKrqhNUN2kuJhsnDY/m7gJmlS2gxnMlx5c7qf2XC6aujsUXF0OVHOIw2YM4dP5qjLkGPitc3Mg8zPT0QbXUIMkhsd/lP8AQqP44Vqss+RvB6Fx5I7x+6lP6lNeq/kcOpUhyCcRx29+VNtUY5zQyQTj26kpY3OSD0xnIIPT0Ut2l4+DLSBuc6cNA5iee0LRJyfr/Bk6iilzcbmAOP4nT3PCD8YgbRO35h+fMK9aw3Z3Y9IPOcx1WfXtKhexjQxxJ2NkuBjkl0dAMys1BtmjkkhsXR6R9EUV3xyQB9sp6j4WaOalU+kNj8wUR/hunEbqscxv/stVga9mL8iJi1qrZJnBJhL1dViIknAEcrbd4foD8JP/ACc4/uq/wjGCGNa32EJx8d3difkqujE31n52ho/+Rz9hwjs+KDhzR06kp17VQhdHwxuzH5pdGc7T5M7vy/uuWguT+DH9EHz5PqeYhRCZNFAIWHkue1PoeKqIAXEKykBcEjdMrCkU1cK4WdlCVfT5yMFJ+Zh8y2lzmA4OV1YvKlDj0ZyxqQnbXi1baoCsS7siwy3Lf0RrG6yvXx5lkVo5JQaPRsporWoFvVkKte57K2QFrXEYCyb3WWMcGuOXGAEwXL53e13VtWpszDXTCko+nsZ5QVcBMV2gMA9EuEhFwycf56rTrBraezy583/Edp6lZ9vVLXBw5BkI13UFRwcWsHo2YnuQsMmNydo3x5FFUzM06gQTVqfPU8rREQwcfWBJ+iP/AB20kECD0OQY/MJtlTnyz+HdzHfH+cLD1apO1o+Z7g1oAz7lceVX+WL6O7F7lNdh6r/ju2taQBlzwZgdo6k9E4wCmAMtHEYwPdXt6HwQGtAmdzjE7nR+gWNrVd1NzTTlxcSSOk849FLSXD7KinLlcL0aFW9cKgptDXl2B0J7EELVfaOZT2NjoXu4kzG0egMKnhjRfhN+JUAFR4mOjAc7R2TGoMquJAbIggGRkcgGeFtq4xOdTjKdekeUvb57H7aO7dO1zYw53QDqV7PRtN2De8D4jhBjIaOdoPvklKaRoLKTjUfDqh6nIZ6N/qtthWmOGvLMc+ZT4QZDerShvK0OUBVSNZO1EpVarQxJ4Qy1MOaq7FQAti5HFNSgZ5xpQa1r1Cswo7CtcmNTVMUZOPRnAQrhO1LYOSzqRHK8jNhlD9jqhNSIhdCKxkhUcFxzi6s2TKyuULlEU2U2kWJxB4WOMOMcStk2TiM4CD/DNBwvU8bFKPLOXJNPoLbVjtRQ5CAwrtXoGAQLBtvDQbe/H9FuhFaUAOPqyuCA0orSgQZqK0oDSjMSAZrEUgcZcGkHO0g5lv6QUhp2nTXdXfGQGsxgAckBaDKjtu2THbojMC51hSlZ0S8huGv+y9doNOGHa/IOMOB9eiSsNHd8UVKu3yghjRnJiXE94CbonzJ5gTeOO2xHzSUdQjQqPKJ0QKjlSMSS5FplKh2UzTTYBZVXFcVCkAT0u9qacEJzUxihprhTTOxQGIsAQprkx8NSnYHkG0AiNohK5Vm1CF2kD7aKs+0BCVpVynqNaVnJJhbQi6yI4QXWTltOaCEpUwVzS8eDNVkYiyw7lMMotb0RZSl5cQE44Yx6QOTYK8uugScobnZVmqrAIEVqECiNKYggRGlCBVgUxB2lFYUsCjMcmAw1GYgMKZphIBikEw0INNMNCliIojzp9qRpfMndylgTUekqlVEuKqTDpKaQDVuE41L0G4RpUsAkqFWVwKQElV2qZUoArsUtYrhSEhldq5XXIEeDC4Lly7ySQmqC5cpGPU+ECvyuXKRIGsq/+YLlyl9FoUdyrNUrlkUXCI1cuVIC4VguXKhFwiU1y5Ahqmmaa5cgBqkmWrlykkrT+ZNFcuUjFLlAo8rlyYGlT4RFC5QwJXLlyQHKwXLkAWUhcuSAlcuXIA//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2" name="Picture 12" descr="http://ts4.mm.bing.net/th?id=H.4797419232495227&amp;pid=15.1&amp;H=142&amp;W=160"/>
          <p:cNvPicPr>
            <a:picLocks noChangeAspect="1" noChangeArrowheads="1"/>
          </p:cNvPicPr>
          <p:nvPr/>
        </p:nvPicPr>
        <p:blipFill>
          <a:blip r:embed="rId4" cstate="print"/>
          <a:srcRect/>
          <a:stretch>
            <a:fillRect/>
          </a:stretch>
        </p:blipFill>
        <p:spPr bwMode="auto">
          <a:xfrm>
            <a:off x="1554871" y="1895376"/>
            <a:ext cx="2088232" cy="1853306"/>
          </a:xfrm>
          <a:prstGeom prst="rect">
            <a:avLst/>
          </a:prstGeom>
          <a:noFill/>
        </p:spPr>
      </p:pic>
      <p:pic>
        <p:nvPicPr>
          <p:cNvPr id="30734" name="Picture 14" descr="http://www.amsj.org/wp-content/uploads/2011/03/29hand-rubweb.jpg"/>
          <p:cNvPicPr>
            <a:picLocks noChangeAspect="1" noChangeArrowheads="1"/>
          </p:cNvPicPr>
          <p:nvPr/>
        </p:nvPicPr>
        <p:blipFill>
          <a:blip r:embed="rId5" cstate="print"/>
          <a:srcRect/>
          <a:stretch>
            <a:fillRect/>
          </a:stretch>
        </p:blipFill>
        <p:spPr bwMode="auto">
          <a:xfrm>
            <a:off x="251520" y="3933056"/>
            <a:ext cx="2618062" cy="1670324"/>
          </a:xfrm>
          <a:prstGeom prst="rect">
            <a:avLst/>
          </a:prstGeom>
          <a:noFill/>
        </p:spPr>
      </p:pic>
      <p:cxnSp>
        <p:nvCxnSpPr>
          <p:cNvPr id="14" name="13 Conector recto de flecha"/>
          <p:cNvCxnSpPr/>
          <p:nvPr/>
        </p:nvCxnSpPr>
        <p:spPr>
          <a:xfrm>
            <a:off x="5580112" y="2924944"/>
            <a:ext cx="504056" cy="720080"/>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6" name="AutoShape 16" descr="data:image/jpeg;base64,/9j/4AAQSkZJRgABAQAAAQABAAD/2wCEAAkGBhQSEBUUEhQUFRQVFxUVFhgUFRQUFBUUFhYXGBcUFBUXHCYfFxojGhYYHy8gIycpLCwsFR4xNTAqNSYrLCkBCQoKDgwOGg8PGCwkHCQpLCwsLCkqLCwpLCwsKSwpKSksLCwpLCksKSwsKSksLCwpLCwsLCwsKSwsKSkpLCwsKf/AABEIARMAuAMBIgACEQEDEQH/xAAbAAACAwEBAQAAAAAAAAAAAAAEBQIDBgEAB//EAEEQAAEDAgIHBQYEBAUEAwAAAAEAAhEDIQQxBRJBUWFxgSKRobHBBhMyQtHwI1JichSCkuEVM6Ky8QckwtJDY3P/xAAZAQADAQEBAAAAAAAAAAAAAAAAAQIDBAX/xAAoEQACAgICAQMEAgMAAAAAAAAAAQIRAyESMUETIlEEMmFxQoEUsfD/2gAMAwEAAhEDEQA/ABdd449PoidEy6oSRkAB1ufAeK1ON0XTZSqEsaSQNUi2qZkm3BKsDhNVjTftdrocvCEmM5iKwbcqqnjhsIPVH4jQj3tDgQLZEHzCAfoKpuB5H6wkAT/HNjIjxQeLqNzsqa2iKjflcOU+lkrxdOpkJk2yEoAKwtV736rCQNpk+tl9Q9jnRQc3c7v7IusHonR+o0DbtPFbz2bEMcOPohdgHuNlBxUnKp5QB2kbohpQlI3RLShAXByLdiAAEBKiXJiLqteVUXKBcolyYEy5R1lRisYym0vqODWjMuMBYrSf/VGhDm0C9z9ZzGta2ajyAIc0bGknM3MFRKSigNXpbTtHDAGs9rdYta0fM5ziGgAcyL5LB+2Pt4+oRh8A4vqucQ4UgXGI2OGZndsSan7DYmuPf6Rquph1wydas/mDZnWTwWl0PWZhWamHpU6YgAujWqP4vcc+WW4LHJkUZK3/AEaRg2hFoz/pTXqt18ZV1NZzfw29twk3LnZAwTlK+m6L0RRw1PUoU202/pFzxc7Nx4lZirp6sfm7gAh3aQqHN7u8qH9SvCK9Jm3q3Eb4HivLEUMW5skOcHbDPnNl5Z/5cf5Jg8bHOlfZUwGGo0OeYDQHSZtEgW6qqpot4fqarjBLRY5N3cIC0OAwrqmLa8vDm02uMS0kOPZEgXGZzTvG4vUiI6mF6FGRisTjHtsQLb2x5JdU0k4fKOh/sthi9ITm2R0PmlVY0ttMf0/+qGBmsXp6BcO7gfJGMwvYGsBrG5nem2F0LSqjXLLTbMSRzV9bAcbpAKqGGAWg0M2AeY8igGaOOchMdHsienqlQBLiqnKxxVLygD1MohhQtIq9pQgLZUHFdlZ/2i9tMPg7VHS8kDVbctB+Z+4ePBO6EPSVkfaf/qCzDuNGg01sTkGAEtD4sHRc8gkGMfj9J1NegTQwzCHU31AWazgLua25feYm0Jni/YtmEoF9Jj6+Ic5ofVedapqmdYtGTRkLXg3KhydXXj+xpboUY/BYnSlVoxDm4Wg0mGlwfVdMfK0xkNsRfNOtEUMDgCf4emXvjVNQmXnf2jlsyAyS6t+DEuGu+QNUl2rwLhaTwnavN0c4x2mMn80jxAMLi9aaXFa/78nR6ceyzTGnHVqolhDQ2AQZGd54oR1UnMxyt4ojG6Ifhxr1mFzNrmvLmici6IIHGITT2UxVCo99H3dMuYA5pLGy5pzEnODF9zhuUqEpTqQOSS0JBSpkC8nbJJA43K0Hs63C1RqVKNL3g2xZ/EbjwTPSPs1h6wvTDXbH0wGOHUZ9ZWMxuAq4OpFQ61MnsVW2E7A/8rlaxTxPkna+CeSlo1mlPY2k8TQJov2QSWHg5hPl4rynoPT3vQGvPb2HY8bxxXF0qMJq6IblHQ99j8AadOo5xkufmdwaIE8ye9VYzGVHPcR8M2EbNit/hC1tiROwEjyXG0lqQcfhw6iHFo1tV2yLglZnB4h1SsGAEDMk3gLZsZ+EP5gkOCoxUCTGPKFABoAsBkg8Qy6ZtyS/F5qxFVDDFzoCY1cIKbRvOa9hdI02jceSrr48VDAyCBFJKpe/ZwVhKXYzGspkue4NaGSSdwdGW27gOqljDKRQ+l9OUsLTL6ztUZDaSYsAOh7ln9K+0FcEDDspwRd1V8EEgwNVoJEGCd+Vku0X7P0Gn3mMqVMVUnWh4Ioh5ABcGOPaMACTuyWXqx+SuEvgli9O4zSOq3R4dSokAvrVBqdrMta7N0ZHVG/Yj8L7F4amffYt/v67ixxfVIDQQWkalMWAERebL2mfaOA1lIloIcbCLA5NjKAdizFXGFxuTzNz4qVKU3WON/ljpRVyZttKe0oHZpQbXccuizuI0k+qe04u5mG+Nkkr16j5a0km141SWxEZ8FzB1306hhrXFzdSKlNrwJIu0OBE5Jv6TLk3Ji9eEekPsFQ1nhr3imDkYLr7jcR1R+ktB4im2aZbWbEFoGpUj9Mkh3KQVbiPZZj2CphnBhIBLDJpuMXA20zykcFXo3Tz6LvdV2uEbD8QG9pye3l/Zc/oqGsiv8mvNy3FkdDafaWlj+0z4XNcO02bFrmnZwSbE4Y4HFMfT7VNxLqLs5YfjoE7eH1lazSehqWJAqNOrUjs1GZng8fMOBy4LOVWk62FxA1TYgi4B+WtSPA5jmFbi4Ku14fwK1L9m1oYgPa1zcnAEcjv4rlek17S14DmkQQRII4rM+yOlHS6hVs9hII/U34gOBz71pS5dMZWjJqmYnS+iHYM69Ml1CRxdRM2vtbO37Plr8Q5jmlrgC1wIIORBsQvLGWFN2tFqdD01JVZKpa9d110mYZTd2Op8gk9G1Tr6pgypbqloP4nX1UsY7DrILFFcxmkWUqZfUcGNGZcYHLieAusTpj2uqVBNEGmwjsFw/EeMtePlbuGZO4CDQjSmoC4jl6/RFYY5/e1IjpumXljXBzw2TFwy1i8jK4iM+CX4/DjFEB76gp5mm12oxxB+JxALrcCNm5VGEpbRLkl2G432xL3mlgaZxFS4Lx/k03TA944wNhPdEyhG6DMGrj8RrSG6zG2ogss0ibl2tcREnYiaOmadFmrTY1rG5NaGtExuGXNJsd7Q1KuqGloBeGiZFycxaSeoUSx23Groaer6JYvGe7Ia3WdLQS4gNM/lIzbYg/cIOqKjxY6pzsRl98V3SXxVCNlQDvYCoUAQ0cTPTiuyH0WOG6MZZ5y1ZLDBxbT17S58wSZsGzc80NTpwSCMjB5hMMf2RQ/d53Hgh8UCKkgTkfvqF0cUkqMr2RdRh0gXAH9yvOcNYTlMHk5EhusZyOzeChsRTlxG0cLdN6zZRoMBiXUCIMsOzx7+KeYvC08RTh41mm4ORafzNObTxCxdOuQANWL+kSOH1Wk0XXc6k3cJHcSsM0NWaY5boA0eamGxIouJcx12u2PbvMZPbad+aYaZwTK4bctcx0tcIkD5m3zBHkFcRvK8HNXIsaSa8G7k3sSYvR7/wCPZVptOq4DXIyDmZE822TwgleFVcL0+KQrO+73leVReupgNhUUveIQVF0VUwDG1LdyBc/tnmqMbpinSadd14kNF3HkFncTpZ1V5Gt7tm0McNcg7DUEhvJs/uCl7pICXtY5lTEtB16r2galFsuHEluTRNySRIETtC//AA2rVcPfvLLAajLvi8NLxEZ/C0Dmn2jw1rXarQ0ANFpmIJgkmTfvQ1HSTPeauqWVTYzcmBscMmwOErpjhbTXkyeRIi4MZTe2m0MZTEQ0R2i0yTGZvmo4IzB/+sd5IVVcEUa53vt/SPUq0VNSmYEydQdHOnwC74wUY0jBybdsW4kBtUgj4oI5G7gPEIPR7tfEU2H5HOceYB+nijNOgtYKgzpmf5Sb+c9CqvZ92vXe6B2WmCJlweBE8r3WuuNmfkvxOdfg5jv9Dfoh2VQYM7JzAujTepWH6WHwcPQd6VaPlz2tse0AQeaXgPI3022BS/TUZ/tI80JpVvwnjH33IzTt2E7nMPc8IXSQmkY2Qe4/SVn4RfyTwzrBC1qnbdu8jzVujzLQqKol54LKSGibHZXT7QWJ/B/mPjCzlN1030HU/DI4+ijIvaXD7hyJKsa3iPPyS7HYo06bntAJEQDlcgbOaG0LWrYhrnOe2mGu1YZTBJtMy4nyXFJpG6Hojj5LpcBs7z9EudgWD/MxFU86raY7mAKh9PAt+I03H9b3VT4kqbKoOraWos+KrTH8zZ+q8gmadwlP4A0fspx6BeRv4DXyOBWQukNKe7bvJmOiQ6G9oTVYB2dZsAzIn9War0lj9cAiIAkRMZTtvuXTDF7+MjOUvbaKdIY51cXj4iBAiwBz33hWaOodtwIyFPxDiUHhHXj9bvNNsO2JPf3ADzK7aS0kc9tjLCv7L4iS4HoB/dLKFScW4fkZfmTb1QelvaVlBuo0g1TmAC4tO4xaea77IOc9tWrUaAXOAtMkATf+rYmlWxXehpjIFB05axPiPogsViLN/wD1ef8AVH/kl/tRpYhtOkGkh7wS4HKXCAR3qzHHsU97nPPe5aRXRLY0xgluUjLmgvZrD6nvf06rBxbdw8DHRF1R2TP3wCG9ncX7yjUfsNVzW/tYAJ79ZT/Gh+ST3xiDxZ5OP/sq9DUAKzjYuDnWOYGrNup8OKhpAxWYd+s3yPorNEUwa9RwN9VrY57f9Kb6F5DNJtmm7kfC6GLdZhG8Ed4hGYgbOEJdhqlh93WfgryC6HxHZh2ezj9Ch8RUOvz+4+96nRGrUew75HEHKDvhVH1n7+9iUuwRfRKYaKqxI4/VLaBsicA+/X1Kzmvay49jjHOmnG8t8ws9UxAZId8Mgm0nZsmDyTrEv7I/cPIrM6cqfF/L6LiirnX4N26RZ/jzJqxTaQ/K122iwGW+BtSx+N5oTD459MnUc5s56pIndMLlbFOc6XEuO8kk95WijWkK7Cf41eQZqwvJbAZaLxvuqofnscBnfaOKb1cWXSHgtcSDBtIJsQNmSzDqhaZ7/qmOjXucdZznOJebuJcYg2k7F36bs5/FDrJzeLnHzTb3kNA6/RJqbwSL5Od3wfqiMJjxVZrbZLSBsIMR1EHqn2IDfo0a73G8unqb3R1fTVPC4cNMl7pcGtN7nM7gqsVV1SDxPdvHd4JXU0aX1ST8zvotEk+yP0NcbT13UNYRPuzG6NUkLmlnR7hu6/eR9FfpQ/8AcUgNhPdqlCacd+PRHCegKI9oGGaV0k1lMi4cWm52Dfw6L3sxS1cHStGtrv6Pe4jwhZv2ixUiBm4kcgM/othg2atBjdzWt7gApfRS7Fmn8QGFjiYALiTwiFb7LVdenUqfmfA5NA/9il/teJYBwJ8QUy9mKerhGcdZ3e4+gCpr2Er7hjiCkpqkEjifNN6xsktd0PdOVjztks0UcrVJc08CONsun0Qz7kXXBULnSf8AhWUqdhySaBF1MqeEfBHMqgOXqb/h/cfVZz6Za7G9V9hz/wDErLadq3fzC0jz8PXyWS04/tO/eVxw+9/o2l0hbK45ygCugjaVo5CSOud3WXlTrt3nNeU8kVRoNKU2kkQGuBImfiucwqsDiW02S8yQ4ANBGsQdvK/gqJeXH/MN/lbfxb5qt7X37FR0/mDYHI2jNYY88068HRP6fVj9lNzKz2O2GbX2GYjgQp4emaNS4IDwJ66xa7uSp+ILWuc0w5oBBG4iD6p3hzTgmpUkBocG5SYdLL8YXp8q2zgqxtisCHYZki4E9HZ+aU6OY81AHgjULBJBEiZ27YaJTWppQPZTFOdUtDiTawEap4yDKqdjy58v1QNYERxF57h3pYpSdjmkCY6qTjGDcJ6w66G05U/7in+lh8XfQImqJxjDGYdJIIPygBAe01T8Rp3NI7icu9dF/wCjGgMYc1CHbJ1W89pWyH+WOfqszoiAGtzgSPVaOo/sA8QpfZSEntRs/a71TjRDYoUhuYyerZ9Un9pLkfsJ808otgNG5oHcITl9qJXZ6uVntLuvzH35rQ196QaXbIHXvUxGwfBnsTuEHoiqNwOSDwx/DKuo1IYOX1RMIlhVbX3b+4+qmclTTMubzKxn0y49jgn4eTvRY/S7u0f3O9VrZuOR8wsdpIyep81xQ+5m8vACCobF5zSFGbXVsCIC8uhcQgN6GWQtemDsRYQuJdE8JWaNrFrm9oj8wI9R5ojCvbrt1hLSACN5iQPMoajVGs4nY6B1/wCFNzrtI+Vw8wPIrvx7icc9MNo4l3vGRLW69RurNoLSZjxRGk3fgu4uA8kNrQ4H9Y8QWozS1L8BurLtYtyGRsSLbQtVSoh2y93tA2viGwwteGi2YO+DzjvCB9raDmupB7dVzjkJHZlt/veqdE1fdV21CJ1da2+BEd/kivaPSRxVdjyzVhpA7WtA7MtyG0T1U04ul0PtW+wZrYaN4y9E2wFYmnH6j5A+qWsbYiUZozMt4z0sCtCSjTnaqNH7B45eKfMHikGkXTXByGsyO8J5S3bxPUIl0hLs7VJiEl0n8I5pji6twEDjmyw858lKGxfkxw+xKkwWb+0FQrCGH/hWN+Bs7kSBFj3WQeAr6xByiZ5yR6K/F1QGuLdgJvwCz2jdOta4a9hAExPaJNrbOi5s0qRrBWzZF/8At+/JLmez75l7A+2x4EdNqtw+PY8S1wPZym+3MZhN6WPmIcDyIK8/nUmdNWJH6DbN6Lx01gEPV0DTO8cw8fULVtxq6/HDcr9UXExVT2eBMteP9PlZeWpx9TWaRlNpgGF5Up2FADKqX6RxAG5Cio9sgtMgkbgQNo2JbjcS78sE2BO9SpDZbhHyXcYPj/cpi8fhuO0QfEfRKMGHA9rr/bcEaMfk1zQ1pBaYMxf4ifHqujFmrUjKcL2hhiHfiAb2z1aQfUp6MXGG+EGC7hnBlZ6sIewkzEtJ2G2ae4G+HeNxOfRdWTpGUO2L/nbyP1U6GwHO/wB+CobW/EI/KAehEH071e34hwJlaEEjROz7zUWP1Xzl9JyKsq1iI6oTFPi55oAbe0mGZ7hr6eqLgxN9YG44xPgrcJitZrXjaAeu7zCVY9mt0+gXdCVYDmflIc3k6bd4RGNRBu2HYl/aVeIMsPJTrNvbuVVUQ0p+CRbiPhttIUzk1V1zYc1NxsFMuikQrt7BGwgjwWQfgC92qGFsPuT8OqMiJ2ncFr3Cx6oPD0pK5cys1g6E2kaRFJwDmlzXMbHzBxIIifRN8Ni6lKXEva65IIDmzt7FRrh3QiXaMpa5e5o1uzLr2yvwMbc1HSWHqFw9zVBplrmkPJfBPzNtnFs1xuVvaN6JaL9pX1abHFrNYgh9zTuCbtzabRmW3lHUdMB7nMhwcxvvHAwYZ+fWaSI4ys/Ua3DUhtDAAYzMnM96EwTi/FGqwnVDQARIkxeClxQWzV/xYqjsGwMzm02yBHNeSXSzwKL3FrdcNJDoDXg7DrNgnqSuocWh2aBujpABvEXOZtF96Gx2jLWaTttPdZaX+H5KLsOri6djatGH/wAKfUf2eyLzrA+YI7lY7QAAhznHrC0tbDw7bDv9wHqB/pVL6CuU2yVGhJVpdgAbNUDbkR6SmdOqRScNmsPFtvJdqUrcPoo0W/h1BuDT3GPVbxyco0zJxqVgbiBWnIFonrb6KWOqkFsbHtn+oKnSFpO/Ub3GT5KGNcSGn8wjqL+i607owehrVvuk5T5+SXaUNg2QTthEY2rdh3+oQIowJO3LfEpoQ2NaWD9QA8P+UNo6Q55By1OvxKbDFIndIH31XNEWJ29kG/CQjwBqMDo+mWsqHth14OXEEcDZQ09gGCiXtbB1mi2USkw0pVDNRroaCYixzynco1dIVHN1XPcW2sb5LnUJXdmvKNVQtxRuFKoLNUMQb9VaXCI2wD0WsujNdkDkqMI+91e7JQw7brmymsC7ECWu6DyQYrBgIkmd+Q4o2oLHmPRBVaEm4XB5OjwRDNYXvKtoYbYMlzW3AKzNpGRNpgyFQhHpDB+8rPIqRTdFr/KALDK8SvI//CzOa8pL0fR+/wC+a4Wnd4q+FwtWgAGKw2s2Jg7LZEXB70I1gIkzxG4ixFuNk3cxL6gDXxsde1+0BcW3gT/KUwBH4cblW2lJjeC09cvEBGOHA+SpcwzsHj9E06E0IMVSJgRk5QxLfwv2v8Psp5isM3XBOU3julKK1LsOEze+e6LruxZE9HLki1sHx1WKLHbiCeTTl4KOtrG1wYjzEdFKsycMRuJVGAM02HMhscot6LoRkMwzsR+qfBVYGsP4gtORafAtP1U6J++/6pdSP/dM5x3yEIGOanqpVDAUX2VT3yobGC1cxzVeIrRWY0CSWmeDdn+qFcW3CrdTHvnHbDR0GzvJQ+gRM5LtBt+q8p0AuXIawKsZV1Wk/q9V2jiQ4Xz+9iJqYMOG+88UDWwTm3aNYDOPiHQrhqns3LauBJu0hep4B85eShhcVuMx0I5q6piSf7qgCBSaM4Xkpr6VY3N8nc2/kvKeI7PpWqeA7z9Fw0+J8vJXQvQrKKDRG7vv5qnFYbWbAscxwcLjp6SjC1RLUwFrTrNBG3ZuORB4gyOiqexWVXhlQibP7QGZDx8QjiIPRyre47AetvO/ggAerTSzEsJLp2prUa7gOV/vuQdejAmT98leJ1NETVxFLWzTcN3qP7IbRLiGau5zh33HmjmU/i4oHC9mqRsMd4Xo3s46CKTocRz+qW6urXB3EETsg5JjVI96NXb/AHQOIEua7v5q0SxxUfdQdku1Bed64brOijjG3CEc78Y8PoEe0XQHzOPEpyBBBVlEKFMXCuptXJkNoBNIIj3YOfftVFIIqmsGagtfRYJmJOxwHa67/uyz+nNDVT2mdpsZDPnG1bFqk6kDwP33rJxroZ8lNEzG1eX0zF6GY9wc5o1hcOHr/eQvJc67QcTU+9G+eVz4Luudje+B9T4K7EYZzAJi85cFXRy7x3FaFENVx2gch6n6Lhw42yeZt3ZK+FxAAOLwsthoAIgt2DWGXTYeBKoBDmhw2jI5g7QeINjyTRzEuczVqFux8ub+8fGOoh39aAB3sQ1alIIR9RqHeEX5AR1MI5pOsNiW1qXbk7j3LTV/hM5JV/CSZkFu/MLqhmvswlj+ADB0S4B+d9mYBDT1zQtVkOIOwz3o3+KdTc6AC0mRmMrTlay5jKM3GYv0N4WuLLy7M5woIot1ms5eSLc1rBxS/BPOrG4wrw3etSDp370uA7XMo/EOQgClsaCcK2XdCiRTVOj2XPJHBq48j9xvBaOMar6ag0KxgWRZa1WtVQVgSGWNXl5q4kM1ulWdgHcR42SuhmRyPp6J3jWTTcOE910kYYcOIP19CmMtK5CgcU3IGTub2u+MuqjruOTQP3GT/S36hAFhQOk29nMBwOsyT8wyEZwbtPBxRPuCficTwHYHhfxXm0AMgByFzzO1AC1mJ12hzGmCJ7XZ6GbyMstipqUnHMx+0ep+gRLW6lVzNj5e393/AMje8h38ztym9iQxacMN0nebnxVNalKOqU1S5qBCTEYZDYsGGhou607LC6dV8PKG7TRANt1iFpCfFkSjYuwbC1zmkzkcoRZMKLacOnmuFdeOblEwlGmUYmpDXFQZkpY1vYjeVThXS3lZW+iBro9tjz+/NFwh8COxzJRULgm/czpj0cYFaAosCsAUlHgphcAUgEgJsXl1gXkijckSI32WbrsEXAIBEzfI38CtIkmMp9p44nucmIrytkuByrZUkDl4rmsgYQoldBXJQAFpGgS2W/G0hzOLh8vIglp4OKhTqh7Q5uTgCN99+4/RHOCWUhqVXU/lfNRnOfxG95Dv53bkDJOaqX00W5irIQAG5ipfRRpaqcRUa0S4gDiYQIXV6MAlBJhVqlwOq0xGbuwI4AjWPcBxS0WPArqwPRhkWyvFi3UIakIdwKKxDbdQqi28Ry48FtZlQ3w4ho5IgZIPC1w5oIy8RvBGwhFtK89s6kSaFa1VtVrUhkgFKFwKSAOhcXQuJDNyEq0kzt8x5f8ACaBA6Tb8J5hUAjc+HEcT439V73i5jGw4cR/tP9wqpQAbRdIViFw7rolAzqC0lhy5ss+NhD2DeRMt5OaXN/mRVbENYJe4AHKTEncBtPAKg13u+BhA/NUlo6M+I9dXmgCFKqHtDm3DgCN8EeaHqYxsw2XuGYYNaP3H4W9SFRSwOrVdTqOLmuBqMHwskn8VuqDeHODoJPx8EwbTAEAAAZACAOQSACNOo7MimNzYc/8AqI1R3HmuNwLWmQJd+Ykud/UbjkLI8tVTmpiBatKQeRWdhaktQdTRjIgDPPab7brXHNR7InHkLcHTmZFrBEupDIRAygbd6vZhg0QP+V7UUTlbHGNIV4igWOL2An87R836m/qHj3IuhVDgCDIKI1EBXomm4vbdpu9o8Xt9RtzzzzGGtKtah6VQEAgyDcQr2lAy0LqiCuoAkF5cC8kBuQhdJ/B1HkV5eVgItJbP3H/ahty8vIAspm4VOn8W6nTBYYJcATAyPPJeXkDDcPhGt7QHaIEuJLnnm50mOEogLy8kAt0vb3ThmK1KDwe4McOrXEdUSVxeQB5VvXV5MCkrgXl5AEHhUwuryQFblHYvLyAFeEtWqNFmjUIGwFwkxuvsTNq4vJCLQpBdXkhnl5eXkmB//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8" name="AutoShape 18" descr="data:image/jpeg;base64,/9j/4AAQSkZJRgABAQAAAQABAAD/2wCEAAkGBhQSEBUUEhQUFRQVFxUVFhgUFRQUFBUUFhYXGBcUFBUXHCYfFxojGhYYHy8gIycpLCwsFR4xNTAqNSYrLCkBCQoKDgwOGg8PGCwkHCQpLCwsLCkqLCwpLCwsKSwpKSksLCwpLCksKSwsKSksLCwpLCwsLCwsKSwsKSkpLCwsKf/AABEIARMAuAMBIgACEQEDEQH/xAAbAAACAwEBAQAAAAAAAAAAAAAEBQIDBgEAB//EAEEQAAEDAgIHBQYEBAUEAwAAAAEAAhEDIQQxBRJBUWFxgSKRobHBBhMyQtHwI1JichSCkuEVM6Ky8QckwtJDY3P/xAAZAQADAQEBAAAAAAAAAAAAAAAAAQIDBAX/xAAoEQACAgICAQMEAgMAAAAAAAAAAQIRAyESMUETIlEEMmFxQoEUsfD/2gAMAwEAAhEDEQA/ABdd449PoidEy6oSRkAB1ufAeK1ON0XTZSqEsaSQNUi2qZkm3BKsDhNVjTftdrocvCEmM5iKwbcqqnjhsIPVH4jQj3tDgQLZEHzCAfoKpuB5H6wkAT/HNjIjxQeLqNzsqa2iKjflcOU+lkrxdOpkJk2yEoAKwtV736rCQNpk+tl9Q9jnRQc3c7v7IusHonR+o0DbtPFbz2bEMcOPohdgHuNlBxUnKp5QB2kbohpQlI3RLShAXByLdiAAEBKiXJiLqteVUXKBcolyYEy5R1lRisYym0vqODWjMuMBYrSf/VGhDm0C9z9ZzGta2ajyAIc0bGknM3MFRKSigNXpbTtHDAGs9rdYta0fM5ziGgAcyL5LB+2Pt4+oRh8A4vqucQ4UgXGI2OGZndsSan7DYmuPf6Rquph1wydas/mDZnWTwWl0PWZhWamHpU6YgAujWqP4vcc+WW4LHJkUZK3/AEaRg2hFoz/pTXqt18ZV1NZzfw29twk3LnZAwTlK+m6L0RRw1PUoU202/pFzxc7Nx4lZirp6sfm7gAh3aQqHN7u8qH9SvCK9Jm3q3Eb4HivLEUMW5skOcHbDPnNl5Z/5cf5Jg8bHOlfZUwGGo0OeYDQHSZtEgW6qqpot4fqarjBLRY5N3cIC0OAwrqmLa8vDm02uMS0kOPZEgXGZzTvG4vUiI6mF6FGRisTjHtsQLb2x5JdU0k4fKOh/sthi9ITm2R0PmlVY0ttMf0/+qGBmsXp6BcO7gfJGMwvYGsBrG5nem2F0LSqjXLLTbMSRzV9bAcbpAKqGGAWg0M2AeY8igGaOOchMdHsienqlQBLiqnKxxVLygD1MohhQtIq9pQgLZUHFdlZ/2i9tMPg7VHS8kDVbctB+Z+4ePBO6EPSVkfaf/qCzDuNGg01sTkGAEtD4sHRc8gkGMfj9J1NegTQwzCHU31AWazgLua25feYm0Jni/YtmEoF9Jj6+Ic5ofVedapqmdYtGTRkLXg3KhydXXj+xpboUY/BYnSlVoxDm4Wg0mGlwfVdMfK0xkNsRfNOtEUMDgCf4emXvjVNQmXnf2jlsyAyS6t+DEuGu+QNUl2rwLhaTwnavN0c4x2mMn80jxAMLi9aaXFa/78nR6ceyzTGnHVqolhDQ2AQZGd54oR1UnMxyt4ojG6Ifhxr1mFzNrmvLmici6IIHGITT2UxVCo99H3dMuYA5pLGy5pzEnODF9zhuUqEpTqQOSS0JBSpkC8nbJJA43K0Hs63C1RqVKNL3g2xZ/EbjwTPSPs1h6wvTDXbH0wGOHUZ9ZWMxuAq4OpFQ61MnsVW2E7A/8rlaxTxPkna+CeSlo1mlPY2k8TQJov2QSWHg5hPl4rynoPT3vQGvPb2HY8bxxXF0qMJq6IblHQ99j8AadOo5xkufmdwaIE8ye9VYzGVHPcR8M2EbNit/hC1tiROwEjyXG0lqQcfhw6iHFo1tV2yLglZnB4h1SsGAEDMk3gLZsZ+EP5gkOCoxUCTGPKFABoAsBkg8Qy6ZtyS/F5qxFVDDFzoCY1cIKbRvOa9hdI02jceSrr48VDAyCBFJKpe/ZwVhKXYzGspkue4NaGSSdwdGW27gOqljDKRQ+l9OUsLTL6ztUZDaSYsAOh7ln9K+0FcEDDspwRd1V8EEgwNVoJEGCd+Vku0X7P0Gn3mMqVMVUnWh4Ioh5ABcGOPaMACTuyWXqx+SuEvgli9O4zSOq3R4dSokAvrVBqdrMta7N0ZHVG/Yj8L7F4amffYt/v67ixxfVIDQQWkalMWAERebL2mfaOA1lIloIcbCLA5NjKAdizFXGFxuTzNz4qVKU3WON/ljpRVyZttKe0oHZpQbXccuizuI0k+qe04u5mG+Nkkr16j5a0km141SWxEZ8FzB1306hhrXFzdSKlNrwJIu0OBE5Jv6TLk3Ji9eEekPsFQ1nhr3imDkYLr7jcR1R+ktB4im2aZbWbEFoGpUj9Mkh3KQVbiPZZj2CphnBhIBLDJpuMXA20zykcFXo3Tz6LvdV2uEbD8QG9pye3l/Zc/oqGsiv8mvNy3FkdDafaWlj+0z4XNcO02bFrmnZwSbE4Y4HFMfT7VNxLqLs5YfjoE7eH1lazSehqWJAqNOrUjs1GZng8fMOBy4LOVWk62FxA1TYgi4B+WtSPA5jmFbi4Ku14fwK1L9m1oYgPa1zcnAEcjv4rlek17S14DmkQQRII4rM+yOlHS6hVs9hII/U34gOBz71pS5dMZWjJqmYnS+iHYM69Ml1CRxdRM2vtbO37Plr8Q5jmlrgC1wIIORBsQvLGWFN2tFqdD01JVZKpa9d110mYZTd2Op8gk9G1Tr6pgypbqloP4nX1UsY7DrILFFcxmkWUqZfUcGNGZcYHLieAusTpj2uqVBNEGmwjsFw/EeMtePlbuGZO4CDQjSmoC4jl6/RFYY5/e1IjpumXljXBzw2TFwy1i8jK4iM+CX4/DjFEB76gp5mm12oxxB+JxALrcCNm5VGEpbRLkl2G432xL3mlgaZxFS4Lx/k03TA944wNhPdEyhG6DMGrj8RrSG6zG2ogss0ibl2tcREnYiaOmadFmrTY1rG5NaGtExuGXNJsd7Q1KuqGloBeGiZFycxaSeoUSx23Groaer6JYvGe7Ia3WdLQS4gNM/lIzbYg/cIOqKjxY6pzsRl98V3SXxVCNlQDvYCoUAQ0cTPTiuyH0WOG6MZZ5y1ZLDBxbT17S58wSZsGzc80NTpwSCMjB5hMMf2RQ/d53Hgh8UCKkgTkfvqF0cUkqMr2RdRh0gXAH9yvOcNYTlMHk5EhusZyOzeChsRTlxG0cLdN6zZRoMBiXUCIMsOzx7+KeYvC08RTh41mm4ORafzNObTxCxdOuQANWL+kSOH1Wk0XXc6k3cJHcSsM0NWaY5boA0eamGxIouJcx12u2PbvMZPbad+aYaZwTK4bctcx0tcIkD5m3zBHkFcRvK8HNXIsaSa8G7k3sSYvR7/wCPZVptOq4DXIyDmZE822TwgleFVcL0+KQrO+73leVReupgNhUUveIQVF0VUwDG1LdyBc/tnmqMbpinSadd14kNF3HkFncTpZ1V5Gt7tm0McNcg7DUEhvJs/uCl7pICXtY5lTEtB16r2galFsuHEluTRNySRIETtC//AA2rVcPfvLLAajLvi8NLxEZ/C0Dmn2jw1rXarQ0ANFpmIJgkmTfvQ1HSTPeauqWVTYzcmBscMmwOErpjhbTXkyeRIi4MZTe2m0MZTEQ0R2i0yTGZvmo4IzB/+sd5IVVcEUa53vt/SPUq0VNSmYEydQdHOnwC74wUY0jBybdsW4kBtUgj4oI5G7gPEIPR7tfEU2H5HOceYB+nijNOgtYKgzpmf5Sb+c9CqvZ92vXe6B2WmCJlweBE8r3WuuNmfkvxOdfg5jv9Dfoh2VQYM7JzAujTepWH6WHwcPQd6VaPlz2tse0AQeaXgPI3022BS/TUZ/tI80JpVvwnjH33IzTt2E7nMPc8IXSQmkY2Qe4/SVn4RfyTwzrBC1qnbdu8jzVujzLQqKol54LKSGibHZXT7QWJ/B/mPjCzlN1030HU/DI4+ijIvaXD7hyJKsa3iPPyS7HYo06bntAJEQDlcgbOaG0LWrYhrnOe2mGu1YZTBJtMy4nyXFJpG6Hojj5LpcBs7z9EudgWD/MxFU86raY7mAKh9PAt+I03H9b3VT4kqbKoOraWos+KrTH8zZ+q8gmadwlP4A0fspx6BeRv4DXyOBWQukNKe7bvJmOiQ6G9oTVYB2dZsAzIn9War0lj9cAiIAkRMZTtvuXTDF7+MjOUvbaKdIY51cXj4iBAiwBz33hWaOodtwIyFPxDiUHhHXj9bvNNsO2JPf3ADzK7aS0kc9tjLCv7L4iS4HoB/dLKFScW4fkZfmTb1QelvaVlBuo0g1TmAC4tO4xaea77IOc9tWrUaAXOAtMkATf+rYmlWxXehpjIFB05axPiPogsViLN/wD1ef8AVH/kl/tRpYhtOkGkh7wS4HKXCAR3qzHHsU97nPPe5aRXRLY0xgluUjLmgvZrD6nvf06rBxbdw8DHRF1R2TP3wCG9ncX7yjUfsNVzW/tYAJ79ZT/Gh+ST3xiDxZ5OP/sq9DUAKzjYuDnWOYGrNup8OKhpAxWYd+s3yPorNEUwa9RwN9VrY57f9Kb6F5DNJtmm7kfC6GLdZhG8Ed4hGYgbOEJdhqlh93WfgryC6HxHZh2ezj9Ch8RUOvz+4+96nRGrUew75HEHKDvhVH1n7+9iUuwRfRKYaKqxI4/VLaBsicA+/X1Kzmvay49jjHOmnG8t8ws9UxAZId8Mgm0nZsmDyTrEv7I/cPIrM6cqfF/L6LiirnX4N26RZ/jzJqxTaQ/K122iwGW+BtSx+N5oTD459MnUc5s56pIndMLlbFOc6XEuO8kk95WijWkK7Cf41eQZqwvJbAZaLxvuqofnscBnfaOKb1cWXSHgtcSDBtIJsQNmSzDqhaZ7/qmOjXucdZznOJebuJcYg2k7F36bs5/FDrJzeLnHzTb3kNA6/RJqbwSL5Od3wfqiMJjxVZrbZLSBsIMR1EHqn2IDfo0a73G8unqb3R1fTVPC4cNMl7pcGtN7nM7gqsVV1SDxPdvHd4JXU0aX1ST8zvotEk+yP0NcbT13UNYRPuzG6NUkLmlnR7hu6/eR9FfpQ/8AcUgNhPdqlCacd+PRHCegKI9oGGaV0k1lMi4cWm52Dfw6L3sxS1cHStGtrv6Pe4jwhZv2ixUiBm4kcgM/othg2atBjdzWt7gApfRS7Fmn8QGFjiYALiTwiFb7LVdenUqfmfA5NA/9il/teJYBwJ8QUy9mKerhGcdZ3e4+gCpr2Er7hjiCkpqkEjifNN6xsktd0PdOVjztks0UcrVJc08CONsun0Qz7kXXBULnSf8AhWUqdhySaBF1MqeEfBHMqgOXqb/h/cfVZz6Za7G9V9hz/wDErLadq3fzC0jz8PXyWS04/tO/eVxw+9/o2l0hbK45ygCugjaVo5CSOud3WXlTrt3nNeU8kVRoNKU2kkQGuBImfiucwqsDiW02S8yQ4ANBGsQdvK/gqJeXH/MN/lbfxb5qt7X37FR0/mDYHI2jNYY88068HRP6fVj9lNzKz2O2GbX2GYjgQp4emaNS4IDwJ66xa7uSp+ILWuc0w5oBBG4iD6p3hzTgmpUkBocG5SYdLL8YXp8q2zgqxtisCHYZki4E9HZ+aU6OY81AHgjULBJBEiZ27YaJTWppQPZTFOdUtDiTawEap4yDKqdjy58v1QNYERxF57h3pYpSdjmkCY6qTjGDcJ6w66G05U/7in+lh8XfQImqJxjDGYdJIIPygBAe01T8Rp3NI7icu9dF/wCjGgMYc1CHbJ1W89pWyH+WOfqszoiAGtzgSPVaOo/sA8QpfZSEntRs/a71TjRDYoUhuYyerZ9Un9pLkfsJ808otgNG5oHcITl9qJXZ6uVntLuvzH35rQ196QaXbIHXvUxGwfBnsTuEHoiqNwOSDwx/DKuo1IYOX1RMIlhVbX3b+4+qmclTTMubzKxn0y49jgn4eTvRY/S7u0f3O9VrZuOR8wsdpIyep81xQ+5m8vACCobF5zSFGbXVsCIC8uhcQgN6GWQtemDsRYQuJdE8JWaNrFrm9oj8wI9R5ojCvbrt1hLSACN5iQPMoajVGs4nY6B1/wCFNzrtI+Vw8wPIrvx7icc9MNo4l3vGRLW69RurNoLSZjxRGk3fgu4uA8kNrQ4H9Y8QWozS1L8BurLtYtyGRsSLbQtVSoh2y93tA2viGwwteGi2YO+DzjvCB9raDmupB7dVzjkJHZlt/veqdE1fdV21CJ1da2+BEd/kivaPSRxVdjyzVhpA7WtA7MtyG0T1U04ul0PtW+wZrYaN4y9E2wFYmnH6j5A+qWsbYiUZozMt4z0sCtCSjTnaqNH7B45eKfMHikGkXTXByGsyO8J5S3bxPUIl0hLs7VJiEl0n8I5pji6twEDjmyw858lKGxfkxw+xKkwWb+0FQrCGH/hWN+Bs7kSBFj3WQeAr6xByiZ5yR6K/F1QGuLdgJvwCz2jdOta4a9hAExPaJNrbOi5s0qRrBWzZF/8At+/JLmez75l7A+2x4EdNqtw+PY8S1wPZym+3MZhN6WPmIcDyIK8/nUmdNWJH6DbN6Lx01gEPV0DTO8cw8fULVtxq6/HDcr9UXExVT2eBMteP9PlZeWpx9TWaRlNpgGF5Up2FADKqX6RxAG5Cio9sgtMgkbgQNo2JbjcS78sE2BO9SpDZbhHyXcYPj/cpi8fhuO0QfEfRKMGHA9rr/bcEaMfk1zQ1pBaYMxf4ifHqujFmrUjKcL2hhiHfiAb2z1aQfUp6MXGG+EGC7hnBlZ6sIewkzEtJ2G2ae4G+HeNxOfRdWTpGUO2L/nbyP1U6GwHO/wB+CobW/EI/KAehEH071e34hwJlaEEjROz7zUWP1Xzl9JyKsq1iI6oTFPi55oAbe0mGZ7hr6eqLgxN9YG44xPgrcJitZrXjaAeu7zCVY9mt0+gXdCVYDmflIc3k6bd4RGNRBu2HYl/aVeIMsPJTrNvbuVVUQ0p+CRbiPhttIUzk1V1zYc1NxsFMuikQrt7BGwgjwWQfgC92qGFsPuT8OqMiJ2ncFr3Cx6oPD0pK5cys1g6E2kaRFJwDmlzXMbHzBxIIifRN8Ni6lKXEva65IIDmzt7FRrh3QiXaMpa5e5o1uzLr2yvwMbc1HSWHqFw9zVBplrmkPJfBPzNtnFs1xuVvaN6JaL9pX1abHFrNYgh9zTuCbtzabRmW3lHUdMB7nMhwcxvvHAwYZ+fWaSI4ys/Ua3DUhtDAAYzMnM96EwTi/FGqwnVDQARIkxeClxQWzV/xYqjsGwMzm02yBHNeSXSzwKL3FrdcNJDoDXg7DrNgnqSuocWh2aBujpABvEXOZtF96Gx2jLWaTttPdZaX+H5KLsOri6djatGH/wAKfUf2eyLzrA+YI7lY7QAAhznHrC0tbDw7bDv9wHqB/pVL6CuU2yVGhJVpdgAbNUDbkR6SmdOqRScNmsPFtvJdqUrcPoo0W/h1BuDT3GPVbxyco0zJxqVgbiBWnIFonrb6KWOqkFsbHtn+oKnSFpO/Ub3GT5KGNcSGn8wjqL+i607owehrVvuk5T5+SXaUNg2QTthEY2rdh3+oQIowJO3LfEpoQ2NaWD9QA8P+UNo6Q55By1OvxKbDFIndIH31XNEWJ29kG/CQjwBqMDo+mWsqHth14OXEEcDZQ09gGCiXtbB1mi2USkw0pVDNRroaCYixzynco1dIVHN1XPcW2sb5LnUJXdmvKNVQtxRuFKoLNUMQb9VaXCI2wD0WsujNdkDkqMI+91e7JQw7brmymsC7ECWu6DyQYrBgIkmd+Q4o2oLHmPRBVaEm4XB5OjwRDNYXvKtoYbYMlzW3AKzNpGRNpgyFQhHpDB+8rPIqRTdFr/KALDK8SvI//CzOa8pL0fR+/wC+a4Wnd4q+FwtWgAGKw2s2Jg7LZEXB70I1gIkzxG4ixFuNk3cxL6gDXxsde1+0BcW3gT/KUwBH4cblW2lJjeC09cvEBGOHA+SpcwzsHj9E06E0IMVSJgRk5QxLfwv2v8Psp5isM3XBOU3julKK1LsOEze+e6LruxZE9HLki1sHx1WKLHbiCeTTl4KOtrG1wYjzEdFKsycMRuJVGAM02HMhscot6LoRkMwzsR+qfBVYGsP4gtORafAtP1U6J++/6pdSP/dM5x3yEIGOanqpVDAUX2VT3yobGC1cxzVeIrRWY0CSWmeDdn+qFcW3CrdTHvnHbDR0GzvJQ+gRM5LtBt+q8p0AuXIawKsZV1Wk/q9V2jiQ4Xz+9iJqYMOG+88UDWwTm3aNYDOPiHQrhqns3LauBJu0hep4B85eShhcVuMx0I5q6piSf7qgCBSaM4Xkpr6VY3N8nc2/kvKeI7PpWqeA7z9Fw0+J8vJXQvQrKKDRG7vv5qnFYbWbAscxwcLjp6SjC1RLUwFrTrNBG3ZuORB4gyOiqexWVXhlQibP7QGZDx8QjiIPRyre47AetvO/ggAerTSzEsJLp2prUa7gOV/vuQdejAmT98leJ1NETVxFLWzTcN3qP7IbRLiGau5zh33HmjmU/i4oHC9mqRsMd4Xo3s46CKTocRz+qW6urXB3EETsg5JjVI96NXb/AHQOIEua7v5q0SxxUfdQdku1Bed64brOijjG3CEc78Y8PoEe0XQHzOPEpyBBBVlEKFMXCuptXJkNoBNIIj3YOfftVFIIqmsGagtfRYJmJOxwHa67/uyz+nNDVT2mdpsZDPnG1bFqk6kDwP33rJxroZ8lNEzG1eX0zF6GY9wc5o1hcOHr/eQvJc67QcTU+9G+eVz4Luudje+B9T4K7EYZzAJi85cFXRy7x3FaFENVx2gch6n6Lhw42yeZt3ZK+FxAAOLwsthoAIgt2DWGXTYeBKoBDmhw2jI5g7QeINjyTRzEuczVqFux8ub+8fGOoh39aAB3sQ1alIIR9RqHeEX5AR1MI5pOsNiW1qXbk7j3LTV/hM5JV/CSZkFu/MLqhmvswlj+ADB0S4B+d9mYBDT1zQtVkOIOwz3o3+KdTc6AC0mRmMrTlay5jKM3GYv0N4WuLLy7M5woIot1ms5eSLc1rBxS/BPOrG4wrw3etSDp370uA7XMo/EOQgClsaCcK2XdCiRTVOj2XPJHBq48j9xvBaOMar6ag0KxgWRZa1WtVQVgSGWNXl5q4kM1ulWdgHcR42SuhmRyPp6J3jWTTcOE910kYYcOIP19CmMtK5CgcU3IGTub2u+MuqjruOTQP3GT/S36hAFhQOk29nMBwOsyT8wyEZwbtPBxRPuCficTwHYHhfxXm0AMgByFzzO1AC1mJ12hzGmCJ7XZ6GbyMstipqUnHMx+0ep+gRLW6lVzNj5e393/AMje8h38ztym9iQxacMN0nebnxVNalKOqU1S5qBCTEYZDYsGGhou607LC6dV8PKG7TRANt1iFpCfFkSjYuwbC1zmkzkcoRZMKLacOnmuFdeOblEwlGmUYmpDXFQZkpY1vYjeVThXS3lZW+iBro9tjz+/NFwh8COxzJRULgm/czpj0cYFaAosCsAUlHgphcAUgEgJsXl1gXkijckSI32WbrsEXAIBEzfI38CtIkmMp9p44nucmIrytkuByrZUkDl4rmsgYQoldBXJQAFpGgS2W/G0hzOLh8vIglp4OKhTqh7Q5uTgCN99+4/RHOCWUhqVXU/lfNRnOfxG95Dv53bkDJOaqX00W5irIQAG5ipfRRpaqcRUa0S4gDiYQIXV6MAlBJhVqlwOq0xGbuwI4AjWPcBxS0WPArqwPRhkWyvFi3UIakIdwKKxDbdQqi28Ry48FtZlQ3w4ho5IgZIPC1w5oIy8RvBGwhFtK89s6kSaFa1VtVrUhkgFKFwKSAOhcXQuJDNyEq0kzt8x5f8ACaBA6Tb8J5hUAjc+HEcT439V73i5jGw4cR/tP9wqpQAbRdIViFw7rolAzqC0lhy5ss+NhD2DeRMt5OaXN/mRVbENYJe4AHKTEncBtPAKg13u+BhA/NUlo6M+I9dXmgCFKqHtDm3DgCN8EeaHqYxsw2XuGYYNaP3H4W9SFRSwOrVdTqOLmuBqMHwskn8VuqDeHODoJPx8EwbTAEAAAZACAOQSACNOo7MimNzYc/8AqI1R3HmuNwLWmQJd+Ykud/UbjkLI8tVTmpiBatKQeRWdhaktQdTRjIgDPPab7brXHNR7InHkLcHTmZFrBEupDIRAygbd6vZhg0QP+V7UUTlbHGNIV4igWOL2An87R836m/qHj3IuhVDgCDIKI1EBXomm4vbdpu9o8Xt9RtzzzzGGtKtah6VQEAgyDcQr2lAy0LqiCuoAkF5cC8kBuQhdJ/B1HkV5eVgItJbP3H/ahty8vIAspm4VOn8W6nTBYYJcATAyPPJeXkDDcPhGt7QHaIEuJLnnm50mOEogLy8kAt0vb3ThmK1KDwe4McOrXEdUSVxeQB5VvXV5MCkrgXl5AEHhUwuryQFblHYvLyAFeEtWqNFmjUIGwFwkxuvsTNq4vJCLQpBdXkhnl5eXkmB//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0" name="Picture 20" descr="https://encrypted-tbn1.gstatic.com/images?q=tbn:ANd9GcTy6KCaQ0DOn9wNHl1ScUI8ZMgldGiJ5kA2zQRroTVmp914W5Hzcw">
            <a:hlinkClick r:id="rId6"/>
          </p:cNvPr>
          <p:cNvPicPr>
            <a:picLocks noChangeAspect="1" noChangeArrowheads="1"/>
          </p:cNvPicPr>
          <p:nvPr/>
        </p:nvPicPr>
        <p:blipFill>
          <a:blip r:embed="rId7" cstate="print"/>
          <a:srcRect/>
          <a:stretch>
            <a:fillRect/>
          </a:stretch>
        </p:blipFill>
        <p:spPr bwMode="auto">
          <a:xfrm>
            <a:off x="3347864" y="4149080"/>
            <a:ext cx="1584176" cy="2363557"/>
          </a:xfrm>
          <a:prstGeom prst="rect">
            <a:avLst/>
          </a:prstGeom>
          <a:noFill/>
        </p:spPr>
      </p:pic>
      <p:sp>
        <p:nvSpPr>
          <p:cNvPr id="2" name="Slide Number Placeholder 1"/>
          <p:cNvSpPr>
            <a:spLocks noGrp="1"/>
          </p:cNvSpPr>
          <p:nvPr>
            <p:ph type="sldNum" sz="quarter" idx="12"/>
          </p:nvPr>
        </p:nvSpPr>
        <p:spPr/>
        <p:txBody>
          <a:bodyPr/>
          <a:lstStyle/>
          <a:p>
            <a:fld id="{7BCBDA6D-3F8B-48C1-94DA-8F0DF10BE3E4}" type="slidenum">
              <a:rPr lang="en-GB" smtClean="0"/>
              <a:pPr/>
              <a:t>13</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r>
              <a:rPr lang="en-GB" dirty="0" smtClean="0"/>
              <a:t>Additional transmission-based precautions </a:t>
            </a:r>
            <a:endParaRPr lang="en-GB" dirty="0" smtClean="0">
              <a:latin typeface="Arial" charset="0"/>
              <a:cs typeface="Arial" charset="0"/>
            </a:endParaRPr>
          </a:p>
        </p:txBody>
      </p:sp>
      <p:sp>
        <p:nvSpPr>
          <p:cNvPr id="11267" name="Platshållare för innehåll 2"/>
          <p:cNvSpPr>
            <a:spLocks noGrp="1"/>
          </p:cNvSpPr>
          <p:nvPr>
            <p:ph idx="1"/>
          </p:nvPr>
        </p:nvSpPr>
        <p:spPr>
          <a:xfrm>
            <a:off x="457200" y="2060848"/>
            <a:ext cx="5410944" cy="4339952"/>
          </a:xfrm>
        </p:spPr>
        <p:txBody>
          <a:bodyPr>
            <a:noAutofit/>
          </a:bodyPr>
          <a:lstStyle/>
          <a:p>
            <a:r>
              <a:rPr lang="en-GB" sz="2800" dirty="0" smtClean="0"/>
              <a:t>Contact </a:t>
            </a:r>
            <a:r>
              <a:rPr lang="en-GB" sz="2800" dirty="0" smtClean="0"/>
              <a:t>precautions </a:t>
            </a:r>
          </a:p>
          <a:p>
            <a:r>
              <a:rPr lang="en-GB" sz="2800" dirty="0" smtClean="0"/>
              <a:t> Droplet precautions </a:t>
            </a:r>
          </a:p>
          <a:p>
            <a:r>
              <a:rPr lang="en-GB" sz="2800" dirty="0" smtClean="0"/>
              <a:t> Airborne Isolation</a:t>
            </a:r>
          </a:p>
          <a:p>
            <a:r>
              <a:rPr lang="en-GB" sz="2800" dirty="0" smtClean="0"/>
              <a:t> Protective Isolation </a:t>
            </a:r>
            <a:endParaRPr lang="en-GB" sz="2800" dirty="0"/>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14</a:t>
            </a:fld>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r>
              <a:rPr lang="en-GB" b="1" dirty="0" smtClean="0">
                <a:cs typeface="Arial" pitchFamily="34" charset="0"/>
              </a:rPr>
              <a:t> </a:t>
            </a:r>
            <a:r>
              <a:rPr lang="en-GB" dirty="0" smtClean="0">
                <a:cs typeface="Arial" pitchFamily="34" charset="0"/>
              </a:rPr>
              <a:t>Contact Precautions</a:t>
            </a:r>
          </a:p>
        </p:txBody>
      </p:sp>
      <p:sp>
        <p:nvSpPr>
          <p:cNvPr id="11267" name="Platshållare för innehåll 2"/>
          <p:cNvSpPr>
            <a:spLocks noGrp="1"/>
          </p:cNvSpPr>
          <p:nvPr>
            <p:ph sz="half" idx="1"/>
          </p:nvPr>
        </p:nvSpPr>
        <p:spPr>
          <a:xfrm>
            <a:off x="457200" y="1536192"/>
            <a:ext cx="4546848" cy="4989152"/>
          </a:xfrm>
        </p:spPr>
        <p:txBody>
          <a:bodyPr>
            <a:noAutofit/>
          </a:bodyPr>
          <a:lstStyle/>
          <a:p>
            <a:r>
              <a:rPr lang="en-GB" sz="2400" dirty="0" smtClean="0"/>
              <a:t>PPE when likely to be in contact with environment contaminated with agents  such VRE, MRSA or </a:t>
            </a:r>
            <a:r>
              <a:rPr lang="en-GB" sz="2400" i="1" dirty="0" smtClean="0"/>
              <a:t>Clostridium </a:t>
            </a:r>
            <a:r>
              <a:rPr lang="en-GB" sz="2400" i="1" dirty="0" err="1" smtClean="0"/>
              <a:t>difficile</a:t>
            </a:r>
            <a:r>
              <a:rPr lang="en-GB" sz="2400" i="1" dirty="0" smtClean="0"/>
              <a:t> </a:t>
            </a:r>
          </a:p>
          <a:p>
            <a:r>
              <a:rPr lang="en-GB" sz="2400" dirty="0" smtClean="0"/>
              <a:t>Single room or room with another patient infected by the same pathogen</a:t>
            </a:r>
          </a:p>
          <a:p>
            <a:r>
              <a:rPr lang="en-GB" sz="2400" dirty="0" smtClean="0"/>
              <a:t>Clean gloves when entering the room </a:t>
            </a:r>
          </a:p>
          <a:p>
            <a:r>
              <a:rPr lang="en-GB" sz="2400" dirty="0" smtClean="0"/>
              <a:t>Clean gown/apron if substantial contact with the patient or environment is anticipated </a:t>
            </a:r>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pic>
        <p:nvPicPr>
          <p:cNvPr id="26626" name="Picture 2" descr="http://ts2.mm.bing.net/th?id=H.4728734121067129&amp;pid=15.1&amp;H=160&amp;W=127"/>
          <p:cNvPicPr>
            <a:picLocks noChangeAspect="1" noChangeArrowheads="1"/>
          </p:cNvPicPr>
          <p:nvPr/>
        </p:nvPicPr>
        <p:blipFill>
          <a:blip r:embed="rId3" cstate="print"/>
          <a:srcRect/>
          <a:stretch>
            <a:fillRect/>
          </a:stretch>
        </p:blipFill>
        <p:spPr bwMode="auto">
          <a:xfrm>
            <a:off x="5004048" y="1700808"/>
            <a:ext cx="2914972" cy="3672408"/>
          </a:xfrm>
          <a:prstGeom prst="rect">
            <a:avLst/>
          </a:prstGeom>
          <a:noFill/>
        </p:spPr>
      </p:pic>
      <p:sp>
        <p:nvSpPr>
          <p:cNvPr id="2" name="Slide Number Placeholder 1"/>
          <p:cNvSpPr>
            <a:spLocks noGrp="1"/>
          </p:cNvSpPr>
          <p:nvPr>
            <p:ph type="sldNum" sz="quarter" idx="12"/>
          </p:nvPr>
        </p:nvSpPr>
        <p:spPr/>
        <p:txBody>
          <a:bodyPr/>
          <a:lstStyle/>
          <a:p>
            <a:fld id="{7BCBDA6D-3F8B-48C1-94DA-8F0DF10BE3E4}" type="slidenum">
              <a:rPr lang="en-GB" smtClean="0"/>
              <a:pPr/>
              <a:t>15</a:t>
            </a:fld>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r>
              <a:rPr lang="en-GB" dirty="0" smtClean="0"/>
              <a:t>Droplet Precautions </a:t>
            </a:r>
            <a:endParaRPr lang="en-GB" dirty="0" smtClean="0">
              <a:latin typeface="Arial" charset="0"/>
              <a:cs typeface="Arial" charset="0"/>
            </a:endParaRPr>
          </a:p>
        </p:txBody>
      </p:sp>
      <p:sp>
        <p:nvSpPr>
          <p:cNvPr id="11267" name="Platshållare för innehåll 2"/>
          <p:cNvSpPr>
            <a:spLocks noGrp="1"/>
          </p:cNvSpPr>
          <p:nvPr>
            <p:ph idx="1"/>
          </p:nvPr>
        </p:nvSpPr>
        <p:spPr>
          <a:xfrm>
            <a:off x="402096" y="1561356"/>
            <a:ext cx="4889984" cy="4800600"/>
          </a:xfrm>
        </p:spPr>
        <p:txBody>
          <a:bodyPr>
            <a:noAutofit/>
          </a:bodyPr>
          <a:lstStyle/>
          <a:p>
            <a:r>
              <a:rPr lang="en-GB" sz="2800" dirty="0" smtClean="0"/>
              <a:t>Single room or in a room with another patient infected by the same pathogen </a:t>
            </a:r>
          </a:p>
          <a:p>
            <a:r>
              <a:rPr lang="en-GB" sz="2800" dirty="0" smtClean="0"/>
              <a:t>Face protection when working within 1-2 metres of the patient</a:t>
            </a:r>
          </a:p>
          <a:p>
            <a:r>
              <a:rPr lang="en-GB" sz="2800" dirty="0" smtClean="0"/>
              <a:t>Mask on the patient if transport is necessary </a:t>
            </a:r>
          </a:p>
          <a:p>
            <a:r>
              <a:rPr lang="en-GB" sz="2800" dirty="0" smtClean="0"/>
              <a:t>Indications: Respiratory diseases (RSV, Influenza)</a:t>
            </a:r>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pic>
        <p:nvPicPr>
          <p:cNvPr id="24578" name="Picture 2" descr="http://www.healthunit.org/professionals/infection_prevention/_images/DropletPrecautionsSign.jpg"/>
          <p:cNvPicPr>
            <a:picLocks noChangeAspect="1" noChangeArrowheads="1"/>
          </p:cNvPicPr>
          <p:nvPr/>
        </p:nvPicPr>
        <p:blipFill>
          <a:blip r:embed="rId3" cstate="print"/>
          <a:srcRect/>
          <a:stretch>
            <a:fillRect/>
          </a:stretch>
        </p:blipFill>
        <p:spPr bwMode="auto">
          <a:xfrm>
            <a:off x="5292080" y="1556792"/>
            <a:ext cx="2730016" cy="3385221"/>
          </a:xfrm>
          <a:prstGeom prst="rect">
            <a:avLst/>
          </a:prstGeom>
          <a:noFill/>
        </p:spPr>
      </p:pic>
      <p:sp>
        <p:nvSpPr>
          <p:cNvPr id="2" name="Slide Number Placeholder 1"/>
          <p:cNvSpPr>
            <a:spLocks noGrp="1"/>
          </p:cNvSpPr>
          <p:nvPr>
            <p:ph type="sldNum" sz="quarter" idx="12"/>
          </p:nvPr>
        </p:nvSpPr>
        <p:spPr/>
        <p:txBody>
          <a:bodyPr/>
          <a:lstStyle/>
          <a:p>
            <a:fld id="{7BCBDA6D-3F8B-48C1-94DA-8F0DF10BE3E4}" type="slidenum">
              <a:rPr lang="en-GB" smtClean="0"/>
              <a:pPr/>
              <a:t>16</a:t>
            </a:fld>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r>
              <a:rPr lang="en-GB" dirty="0" smtClean="0"/>
              <a:t>Airborne Isolation </a:t>
            </a:r>
            <a:endParaRPr lang="en-GB" dirty="0" smtClean="0">
              <a:latin typeface="Arial" charset="0"/>
              <a:cs typeface="Arial" charset="0"/>
            </a:endParaRPr>
          </a:p>
        </p:txBody>
      </p:sp>
      <p:sp>
        <p:nvSpPr>
          <p:cNvPr id="11267" name="Platshållare för innehåll 2"/>
          <p:cNvSpPr>
            <a:spLocks noGrp="1"/>
          </p:cNvSpPr>
          <p:nvPr>
            <p:ph idx="1"/>
          </p:nvPr>
        </p:nvSpPr>
        <p:spPr>
          <a:xfrm>
            <a:off x="467544" y="1412776"/>
            <a:ext cx="5040560" cy="5040560"/>
          </a:xfrm>
        </p:spPr>
        <p:txBody>
          <a:bodyPr>
            <a:noAutofit/>
          </a:bodyPr>
          <a:lstStyle/>
          <a:p>
            <a:r>
              <a:rPr lang="en-GB" sz="2400" dirty="0" smtClean="0"/>
              <a:t>Single room most important </a:t>
            </a:r>
          </a:p>
          <a:p>
            <a:r>
              <a:rPr lang="en-GB" sz="2400" dirty="0" smtClean="0"/>
              <a:t>Mask or respirator when entering room</a:t>
            </a:r>
          </a:p>
          <a:p>
            <a:r>
              <a:rPr lang="en-GB" sz="2400" dirty="0"/>
              <a:t>Mask on patient if transport necessary</a:t>
            </a:r>
          </a:p>
          <a:p>
            <a:r>
              <a:rPr lang="en-GB" sz="2400" dirty="0" smtClean="0"/>
              <a:t>Recommended </a:t>
            </a:r>
          </a:p>
          <a:p>
            <a:pPr lvl="1"/>
            <a:r>
              <a:rPr lang="en-GB" dirty="0"/>
              <a:t>N</a:t>
            </a:r>
            <a:r>
              <a:rPr lang="en-GB" dirty="0" smtClean="0"/>
              <a:t>egative air pressure relative to corridors </a:t>
            </a:r>
          </a:p>
          <a:p>
            <a:pPr lvl="1"/>
            <a:r>
              <a:rPr lang="en-GB" dirty="0" smtClean="0"/>
              <a:t>Air exhausted directly to the outside or </a:t>
            </a:r>
            <a:r>
              <a:rPr lang="en-GB" dirty="0" err="1" smtClean="0"/>
              <a:t>recirculated</a:t>
            </a:r>
            <a:r>
              <a:rPr lang="en-GB" dirty="0" smtClean="0"/>
              <a:t> through HEPA filtration (6 - 12 air changes per hour)</a:t>
            </a:r>
          </a:p>
          <a:p>
            <a:r>
              <a:rPr lang="en-GB" sz="2400" dirty="0" smtClean="0"/>
              <a:t>Indications: Tuberculosis, </a:t>
            </a:r>
            <a:r>
              <a:rPr lang="en-GB" sz="2400" dirty="0" err="1" smtClean="0"/>
              <a:t>rubeola</a:t>
            </a:r>
            <a:endParaRPr lang="en-GB" sz="2400" dirty="0" smtClean="0"/>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pic>
        <p:nvPicPr>
          <p:cNvPr id="22530" name="Picture 2" descr="http://ts3.mm.bing.net/th?id=H.4932324139862034&amp;pid=15.1&amp;H=160&amp;W=122"/>
          <p:cNvPicPr>
            <a:picLocks noChangeAspect="1" noChangeArrowheads="1"/>
          </p:cNvPicPr>
          <p:nvPr/>
        </p:nvPicPr>
        <p:blipFill>
          <a:blip r:embed="rId3" cstate="print"/>
          <a:srcRect/>
          <a:stretch>
            <a:fillRect/>
          </a:stretch>
        </p:blipFill>
        <p:spPr bwMode="auto">
          <a:xfrm>
            <a:off x="5724128" y="2075094"/>
            <a:ext cx="2373584" cy="3112899"/>
          </a:xfrm>
          <a:prstGeom prst="rect">
            <a:avLst/>
          </a:prstGeom>
          <a:noFill/>
        </p:spPr>
      </p:pic>
      <p:sp>
        <p:nvSpPr>
          <p:cNvPr id="2" name="Slide Number Placeholder 1"/>
          <p:cNvSpPr>
            <a:spLocks noGrp="1"/>
          </p:cNvSpPr>
          <p:nvPr>
            <p:ph type="sldNum" sz="quarter" idx="12"/>
          </p:nvPr>
        </p:nvSpPr>
        <p:spPr/>
        <p:txBody>
          <a:bodyPr/>
          <a:lstStyle/>
          <a:p>
            <a:fld id="{7BCBDA6D-3F8B-48C1-94DA-8F0DF10BE3E4}" type="slidenum">
              <a:rPr lang="en-GB" smtClean="0"/>
              <a:pPr/>
              <a:t>17</a:t>
            </a:fld>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r>
              <a:rPr lang="en-GB" dirty="0" smtClean="0"/>
              <a:t>Protective Isolation</a:t>
            </a:r>
            <a:endParaRPr lang="en-GB" dirty="0" smtClean="0">
              <a:latin typeface="Arial" charset="0"/>
              <a:cs typeface="Arial" charset="0"/>
            </a:endParaRPr>
          </a:p>
        </p:txBody>
      </p:sp>
      <p:sp>
        <p:nvSpPr>
          <p:cNvPr id="11267" name="Platshållare för innehåll 2"/>
          <p:cNvSpPr>
            <a:spLocks noGrp="1"/>
          </p:cNvSpPr>
          <p:nvPr>
            <p:ph idx="1"/>
          </p:nvPr>
        </p:nvSpPr>
        <p:spPr/>
        <p:txBody>
          <a:bodyPr>
            <a:noAutofit/>
          </a:bodyPr>
          <a:lstStyle/>
          <a:p>
            <a:r>
              <a:rPr lang="en-GB" sz="2800" dirty="0" smtClean="0"/>
              <a:t>Recommended only for allogeneic hematopoietic stem cell transplant patients</a:t>
            </a:r>
          </a:p>
          <a:p>
            <a:r>
              <a:rPr lang="en-GB" sz="2800" dirty="0" smtClean="0"/>
              <a:t>Positive room air pressure relative to corridors, along with HEPA filtration of incoming air at ≥12 air changes per hour </a:t>
            </a:r>
          </a:p>
          <a:p>
            <a:r>
              <a:rPr lang="en-GB" sz="2800" dirty="0" smtClean="0"/>
              <a:t>Appropriate engineering controls</a:t>
            </a:r>
          </a:p>
          <a:p>
            <a:r>
              <a:rPr lang="en-GB" sz="2800" dirty="0" smtClean="0"/>
              <a:t>Consider:</a:t>
            </a:r>
          </a:p>
          <a:p>
            <a:pPr lvl="1"/>
            <a:r>
              <a:rPr lang="en-GB" sz="2400" dirty="0" smtClean="0"/>
              <a:t>Single rooms with negative or positive pressure very difficult to maintain</a:t>
            </a:r>
          </a:p>
          <a:p>
            <a:pPr lvl="1"/>
            <a:r>
              <a:rPr lang="en-GB" sz="2400" dirty="0" smtClean="0"/>
              <a:t>Rooms with anterooms have less air movement</a:t>
            </a:r>
            <a:endParaRPr lang="en-GB" sz="2400" dirty="0"/>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18</a:t>
            </a:fld>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p:txBody>
          <a:bodyPr/>
          <a:lstStyle/>
          <a:p>
            <a:r>
              <a:rPr lang="en-GB" dirty="0" smtClean="0">
                <a:cs typeface="Arial" charset="0"/>
              </a:rPr>
              <a:t>Essential Components - 1</a:t>
            </a:r>
            <a:endParaRPr lang="sv-SE" dirty="0" smtClean="0">
              <a:cs typeface="Arial" charset="0"/>
            </a:endParaRPr>
          </a:p>
        </p:txBody>
      </p:sp>
      <p:sp>
        <p:nvSpPr>
          <p:cNvPr id="12291" name="Platshållare för innehåll 2"/>
          <p:cNvSpPr>
            <a:spLocks noGrp="1"/>
          </p:cNvSpPr>
          <p:nvPr>
            <p:ph idx="1"/>
          </p:nvPr>
        </p:nvSpPr>
        <p:spPr>
          <a:xfrm>
            <a:off x="467544" y="1484784"/>
            <a:ext cx="7620000" cy="4800600"/>
          </a:xfrm>
        </p:spPr>
        <p:txBody>
          <a:bodyPr>
            <a:noAutofit/>
          </a:bodyPr>
          <a:lstStyle/>
          <a:p>
            <a:r>
              <a:rPr lang="en-GB" sz="2800" dirty="0" smtClean="0"/>
              <a:t>Hand hygiene </a:t>
            </a:r>
          </a:p>
          <a:p>
            <a:pPr lvl="1"/>
            <a:r>
              <a:rPr lang="en-GB" sz="2400" dirty="0" smtClean="0"/>
              <a:t>Especially important after contact with patients and contaminated equipment or surfaces</a:t>
            </a:r>
            <a:endParaRPr lang="en-GB" sz="2400" dirty="0" smtClean="0">
              <a:cs typeface="Arial" charset="0"/>
            </a:endParaRPr>
          </a:p>
          <a:p>
            <a:r>
              <a:rPr lang="en-GB" sz="2800" dirty="0" smtClean="0">
                <a:cs typeface="Arial" charset="0"/>
              </a:rPr>
              <a:t>Staff equipment and surfaces</a:t>
            </a:r>
          </a:p>
          <a:p>
            <a:pPr lvl="1"/>
            <a:r>
              <a:rPr lang="en-GB" sz="2400" dirty="0" smtClean="0"/>
              <a:t>Keep clean</a:t>
            </a:r>
          </a:p>
          <a:p>
            <a:pPr lvl="1"/>
            <a:r>
              <a:rPr lang="en-GB" sz="2400" dirty="0" smtClean="0"/>
              <a:t>Handle patient equipment with care</a:t>
            </a:r>
          </a:p>
          <a:p>
            <a:pPr lvl="1"/>
            <a:r>
              <a:rPr lang="en-GB" sz="2400" dirty="0" smtClean="0"/>
              <a:t>Ensure all reusable equipment is reprocessed </a:t>
            </a:r>
          </a:p>
          <a:p>
            <a:r>
              <a:rPr lang="en-GB" sz="2800" dirty="0" smtClean="0"/>
              <a:t>Linen </a:t>
            </a:r>
          </a:p>
          <a:p>
            <a:pPr lvl="1"/>
            <a:r>
              <a:rPr lang="en-GB" sz="2400" dirty="0" smtClean="0"/>
              <a:t>Handle, transport, and process with care</a:t>
            </a:r>
            <a:endParaRPr lang="es-ES_tradnl" sz="2600" dirty="0" smtClean="0"/>
          </a:p>
          <a:p>
            <a:pPr lvl="1"/>
            <a:endParaRPr lang="es-ES_tradnl" sz="2800" dirty="0"/>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19</a:t>
            </a:fld>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00200"/>
            <a:ext cx="6923112" cy="4800600"/>
          </a:xfrm>
        </p:spPr>
        <p:txBody>
          <a:bodyPr/>
          <a:lstStyle/>
          <a:p>
            <a:pPr marL="514350" lvl="0" indent="-514350">
              <a:buFont typeface="+mj-lt"/>
              <a:buAutoNum type="arabicPeriod"/>
            </a:pPr>
            <a:r>
              <a:rPr lang="en-GB" sz="2800" dirty="0" smtClean="0"/>
              <a:t>Explain the rationale for isolation precautions.</a:t>
            </a:r>
          </a:p>
          <a:p>
            <a:pPr marL="514350" indent="-514350">
              <a:buFont typeface="+mj-lt"/>
              <a:buAutoNum type="arabicPeriod"/>
            </a:pPr>
            <a:r>
              <a:rPr lang="en-GB" sz="2800" dirty="0" smtClean="0"/>
              <a:t>Outline the types and indications o</a:t>
            </a:r>
            <a:r>
              <a:rPr lang="en-GB" sz="2800" dirty="0"/>
              <a:t>f isolation </a:t>
            </a:r>
            <a:r>
              <a:rPr lang="en-GB" sz="2800" dirty="0" smtClean="0"/>
              <a:t>precautions.</a:t>
            </a:r>
          </a:p>
          <a:p>
            <a:pPr marL="514350" lvl="0" indent="-514350">
              <a:buFont typeface="+mj-lt"/>
              <a:buAutoNum type="arabicPeriod"/>
            </a:pPr>
            <a:r>
              <a:rPr lang="en-GB" sz="2800" dirty="0" smtClean="0"/>
              <a:t>List the types of personal protective equipment used </a:t>
            </a:r>
            <a:r>
              <a:rPr lang="en-GB" sz="2800" dirty="0"/>
              <a:t>in isolation </a:t>
            </a:r>
            <a:r>
              <a:rPr lang="en-GB" sz="2800" dirty="0" smtClean="0"/>
              <a:t>precautions.</a:t>
            </a:r>
          </a:p>
          <a:p>
            <a:endParaRPr lang="en-US" dirty="0"/>
          </a:p>
        </p:txBody>
      </p:sp>
      <p:sp>
        <p:nvSpPr>
          <p:cNvPr id="5" name="Date Placeholder 4"/>
          <p:cNvSpPr>
            <a:spLocks noGrp="1"/>
          </p:cNvSpPr>
          <p:nvPr>
            <p:ph type="dt" sz="half" idx="10"/>
          </p:nvPr>
        </p:nvSpPr>
        <p:spPr/>
        <p:txBody>
          <a:bodyPr/>
          <a:lstStyle/>
          <a:p>
            <a:pPr>
              <a:defRPr/>
            </a:pPr>
            <a:r>
              <a:rPr lang="en-US" dirty="0" smtClean="0"/>
              <a:t>December 1, 2013</a:t>
            </a:r>
            <a:endParaRPr lang="sv-SE" dirty="0"/>
          </a:p>
        </p:txBody>
      </p:sp>
      <p:sp>
        <p:nvSpPr>
          <p:cNvPr id="4" name="Slide Number Placeholder 3"/>
          <p:cNvSpPr>
            <a:spLocks noGrp="1"/>
          </p:cNvSpPr>
          <p:nvPr>
            <p:ph type="sldNum" sz="quarter" idx="12"/>
          </p:nvPr>
        </p:nvSpPr>
        <p:spPr/>
        <p:txBody>
          <a:bodyPr/>
          <a:lstStyle/>
          <a:p>
            <a:fld id="{7BCBDA6D-3F8B-48C1-94DA-8F0DF10BE3E4}" type="slidenum">
              <a:rPr lang="en-GB" smtClean="0"/>
              <a:pPr/>
              <a:t>2</a:t>
            </a:fld>
            <a:endParaRPr lang="en-GB" dirty="0"/>
          </a:p>
        </p:txBody>
      </p:sp>
    </p:spTree>
    <p:extLst>
      <p:ext uri="{BB962C8B-B14F-4D97-AF65-F5344CB8AC3E}">
        <p14:creationId xmlns:p14="http://schemas.microsoft.com/office/powerpoint/2010/main" val="3396287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charset="0"/>
              </a:rPr>
              <a:t>Essential </a:t>
            </a:r>
            <a:r>
              <a:rPr lang="en-GB" dirty="0" smtClean="0">
                <a:cs typeface="Arial" charset="0"/>
              </a:rPr>
              <a:t>Components - 2</a:t>
            </a:r>
            <a:endParaRPr lang="en-GB" dirty="0"/>
          </a:p>
        </p:txBody>
      </p:sp>
      <p:sp>
        <p:nvSpPr>
          <p:cNvPr id="3" name="Content Placeholder 2"/>
          <p:cNvSpPr>
            <a:spLocks noGrp="1"/>
          </p:cNvSpPr>
          <p:nvPr>
            <p:ph idx="1"/>
          </p:nvPr>
        </p:nvSpPr>
        <p:spPr>
          <a:xfrm>
            <a:off x="368300" y="1412776"/>
            <a:ext cx="6491064" cy="4800600"/>
          </a:xfrm>
        </p:spPr>
        <p:txBody>
          <a:bodyPr>
            <a:noAutofit/>
          </a:bodyPr>
          <a:lstStyle/>
          <a:p>
            <a:r>
              <a:rPr lang="en-GB" sz="2800" dirty="0" smtClean="0"/>
              <a:t>Personal protective equipment </a:t>
            </a:r>
          </a:p>
          <a:p>
            <a:pPr lvl="1"/>
            <a:r>
              <a:rPr lang="en-GB" sz="2400" dirty="0" smtClean="0"/>
              <a:t>Gloves </a:t>
            </a:r>
          </a:p>
          <a:p>
            <a:pPr lvl="2"/>
            <a:r>
              <a:rPr lang="en-GB" sz="2400" dirty="0" smtClean="0"/>
              <a:t>Change  between patients  </a:t>
            </a:r>
          </a:p>
          <a:p>
            <a:pPr lvl="2"/>
            <a:r>
              <a:rPr lang="en-GB" sz="2400" dirty="0" smtClean="0"/>
              <a:t>Remove  immediately after use</a:t>
            </a:r>
          </a:p>
          <a:p>
            <a:pPr lvl="2"/>
            <a:r>
              <a:rPr lang="en-GB" sz="2400" dirty="0" smtClean="0"/>
              <a:t>Do not reuse</a:t>
            </a:r>
          </a:p>
          <a:p>
            <a:pPr lvl="1"/>
            <a:r>
              <a:rPr lang="en-GB" sz="2600" dirty="0" smtClean="0"/>
              <a:t>Clothes </a:t>
            </a:r>
          </a:p>
          <a:p>
            <a:pPr lvl="2"/>
            <a:r>
              <a:rPr lang="en-GB" sz="2400" dirty="0" smtClean="0"/>
              <a:t>Remove if soiled or wet as soon as possible</a:t>
            </a:r>
          </a:p>
          <a:p>
            <a:pPr lvl="1"/>
            <a:r>
              <a:rPr lang="en-GB" sz="2600" dirty="0" smtClean="0"/>
              <a:t>Masks, goggles, visors, respirators</a:t>
            </a:r>
          </a:p>
          <a:p>
            <a:pPr lvl="2"/>
            <a:r>
              <a:rPr lang="en-GB" sz="2400" dirty="0" smtClean="0"/>
              <a:t>Protect against blood/ body fluid splashes</a:t>
            </a:r>
          </a:p>
          <a:p>
            <a:pPr lvl="2"/>
            <a:r>
              <a:rPr lang="en-GB" sz="2400" dirty="0" smtClean="0"/>
              <a:t>Disinfect as needed </a:t>
            </a:r>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pic>
        <p:nvPicPr>
          <p:cNvPr id="16388" name="Picture 4" descr="http://upload.wikimedia.org/wikipedia/commons/8/8d/Disp-med-ppe.jpg">
            <a:hlinkClick r:id="rId3"/>
          </p:cNvPr>
          <p:cNvPicPr>
            <a:picLocks noChangeAspect="1" noChangeArrowheads="1"/>
          </p:cNvPicPr>
          <p:nvPr/>
        </p:nvPicPr>
        <p:blipFill rotWithShape="1">
          <a:blip r:embed="rId4" cstate="print"/>
          <a:srcRect l="12279" t="8218" b="7852"/>
          <a:stretch/>
        </p:blipFill>
        <p:spPr bwMode="auto">
          <a:xfrm>
            <a:off x="5940152" y="1628800"/>
            <a:ext cx="1776610" cy="2126704"/>
          </a:xfrm>
          <a:prstGeom prst="rect">
            <a:avLst/>
          </a:prstGeom>
          <a:noFill/>
        </p:spPr>
      </p:pic>
      <p:sp>
        <p:nvSpPr>
          <p:cNvPr id="16390" name="AutoShape 6" descr="data:image/jpeg;base64,/9j/4AAQSkZJRgABAQAAAQABAAD/2wCEAAkGBhASEBIUEhQVFBQUFBAVFRQVFRQUFRIVFhQVFBQVFRQXHCYeFxkkGRUUHy8gIycpLCwsFR4xNTAqNSYrLCkBCQoKDgwOGg8PFykfHB4sKS8pKikpKSwpLCksLCkpKSkpKSwpLCkpLCkpKSwpLCksLCkpKSwpLCwsKSwpKSksLP/AABEIAQgAsAMBIgACEQEDEQH/xAAbAAABBQEBAAAAAAAAAAAAAAACAQMEBQYAB//EAEIQAAEDAgIGBwUFBgUFAAAAAAEAAgMRIQQxBRJBUWFxBhMiUoGR0UKSobHBFDJyk+EjQ6LS8PEzU2KCshUWJDTC/8QAGgEAAgMBAQAAAAAAAAAAAAAABAUBAgMABv/EACsRAAICAQMDAwMEAwAAAAAAAAABAhEDBBIhMUFREyIyBVJhI3GRsTNCwf/aAAwDAQACEQMRAD8AvzM/vO953qhM7++/3neqUoSFBoL17++73neq7r3953vu9UKQhQcF17++/wB53qu+0P77vfd6oVV6UxrmnVa0uO4W8Sdi2w4vVlRhny+lC6ss/tjq06x1d2u71RGd/ff7zvVY2fGvGY1eINfjsVnoLTnWHq3ntX1T3qZt5rbNptiuLsyware6kqL/AK9/fd7zvVJ17++/3neqFI/I8j8kGuWGPhWQsVpaQVo94A26zvVMYfpE6tHPdQ21tZ3xuqyaXWDadnaQdqgyE12UHldOp4IbNqQix6jJvcrNqcRJ33++71Q/aH99/vu9VUaAx5e0sdmyhB3t3eB+atSElnFxe0ewkpRTOOIf33++71SHESd9/vu9UhCEhULi/aZO+/33eqE4iTvv993qkKEriaFOJk77/fd6oTiZO+/33eqQoSoJFOJk77/fd6pDiZO+/wB93qhokIXHF5RCQjSELUyAokKKiYxOKazPx3BWhjlkdRRTJkjjW6THFl+lUQa9rySA5uw0uP0KtodOxl1HdmuROXjuSdIMB1sJtUsOsBvoLjy+S3xKWHJUuAfK458VxMNPiyKarnciag+a5uJrS2q4XaRvO3mgxMtXVG6yFsKYvli9cI9C0PpMTxB3tDsvG52/kc1NosJ0e0p1M17NfRr+Hdd4VW8ISrND05DbDP1ImExEOs9zXHtMqCDtul6ogZUA8lK03htTEvdtdRw8RQ/EFRZ8SSOBzTiL3QTEcltm0dgsb1UrX1sD2qd05/1wW0csA2GmV94Wu6P4vXhAP3o6NO+nsnyr5JZq4c7htpJ/6k8oSnCEJCBDwCEBCcKAqCQCEJCcKAhcSAQhKNIQoOL0hCQjSUWxiAsRpTGP6x4LnVDjtoM9y25CynSrCasgdseP4hn8EXpZVJryBauNxT8GbnxR235rVdFdMmRpice2wVadrmbPFqx07b+q7CYt0b2yM+801HHYR4iyJyw3r8g+Gexpk/pNgurxLgLNdR7accx5quEYFySVqulELZ8NHiI/Yof9jsweRA+Kx7J6KcMt0eepGaG2XHQfYw7v6K3fRrSPWxapNXx0B4jY718Fhg+osVM0TjXQyNc29LFvebtC7Pi3w/JGDL6cvwavpJg9ZjX7Wmh4td+tPNZp7aWcRf8Aq62s4bLC7V7Qew041FQsZQe0Ljbv4rtHJuDi+xGuilNSXcbcBWqsOjmI1JyNkgpycLj6jxVZKHuoGCp37lzcDK0112gi+dcr5BXzQ3xaorgybJJ2b2iEpjRmPE0TXjM1BAy1gaOopBSNqnQ+TtAFCUZQFQWBogIThCYZimOJoa0zOzzV1jnJWo2jOWWEXUpUwqImR7SjZHXNBK6qoXLopCiTc0gaCTkFsk26Ri2krZxVfpvA9bC4DMdpvMXp4qHN0hLXZAgZj0KtsNimyND2GoPwO0FbyxTwtNg8MsM8WkeXSC6borHTWE6ueRt6A25G4+Cr8ymK5Vi58cGj6I4wVkw77teHOaOdnt8RQ+BVXpDQ32eTVLSWG7JNjhuO4qJFiSx7XtzYQRxpsWg6VRnEQRzxPOo3W1mV71P4gbUWDThkvs/7N/8AJjruv6MzLMwWaCTwQddIbANHN105Bo8EVc4NGxo2nbUj6KR/08tBo5rRT2W6zvNyLVgbcUXPRPS8wmEcjwWOBpWgDXZiir9Jvkkme3WEQa94ANSaA7hl+qqJcKAKdo1rmfLLmtdpbBtlMUoowywsLyPvPIpbhzWMUo5K+42m92K/tM2dFMA1nyuN6CjSS7fQa2xFGwN/w4XuPefVoHh+qtmCV7nCI6jGkNqM6N2A86lLjcMOzUuOYJJzIRMlS4BYSt8krohjJS98by0jV16Wq11QM+P0WnKyHRw6uJbTJzXt+FfotgQkOdVM9DgdwAIQONE4oWIdU09kW5lW02D1Z12XUpq9R6ML7voM4/FgN528FBGJa1urkKFR8VNry0Fg008lFxZo1zudOeSeye1UlwefinOVyfLNDo3GmSIb29l3MbfEJ8qq6MQ0hcdrnn4AD1VsV5rL8meoxL2oviFV9IJS2GtQO02pPirQqj6W4UPhaSTRjwaC9agt+qKwv9RAudfpsx82JbS11b9C8b25YybODXtH+oVD/hq+SoMTSwaKAeZPFOaGxGpiInVye0HkeyfgfgmOVboNC7A9kkzRdMtH6zBKM29l34SbHwPzWPDqL0jTIf1Mga3WOqRq5VG3xpVeYSvdWg8hcrLTSeznsbamPv47j3WNGal6J00yISseDJFLTWaLauwuB5bOAVdHhQLupyJqSfoukw1RmPBEtKSpoGUtr4L5uDbG9zRcMNATtbQEGnEI5IwWO45lEXl7YX7XRNB2CrCWuJ+CJzDTtkU2f2WmN3FA+VVJohzhoNdWpzFcsh5q3i0i2TBx0/xIyGkbRY3HA28lWztGqSDnQC23cmcC2jq0tcLp490lLwRDJUJR8l5hIwxgaL0A4X2/FRMXHKfajYONE/IwODdoQ4fBsLi8iobc1yC2aswTp2QQ1rHxuLgHF7A0tLgBU01qbltX7V59jniR7nEgm+q0bBsru2LeYXE9ZGx49toPI0uPNI9avdZ6HRfChJnUaSqzESUBccmg0G/cpuOddo5n6Kk0rOCNUHaKn6I/RQ2Yr8i7XT35tvgiYZtif64qLpZ12t3KyY5rW22XJ/VUEk2u8u5q+aVRopp47pX4NV0c/wDXH4pP+SsqKv6ON/8AGZxLz/EVYlefm7k2ejgvai9IVdp6Iuw8gGdAR4FWRTWIi1mubvBHwREHUkwea3RaPL8ZB1YuO06/4QFFZCp+OxDNc1OuaAVF8lGdLXIOHgnAlTo3fR/SHWwNJPaZ2XcxkfEfIqo6QaLjjc17BTXL9YbK2It4lN9CnjrJRrZsbRveoTevCvxV5pzDh0JJ9k63PYQgK2ZqXQYv9TBfdGQdh27APJRMSLUFAOAVj1ZzLqDYGjPkh+yFxv5bfEprGImcxjR2HcWsrcDW1Qfut1jUmm0qy6ml3Nad1K1PopeHgDWgbhSykMqclqopGMpNuytdhHOILtlQ1tqNrYmykw6MACnUAz/unHuACvwZ8kGWJsYq40aDX9AFTYrFyYg6rRqRjZ67ypONc+Z9Bls4cVPiw7WNqchu2qr5Lx45KSXRpa0tHZFaOkdbwAzK13R6IHDx6pqCD/yKy+NBkeXGwAFBzVzoDG0wbm7WyPbXg6jvqUq1WNyaihxpcmyLk+yC0hiauOqc9u5uxV5wjSRkGtBc552Dmp8T8yGiguScgFQaQ0qyY0JcGA2a0WdT2jvTClCKSFivJKxrSGkusFGijNlczxKhgUCelwLDcOI4FRcREGNNDWyByvq2McMVxFG20MymGh/AD53+qlldDFqsa3utaPICqUpI+o+S4L4hNvYCCDkQQeRsnSgcEQDUeeaZwfUSFjDYUpqsGRFqqt6qV4vSnH9FuOkOjWupJS7aA1Fag5HmqaWMUqa0+acYX6kUxLnXpzaKfAdbHIHRUq3K1rilDdaDG6VL2gOAba4BrU89yr3THJgoOCODAFxvlx2ohYY3ua5Bnnnt2p8DcTXPs3st3qfDhQ3IX3qXHCAKBc4rewYbbHvsidJsHwUedxIKkQRU7Rz2cAuOCjw9Lk3+Si4yUUoE5PIdiYqC4VGShnIPB4agqRc/AI8QwuH02KRG0uzsEUgAXHMqcWzxJtQcEuhojqyVPZLm8uyCCa/7qeCXEkmw5W28FNbA1rA00a0AXyqdqzcblfg131CvJH0jBLIBG0arTma7BvVdPHBFatx4p7H45lNSJ4vmS75Kmdoqv7xleBVcj8Ivjj9zoYx+kNZx1RQZBPdHcGJp2A5NOu4bw24HnRdJokNFXuFFoejWhRH+1qKvYNUDY03q47zayUam0uWOtNtdbUXjigKMoClo0L8oSjQlEgpFxrAY3g5ap9fossyLrTrZNFgFpdNH9hJupem6t1RYOuoCRStCBuGQTbQ/FsT/AFD5IKPChosnWRJXuoPRQpZSUeLOpLkeBt/RRZcU3Idr4BNNw5cbCw27KqZFhQ3ifgFxwxHG51zYWyUlzaoz5BNOm7vmpIO6gbTdOx4doSQw7VIAXHCFMTMNFKDUL4wc8ty4grYoO1U5Nv47FXYjDuxDySaMbZtPiVeyxh1iLcLIHENFALDYuZKZQv6Ox5BtTvUbF6Pw0I7RNdwuVa43HOAo0U5LOzRVJJJ8kLlkorgNwwc37nwcQJ5GRRkgOIAJtnm6nAX8FvmRhoDW2DQABwFgvPMDE4Twln3hJHTj2gDXhSq9GdtSLUScpcnoNNFRjSAKAoyhKHCS/KEoyEhCJBSPiog5jmnItcDyos9JjmNbXZsG8haHGShsbycg0/EUWSgwheakcBuATTQ3tYp+oVuQbMeXHKgUhlynfs4y3JRG1nFMRWxdbwXOfQJiTFbkLWuNFJAevszPmnI4/wCt6WLD0TusB6LiAgEoQNNU5kpIOQPckc5MySKDqOklVdisanMRKquaRZyZrFDeIxNVXzyJyeUcfooUkyBzzpDPT47Zb9FYg7E17rHuHM0aPmVsisz0Kw5/bSHLsxt4kdp3/wAhaYpLOVse41SAKEoihKoXNCUJRFIUSCIh6UYTC+lyBUDfS/0Wfhmkc0VttoLW2LVFZws1S4d008rBM9DK00KvqEekgH4qgtcqPqucbqS2PanGt3JkKRiPCqWxgCFzg3NR3zE5KSB18+wLo2EpIoRmf7pX4oCwUkD9gm3SJgSEriVU4V71FlenHuUSZ6hsukR55FAnkUidyrsRIh5yoJxxtkaebgAohJ2XJoAB7RJo0DiTROyS8K89itOiWFa/Egm4Y1z6cRYfOvglGedjzTwSRstHYEQxMjHsi53uzcfNOlG5AUAHoFIUpSFcSaApEpSFEggKz2kG0mfzBA5gLQlUWm20lae835Gn1CN0TrJQFr43ivwMtKR89BbLfv5JsOSEbSfQJyhCDQnNOlzWDtZ7lBm0kBaPPvH6JuOEuublSRVkiTGF2WSdhgJzTkOGAzRPlUHC2Cae9CXJmWRcSDJKoc0qOWRQZ5FnJ8GkUNTyqvkkJyFeV05M/gDzNvLaoskjjm4+Fh5BA5ZjHBAQ6x/sth0Q0V1cZld96UNp/pYCaeJN+QCyOFwzpJGR6333NbXu128aCpXpzWAAACgAAA4AUCU5ZKx1ijSBKEoyhKwNwShKIoSuJL9ISlKElFMDEKqekEfZY7c4jwIr8wrZMaVwmth5K501hzbf1WuCW3ImY6iO7G0ZeTFBrau8BtJ4KIeslu6zdjfVHh2B51zkLNG4b1OaQvQWeaGMPglMGq1NvkJsEyarjhx89UAK5rTyTckm5QcLI9MFxXEoZHAAk7FBKRFlkUCeREcTWp4qNK+p/usJyCoRI8jimXP3p6Vx3+QUdxS3NIa4I2aHoRgg6Z8huImt1fxPqB4gNPmtoVQ9CcMW4Zzj7cjnDkGhnzDlfFLZO2M4rgEoSiKEqpcEoSiKEqDi+JSLk7G0C5RYGLHHQVKZnIcCDkQRTgQR9UUktU0SuvwdV9TI/ZTE4xk11KCu8bDwtROgqdp6CjmPG2rTzF2/M+Srw5PsE98Ezzuox+nkaOLKog0DLzSFx8Eq2BwHuOSjyOpYKQ9p2KM6Oi5s5Aa6j441jI3p14ITE1wqSfBpHqU2tSybnfRP4hlEw5CS6B0FyNPfUVCYa6pFQaVA8zdK6rTwVnoDAtlxMbXHs/f56na1eRoEszeRrgS6Ho3VhtgKAWAGQAsAhKJxQlBhwKEoihKg4EpERQqCUXqR0pyK6qRwRjA0ckKGtESqWIWlYdaF3CjvJZzW3Fa17QQQciDXlS6xTJ7AnLlmmmhftaE/1CPuUvJNYL3REpiCQuvwTryUxFYMsobmoz8c1LLGXFMyaP3qG2SkhXYhp2qPNTehfovcaKG+B421WbZqkhZG1UGRqma6bxEW5DyCoO0RHx1GSndEXhuMY07Q8N/EW/ooI3ZKXoSCuLg2UeD5An6JbnVDXTuz0MoSuqkJQIwEK5IUqg4EhCjKEhQSXZSLkiMYIjimjZOIVBIhdY8j8l5vFO95FeFl6Pq3ssLgo/2rxSwLx/Ej9D3X7CzX8bX+/wDwsMM2gvTJLJMUjya0GQz9Ehjr6JqJiMcTQpWYquaN0QTZwyryXVCzSWsobmKT1ZCZkuqMsiFLGgaphiqU3NABtWbRrGVMrsRBu8EuCnLJI3n2XtPhrCvwr5p5zhkVFxbuzbdnvsgc0faxnp5O0elOFD5oShZJrNa7eGnzAK4lKRucuCRKoJOKEoyhKhklwkK6qQoxgiOKGqUlCoJOqss/BFs097FztXhU6x+a1KzOk5yx3bBA1r2sb97JH6H5PkW/UFcFwNtacibb027EsBzTvVg3u/dTIo2Fwyi86D5JtQmI/wBrbs87oDiW8VYdc4ZhoUabTEYNCQTuquoi/BEfiSmOuG1SpdLM2lg50UV+mYdur5KjS8mi3eBS2uSjyxnb5rn6Zw+yoPAWUeXT8Wyp+SwlKK6tfybxxzfSL/gUaObmTUpRo0cgVAl07X7rUxI+V93E8AgsuowwXPIwwabPN+Df6DlBgjFdYsAY7gR+inFZnoVggxr367nOkDQa5NDSaAcbm/FaUpVJpvjoOIppU+pyQlKuIVSxy4lICuIVSS5ML+673XeiTqX913uu9Eq5GAYnUP7rvdd6JDA/uu913ouXKCROof3He670SdQ/uO913ouXKCb7GP0vonENe8xCUAudYMfTwoFRyMx21s35cn8q5crLVZVwpA8sONvmKGTgcW7Nk/5cn8q5vR+Y5xy/lyeiVcrSyTkuWyYRjF0khwdGJf8AKk/Lf6IJejco/dS/lv8ARIuQ0mwmNDf/AG7L/lS/lSfypyLo5J/lS/lyei5cqWySZHoCQfupPy3+i7EaKlH7qT8uT0XLlSS4Nsb5Lfoph5OrcDFIKOOccg+Y4q7MLxctcBxa4DzISrlZdDp/JgLiVy5Scc0rly5VJP/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data:image/jpeg;base64,/9j/4AAQSkZJRgABAQAAAQABAAD/2wCEAAkGBhASEBIUEhQVFBQUFBAVFRQVFRQUFRIVFhQVFBQVFRQXHCYeFxkkGRUUHy8gIycpLCwsFR4xNTAqNSYrLCkBCQoKDgwOGg8PFykfHB4sKS8pKikpKSwpLCksLCkpKSkpKSwpLCkpLCkpKSwpLCksLCkpKSwpLCwsKSwpKSksLP/AABEIAQgAsAMBIgACEQEDEQH/xAAbAAABBQEBAAAAAAAAAAAAAAACAQMEBQYAB//EAEIQAAEDAgIGBwUFBgUFAAAAAAEAAgMRIQQxBRJBUWFxBhMiUoGR0UKSobHBFDJyk+EjQ6LS8PEzU2KCshUWJDTC/8QAGgEAAgMBAQAAAAAAAAAAAAAABAUBAgMABv/EACsRAAICAQMDAwMEAwAAAAAAAAABAhEDBBIhMUFREyIyBVJhI3GRsTNCwf/aAAwDAQACEQMRAD8AvzM/vO953qhM7++/3neqUoSFBoL17++73neq7r3953vu9UKQhQcF17++/wB53qu+0P77vfd6oVV6UxrmnVa0uO4W8Sdi2w4vVlRhny+lC6ss/tjq06x1d2u71RGd/ff7zvVY2fGvGY1eINfjsVnoLTnWHq3ntX1T3qZt5rbNptiuLsyware6kqL/AK9/fd7zvVJ17++/3neqFI/I8j8kGuWGPhWQsVpaQVo94A26zvVMYfpE6tHPdQ21tZ3xuqyaXWDadnaQdqgyE12UHldOp4IbNqQix6jJvcrNqcRJ33++71Q/aH99/vu9VUaAx5e0sdmyhB3t3eB+atSElnFxe0ewkpRTOOIf33++71SHESd9/vu9UhCEhULi/aZO+/33eqE4iTvv993qkKEriaFOJk77/fd6oTiZO+/33eqQoSoJFOJk77/fd6pDiZO+/wB93qhokIXHF5RCQjSELUyAokKKiYxOKazPx3BWhjlkdRRTJkjjW6THFl+lUQa9rySA5uw0uP0KtodOxl1HdmuROXjuSdIMB1sJtUsOsBvoLjy+S3xKWHJUuAfK458VxMNPiyKarnciag+a5uJrS2q4XaRvO3mgxMtXVG6yFsKYvli9cI9C0PpMTxB3tDsvG52/kc1NosJ0e0p1M17NfRr+Hdd4VW8ISrND05DbDP1ImExEOs9zXHtMqCDtul6ogZUA8lK03htTEvdtdRw8RQ/EFRZ8SSOBzTiL3QTEcltm0dgsb1UrX1sD2qd05/1wW0csA2GmV94Wu6P4vXhAP3o6NO+nsnyr5JZq4c7htpJ/6k8oSnCEJCBDwCEBCcKAqCQCEJCcKAhcSAQhKNIQoOL0hCQjSUWxiAsRpTGP6x4LnVDjtoM9y25CynSrCasgdseP4hn8EXpZVJryBauNxT8GbnxR235rVdFdMmRpice2wVadrmbPFqx07b+q7CYt0b2yM+801HHYR4iyJyw3r8g+Gexpk/pNgurxLgLNdR7accx5quEYFySVqulELZ8NHiI/Yof9jsweRA+Kx7J6KcMt0eepGaG2XHQfYw7v6K3fRrSPWxapNXx0B4jY718Fhg+osVM0TjXQyNc29LFvebtC7Pi3w/JGDL6cvwavpJg9ZjX7Wmh4td+tPNZp7aWcRf8Aq62s4bLC7V7Qew041FQsZQe0Ljbv4rtHJuDi+xGuilNSXcbcBWqsOjmI1JyNkgpycLj6jxVZKHuoGCp37lzcDK0112gi+dcr5BXzQ3xaorgybJJ2b2iEpjRmPE0TXjM1BAy1gaOopBSNqnQ+TtAFCUZQFQWBogIThCYZimOJoa0zOzzV1jnJWo2jOWWEXUpUwqImR7SjZHXNBK6qoXLopCiTc0gaCTkFsk26Ri2krZxVfpvA9bC4DMdpvMXp4qHN0hLXZAgZj0KtsNimyND2GoPwO0FbyxTwtNg8MsM8WkeXSC6borHTWE6ueRt6A25G4+Cr8ymK5Vi58cGj6I4wVkw77teHOaOdnt8RQ+BVXpDQ32eTVLSWG7JNjhuO4qJFiSx7XtzYQRxpsWg6VRnEQRzxPOo3W1mV71P4gbUWDThkvs/7N/8AJjruv6MzLMwWaCTwQddIbANHN105Bo8EVc4NGxo2nbUj6KR/08tBo5rRT2W6zvNyLVgbcUXPRPS8wmEcjwWOBpWgDXZiir9Jvkkme3WEQa94ANSaA7hl+qqJcKAKdo1rmfLLmtdpbBtlMUoowywsLyPvPIpbhzWMUo5K+42m92K/tM2dFMA1nyuN6CjSS7fQa2xFGwN/w4XuPefVoHh+qtmCV7nCI6jGkNqM6N2A86lLjcMOzUuOYJJzIRMlS4BYSt8krohjJS98by0jV16Wq11QM+P0WnKyHRw6uJbTJzXt+FfotgQkOdVM9DgdwAIQONE4oWIdU09kW5lW02D1Z12XUpq9R6ML7voM4/FgN528FBGJa1urkKFR8VNry0Fg008lFxZo1zudOeSeye1UlwefinOVyfLNDo3GmSIb29l3MbfEJ8qq6MQ0hcdrnn4AD1VsV5rL8meoxL2oviFV9IJS2GtQO02pPirQqj6W4UPhaSTRjwaC9agt+qKwv9RAudfpsx82JbS11b9C8b25YybODXtH+oVD/hq+SoMTSwaKAeZPFOaGxGpiInVye0HkeyfgfgmOVboNC7A9kkzRdMtH6zBKM29l34SbHwPzWPDqL0jTIf1Mga3WOqRq5VG3xpVeYSvdWg8hcrLTSeznsbamPv47j3WNGal6J00yISseDJFLTWaLauwuB5bOAVdHhQLupyJqSfoukw1RmPBEtKSpoGUtr4L5uDbG9zRcMNATtbQEGnEI5IwWO45lEXl7YX7XRNB2CrCWuJ+CJzDTtkU2f2WmN3FA+VVJohzhoNdWpzFcsh5q3i0i2TBx0/xIyGkbRY3HA28lWztGqSDnQC23cmcC2jq0tcLp490lLwRDJUJR8l5hIwxgaL0A4X2/FRMXHKfajYONE/IwODdoQ4fBsLi8iobc1yC2aswTp2QQ1rHxuLgHF7A0tLgBU01qbltX7V59jniR7nEgm+q0bBsru2LeYXE9ZGx49toPI0uPNI9avdZ6HRfChJnUaSqzESUBccmg0G/cpuOddo5n6Kk0rOCNUHaKn6I/RQ2Yr8i7XT35tvgiYZtif64qLpZ12t3KyY5rW22XJ/VUEk2u8u5q+aVRopp47pX4NV0c/wDXH4pP+SsqKv6ON/8AGZxLz/EVYlefm7k2ejgvai9IVdp6Iuw8gGdAR4FWRTWIi1mubvBHwREHUkwea3RaPL8ZB1YuO06/4QFFZCp+OxDNc1OuaAVF8lGdLXIOHgnAlTo3fR/SHWwNJPaZ2XcxkfEfIqo6QaLjjc17BTXL9YbK2It4lN9CnjrJRrZsbRveoTevCvxV5pzDh0JJ9k63PYQgK2ZqXQYv9TBfdGQdh27APJRMSLUFAOAVj1ZzLqDYGjPkh+yFxv5bfEprGImcxjR2HcWsrcDW1Qfut1jUmm0qy6ml3Nad1K1PopeHgDWgbhSykMqclqopGMpNuytdhHOILtlQ1tqNrYmykw6MACnUAz/unHuACvwZ8kGWJsYq40aDX9AFTYrFyYg6rRqRjZ67ypONc+Z9Bls4cVPiw7WNqchu2qr5Lx45KSXRpa0tHZFaOkdbwAzK13R6IHDx6pqCD/yKy+NBkeXGwAFBzVzoDG0wbm7WyPbXg6jvqUq1WNyaihxpcmyLk+yC0hiauOqc9u5uxV5wjSRkGtBc552Dmp8T8yGiguScgFQaQ0qyY0JcGA2a0WdT2jvTClCKSFivJKxrSGkusFGijNlczxKhgUCelwLDcOI4FRcREGNNDWyByvq2McMVxFG20MymGh/AD53+qlldDFqsa3utaPICqUpI+o+S4L4hNvYCCDkQQeRsnSgcEQDUeeaZwfUSFjDYUpqsGRFqqt6qV4vSnH9FuOkOjWupJS7aA1Fag5HmqaWMUqa0+acYX6kUxLnXpzaKfAdbHIHRUq3K1rilDdaDG6VL2gOAba4BrU89yr3THJgoOCODAFxvlx2ohYY3ua5Bnnnt2p8DcTXPs3st3qfDhQ3IX3qXHCAKBc4rewYbbHvsidJsHwUedxIKkQRU7Rz2cAuOCjw9Lk3+Si4yUUoE5PIdiYqC4VGShnIPB4agqRc/AI8QwuH02KRG0uzsEUgAXHMqcWzxJtQcEuhojqyVPZLm8uyCCa/7qeCXEkmw5W28FNbA1rA00a0AXyqdqzcblfg131CvJH0jBLIBG0arTma7BvVdPHBFatx4p7H45lNSJ4vmS75Kmdoqv7xleBVcj8Ivjj9zoYx+kNZx1RQZBPdHcGJp2A5NOu4bw24HnRdJokNFXuFFoejWhRH+1qKvYNUDY03q47zayUam0uWOtNtdbUXjigKMoClo0L8oSjQlEgpFxrAY3g5ap9fossyLrTrZNFgFpdNH9hJupem6t1RYOuoCRStCBuGQTbQ/FsT/AFD5IKPChosnWRJXuoPRQpZSUeLOpLkeBt/RRZcU3Idr4BNNw5cbCw27KqZFhQ3ifgFxwxHG51zYWyUlzaoz5BNOm7vmpIO6gbTdOx4doSQw7VIAXHCFMTMNFKDUL4wc8ty4grYoO1U5Nv47FXYjDuxDySaMbZtPiVeyxh1iLcLIHENFALDYuZKZQv6Ox5BtTvUbF6Pw0I7RNdwuVa43HOAo0U5LOzRVJJJ8kLlkorgNwwc37nwcQJ5GRRkgOIAJtnm6nAX8FvmRhoDW2DQABwFgvPMDE4Twln3hJHTj2gDXhSq9GdtSLUScpcnoNNFRjSAKAoyhKHCS/KEoyEhCJBSPiog5jmnItcDyos9JjmNbXZsG8haHGShsbycg0/EUWSgwheakcBuATTQ3tYp+oVuQbMeXHKgUhlynfs4y3JRG1nFMRWxdbwXOfQJiTFbkLWuNFJAevszPmnI4/wCt6WLD0TusB6LiAgEoQNNU5kpIOQPckc5MySKDqOklVdisanMRKquaRZyZrFDeIxNVXzyJyeUcfooUkyBzzpDPT47Zb9FYg7E17rHuHM0aPmVsisz0Kw5/bSHLsxt4kdp3/wAhaYpLOVse41SAKEoihKoXNCUJRFIUSCIh6UYTC+lyBUDfS/0Wfhmkc0VttoLW2LVFZws1S4d008rBM9DK00KvqEekgH4qgtcqPqucbqS2PanGt3JkKRiPCqWxgCFzg3NR3zE5KSB18+wLo2EpIoRmf7pX4oCwUkD9gm3SJgSEriVU4V71FlenHuUSZ6hsukR55FAnkUidyrsRIh5yoJxxtkaebgAohJ2XJoAB7RJo0DiTROyS8K89itOiWFa/Egm4Y1z6cRYfOvglGedjzTwSRstHYEQxMjHsi53uzcfNOlG5AUAHoFIUpSFcSaApEpSFEggKz2kG0mfzBA5gLQlUWm20lae835Gn1CN0TrJQFr43ivwMtKR89BbLfv5JsOSEbSfQJyhCDQnNOlzWDtZ7lBm0kBaPPvH6JuOEuublSRVkiTGF2WSdhgJzTkOGAzRPlUHC2Cae9CXJmWRcSDJKoc0qOWRQZ5FnJ8GkUNTyqvkkJyFeV05M/gDzNvLaoskjjm4+Fh5BA5ZjHBAQ6x/sth0Q0V1cZld96UNp/pYCaeJN+QCyOFwzpJGR6333NbXu128aCpXpzWAAACgAAA4AUCU5ZKx1ijSBKEoyhKwNwShKIoSuJL9ISlKElFMDEKqekEfZY7c4jwIr8wrZMaVwmth5K501hzbf1WuCW3ImY6iO7G0ZeTFBrau8BtJ4KIeslu6zdjfVHh2B51zkLNG4b1OaQvQWeaGMPglMGq1NvkJsEyarjhx89UAK5rTyTckm5QcLI9MFxXEoZHAAk7FBKRFlkUCeREcTWp4qNK+p/usJyCoRI8jimXP3p6Vx3+QUdxS3NIa4I2aHoRgg6Z8huImt1fxPqB4gNPmtoVQ9CcMW4Zzj7cjnDkGhnzDlfFLZO2M4rgEoSiKEqpcEoSiKEqDi+JSLk7G0C5RYGLHHQVKZnIcCDkQRTgQR9UUktU0SuvwdV9TI/ZTE4xk11KCu8bDwtROgqdp6CjmPG2rTzF2/M+Srw5PsE98Ezzuox+nkaOLKog0DLzSFx8Eq2BwHuOSjyOpYKQ9p2KM6Oi5s5Aa6j441jI3p14ITE1wqSfBpHqU2tSybnfRP4hlEw5CS6B0FyNPfUVCYa6pFQaVA8zdK6rTwVnoDAtlxMbXHs/f56na1eRoEszeRrgS6Ho3VhtgKAWAGQAsAhKJxQlBhwKEoihKg4EpERQqCUXqR0pyK6qRwRjA0ckKGtESqWIWlYdaF3CjvJZzW3Fa17QQQciDXlS6xTJ7AnLlmmmhftaE/1CPuUvJNYL3REpiCQuvwTryUxFYMsobmoz8c1LLGXFMyaP3qG2SkhXYhp2qPNTehfovcaKG+B421WbZqkhZG1UGRqma6bxEW5DyCoO0RHx1GSndEXhuMY07Q8N/EW/ooI3ZKXoSCuLg2UeD5An6JbnVDXTuz0MoSuqkJQIwEK5IUqg4EhCjKEhQSXZSLkiMYIjimjZOIVBIhdY8j8l5vFO95FeFl6Pq3ssLgo/2rxSwLx/Ej9D3X7CzX8bX+/wDwsMM2gvTJLJMUjya0GQz9Ehjr6JqJiMcTQpWYquaN0QTZwyryXVCzSWsobmKT1ZCZkuqMsiFLGgaphiqU3NABtWbRrGVMrsRBu8EuCnLJI3n2XtPhrCvwr5p5zhkVFxbuzbdnvsgc0faxnp5O0elOFD5oShZJrNa7eGnzAK4lKRucuCRKoJOKEoyhKhklwkK6qQoxgiOKGqUlCoJOqss/BFs097FztXhU6x+a1KzOk5yx3bBA1r2sb97JH6H5PkW/UFcFwNtacibb027EsBzTvVg3u/dTIo2Fwyi86D5JtQmI/wBrbs87oDiW8VYdc4ZhoUabTEYNCQTuquoi/BEfiSmOuG1SpdLM2lg50UV+mYdur5KjS8mi3eBS2uSjyxnb5rn6Zw+yoPAWUeXT8Wyp+SwlKK6tfybxxzfSL/gUaObmTUpRo0cgVAl07X7rUxI+V93E8AgsuowwXPIwwabPN+Df6DlBgjFdYsAY7gR+inFZnoVggxr367nOkDQa5NDSaAcbm/FaUpVJpvjoOIppU+pyQlKuIVSxy4lICuIVSS5ML+673XeiTqX913uu9Eq5GAYnUP7rvdd6JDA/uu913ouXKCROof3He670SdQ/uO913ouXKCb7GP0vonENe8xCUAudYMfTwoFRyMx21s35cn8q5crLVZVwpA8sONvmKGTgcW7Nk/5cn8q5vR+Y5xy/lyeiVcrSyTkuWyYRjF0khwdGJf8AKk/Lf6IJejco/dS/lv8ARIuQ0mwmNDf/AG7L/lS/lSfypyLo5J/lS/lyei5cqWySZHoCQfupPy3+i7EaKlH7qT8uT0XLlSS4Nsb5Lfoph5OrcDFIKOOccg+Y4q7MLxctcBxa4DzISrlZdDp/JgLiVy5Scc0rly5VJP/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upload.wikimedia.org/wikipedia/commons/thumb/8/8d/Disposable_nitrile_glove.jpg/220px-Disposable_nitrile_glove.jpg">
            <a:hlinkClick r:id="rId5"/>
          </p:cNvPr>
          <p:cNvPicPr>
            <a:picLocks noChangeAspect="1" noChangeArrowheads="1"/>
          </p:cNvPicPr>
          <p:nvPr/>
        </p:nvPicPr>
        <p:blipFill>
          <a:blip r:embed="rId6" cstate="print"/>
          <a:srcRect/>
          <a:stretch>
            <a:fillRect/>
          </a:stretch>
        </p:blipFill>
        <p:spPr bwMode="auto">
          <a:xfrm>
            <a:off x="6888120" y="4293096"/>
            <a:ext cx="895367" cy="1343050"/>
          </a:xfrm>
          <a:prstGeom prst="rect">
            <a:avLst/>
          </a:prstGeom>
          <a:noFill/>
        </p:spPr>
      </p:pic>
      <p:sp>
        <p:nvSpPr>
          <p:cNvPr id="4" name="Slide Number Placeholder 3"/>
          <p:cNvSpPr>
            <a:spLocks noGrp="1"/>
          </p:cNvSpPr>
          <p:nvPr>
            <p:ph type="sldNum" sz="quarter" idx="12"/>
          </p:nvPr>
        </p:nvSpPr>
        <p:spPr/>
        <p:txBody>
          <a:bodyPr/>
          <a:lstStyle/>
          <a:p>
            <a:fld id="{7BCBDA6D-3F8B-48C1-94DA-8F0DF10BE3E4}" type="slidenum">
              <a:rPr lang="en-GB" smtClean="0"/>
              <a:pPr/>
              <a:t>20</a:t>
            </a:fld>
            <a:endParaRPr lang="en-GB" dirty="0"/>
          </a:p>
        </p:txBody>
      </p:sp>
    </p:spTree>
    <p:extLst>
      <p:ext uri="{BB962C8B-B14F-4D97-AF65-F5344CB8AC3E}">
        <p14:creationId xmlns:p14="http://schemas.microsoft.com/office/powerpoint/2010/main" val="11921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a:xfrm>
            <a:off x="457200" y="457200"/>
            <a:ext cx="7620000" cy="1143000"/>
          </a:xfrm>
        </p:spPr>
        <p:txBody>
          <a:bodyPr/>
          <a:lstStyle/>
          <a:p>
            <a:r>
              <a:rPr lang="en-GB" dirty="0">
                <a:cs typeface="Arial" charset="0"/>
              </a:rPr>
              <a:t>Essential </a:t>
            </a:r>
            <a:r>
              <a:rPr lang="en-GB" dirty="0" smtClean="0">
                <a:cs typeface="Arial" charset="0"/>
              </a:rPr>
              <a:t>Components - 3</a:t>
            </a:r>
          </a:p>
        </p:txBody>
      </p:sp>
      <p:sp>
        <p:nvSpPr>
          <p:cNvPr id="13315" name="Platshållare för innehåll 2"/>
          <p:cNvSpPr>
            <a:spLocks noGrp="1"/>
          </p:cNvSpPr>
          <p:nvPr>
            <p:ph idx="1"/>
          </p:nvPr>
        </p:nvSpPr>
        <p:spPr/>
        <p:txBody>
          <a:bodyPr>
            <a:normAutofit/>
          </a:bodyPr>
          <a:lstStyle/>
          <a:p>
            <a:r>
              <a:rPr lang="en-GB" sz="2800" dirty="0" smtClean="0"/>
              <a:t>Family members providing care to patients MUST be educated </a:t>
            </a:r>
          </a:p>
          <a:p>
            <a:pPr lvl="2"/>
            <a:r>
              <a:rPr lang="en-GB" sz="2400" dirty="0" smtClean="0"/>
              <a:t>Practice good hygiene </a:t>
            </a:r>
          </a:p>
          <a:p>
            <a:pPr lvl="2"/>
            <a:r>
              <a:rPr lang="en-GB" sz="2400" dirty="0" smtClean="0"/>
              <a:t>Use appropriate precautions to prevent spread of infections </a:t>
            </a:r>
          </a:p>
          <a:p>
            <a:pPr lvl="2"/>
            <a:r>
              <a:rPr lang="en-GB" sz="2400" dirty="0"/>
              <a:t>P</a:t>
            </a:r>
            <a:r>
              <a:rPr lang="en-GB" sz="2400" dirty="0" smtClean="0"/>
              <a:t>recautions for family members should be the same as those used by staff</a:t>
            </a:r>
            <a:endParaRPr lang="en-GB" sz="2400" dirty="0"/>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21</a:t>
            </a:fld>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457200" y="274638"/>
            <a:ext cx="7620000" cy="1282154"/>
          </a:xfrm>
        </p:spPr>
        <p:txBody>
          <a:bodyPr/>
          <a:lstStyle/>
          <a:p>
            <a:r>
              <a:rPr lang="sv-SE" dirty="0" smtClean="0">
                <a:cs typeface="Arial" charset="0"/>
              </a:rPr>
              <a:t>Considerations about Isolation Precautions</a:t>
            </a:r>
          </a:p>
        </p:txBody>
      </p:sp>
      <p:sp>
        <p:nvSpPr>
          <p:cNvPr id="11267" name="Platshållare för innehåll 2"/>
          <p:cNvSpPr>
            <a:spLocks noGrp="1"/>
          </p:cNvSpPr>
          <p:nvPr>
            <p:ph idx="1"/>
          </p:nvPr>
        </p:nvSpPr>
        <p:spPr/>
        <p:txBody>
          <a:bodyPr>
            <a:noAutofit/>
          </a:bodyPr>
          <a:lstStyle/>
          <a:p>
            <a:r>
              <a:rPr lang="en-GB" sz="2600" dirty="0" smtClean="0"/>
              <a:t>In most cases, Standard Precautions are sufficient</a:t>
            </a:r>
          </a:p>
          <a:p>
            <a:r>
              <a:rPr lang="en-GB" sz="2600" dirty="0" smtClean="0"/>
              <a:t>Base on clinical signs and symptoms</a:t>
            </a:r>
          </a:p>
          <a:p>
            <a:r>
              <a:rPr lang="en-GB" sz="2600" dirty="0" smtClean="0"/>
              <a:t>Consider:</a:t>
            </a:r>
          </a:p>
          <a:p>
            <a:pPr lvl="1"/>
            <a:r>
              <a:rPr lang="en-GB" sz="2200" dirty="0" smtClean="0"/>
              <a:t>Single room when gross contamination of  the environment is likely (e.g., </a:t>
            </a:r>
            <a:r>
              <a:rPr lang="en-GB" sz="2200" dirty="0"/>
              <a:t>w</a:t>
            </a:r>
            <a:r>
              <a:rPr lang="en-GB" sz="2200" dirty="0" smtClean="0"/>
              <a:t>ounds, diarrhoea, bleeding) </a:t>
            </a:r>
          </a:p>
          <a:p>
            <a:pPr lvl="1"/>
            <a:r>
              <a:rPr lang="en-GB" sz="2200" dirty="0" smtClean="0"/>
              <a:t>Door closed when contact transfer is likely (e.g., injured  skin) </a:t>
            </a:r>
          </a:p>
          <a:p>
            <a:pPr lvl="1"/>
            <a:r>
              <a:rPr lang="en-GB" sz="2200" dirty="0" smtClean="0"/>
              <a:t>Ventilate to the outside when airborne transfer is likely (e.g., tuberculosis) </a:t>
            </a:r>
          </a:p>
          <a:p>
            <a:pPr lvl="1"/>
            <a:r>
              <a:rPr lang="en-GB" sz="2200" dirty="0" smtClean="0"/>
              <a:t>Use airlock when massive airborne transfer is likely (e.g., varicella) </a:t>
            </a:r>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22</a:t>
            </a:fld>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
            </a:r>
            <a:r>
              <a:rPr lang="en-US" dirty="0" smtClean="0"/>
              <a:t>Recommendations - 1</a:t>
            </a:r>
            <a:endParaRPr lang="en-US" dirty="0"/>
          </a:p>
        </p:txBody>
      </p:sp>
      <p:sp>
        <p:nvSpPr>
          <p:cNvPr id="3" name="Content Placeholder 2"/>
          <p:cNvSpPr>
            <a:spLocks noGrp="1"/>
          </p:cNvSpPr>
          <p:nvPr>
            <p:ph idx="1"/>
          </p:nvPr>
        </p:nvSpPr>
        <p:spPr>
          <a:xfrm>
            <a:off x="395536" y="1412776"/>
            <a:ext cx="7128792" cy="4800600"/>
          </a:xfrm>
        </p:spPr>
        <p:txBody>
          <a:bodyPr>
            <a:noAutofit/>
          </a:bodyPr>
          <a:lstStyle/>
          <a:p>
            <a:r>
              <a:rPr lang="en-GB" sz="2800" dirty="0" smtClean="0"/>
              <a:t>Isolation Precautions is associated with adverse psychological effects</a:t>
            </a:r>
          </a:p>
          <a:p>
            <a:pPr lvl="1"/>
            <a:r>
              <a:rPr lang="en-GB" sz="2400" dirty="0" smtClean="0"/>
              <a:t>Discontinued as soon as possible</a:t>
            </a:r>
          </a:p>
          <a:p>
            <a:r>
              <a:rPr lang="en-GB" sz="2800" dirty="0" smtClean="0"/>
              <a:t>Fluids  of  all patients are potentially  infectious</a:t>
            </a:r>
          </a:p>
          <a:p>
            <a:r>
              <a:rPr lang="en-GB" sz="2800" dirty="0" smtClean="0"/>
              <a:t>Hand  Hygiene is a key component</a:t>
            </a:r>
          </a:p>
          <a:p>
            <a:r>
              <a:rPr lang="en-GB" sz="2800" dirty="0" smtClean="0"/>
              <a:t>Use a no-touch technique when possible </a:t>
            </a:r>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
        <p:nvSpPr>
          <p:cNvPr id="4" name="Slide Number Placeholder 3"/>
          <p:cNvSpPr>
            <a:spLocks noGrp="1"/>
          </p:cNvSpPr>
          <p:nvPr>
            <p:ph type="sldNum" sz="quarter" idx="12"/>
          </p:nvPr>
        </p:nvSpPr>
        <p:spPr/>
        <p:txBody>
          <a:bodyPr/>
          <a:lstStyle/>
          <a:p>
            <a:fld id="{7BCBDA6D-3F8B-48C1-94DA-8F0DF10BE3E4}" type="slidenum">
              <a:rPr lang="en-GB" smtClean="0"/>
              <a:pPr/>
              <a:t>23</a:t>
            </a:fld>
            <a:endParaRPr lang="en-GB" dirty="0"/>
          </a:p>
        </p:txBody>
      </p:sp>
    </p:spTree>
    <p:extLst>
      <p:ext uri="{BB962C8B-B14F-4D97-AF65-F5344CB8AC3E}">
        <p14:creationId xmlns:p14="http://schemas.microsoft.com/office/powerpoint/2010/main" val="19119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
            </a:r>
            <a:r>
              <a:rPr lang="en-US" dirty="0" smtClean="0"/>
              <a:t>Recommendations - 2</a:t>
            </a:r>
            <a:endParaRPr lang="en-US" dirty="0"/>
          </a:p>
        </p:txBody>
      </p:sp>
      <p:sp>
        <p:nvSpPr>
          <p:cNvPr id="3" name="Content Placeholder 2"/>
          <p:cNvSpPr>
            <a:spLocks noGrp="1"/>
          </p:cNvSpPr>
          <p:nvPr>
            <p:ph idx="1"/>
          </p:nvPr>
        </p:nvSpPr>
        <p:spPr>
          <a:xfrm>
            <a:off x="395536" y="1412776"/>
            <a:ext cx="7620000" cy="4800600"/>
          </a:xfrm>
        </p:spPr>
        <p:txBody>
          <a:bodyPr>
            <a:noAutofit/>
          </a:bodyPr>
          <a:lstStyle/>
          <a:p>
            <a:r>
              <a:rPr lang="en-GB" sz="2800" dirty="0" smtClean="0"/>
              <a:t>Dispose </a:t>
            </a:r>
            <a:r>
              <a:rPr lang="en-GB" sz="2800" dirty="0" smtClean="0"/>
              <a:t>of faeces, urine, and secretions via designated sinks, and clean and disinfect containers</a:t>
            </a:r>
          </a:p>
          <a:p>
            <a:r>
              <a:rPr lang="en-GB" sz="2800" dirty="0" smtClean="0"/>
              <a:t>Clean up spills promptly</a:t>
            </a:r>
          </a:p>
          <a:p>
            <a:r>
              <a:rPr lang="en-GB" sz="2800" dirty="0" smtClean="0"/>
              <a:t>Ensure that patient-care equipment, supplies, and linen is cleaned and/or disinfected between each use </a:t>
            </a:r>
          </a:p>
          <a:p>
            <a:r>
              <a:rPr lang="en-GB" sz="2800" dirty="0" smtClean="0"/>
              <a:t>For tuberculosis patients – develop a protocol</a:t>
            </a:r>
            <a:endParaRPr lang="en-GB" sz="2800" dirty="0"/>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
        <p:nvSpPr>
          <p:cNvPr id="4" name="Slide Number Placeholder 3"/>
          <p:cNvSpPr>
            <a:spLocks noGrp="1"/>
          </p:cNvSpPr>
          <p:nvPr>
            <p:ph type="sldNum" sz="quarter" idx="12"/>
          </p:nvPr>
        </p:nvSpPr>
        <p:spPr/>
        <p:txBody>
          <a:bodyPr/>
          <a:lstStyle/>
          <a:p>
            <a:fld id="{7BCBDA6D-3F8B-48C1-94DA-8F0DF10BE3E4}" type="slidenum">
              <a:rPr lang="en-GB" smtClean="0"/>
              <a:pPr/>
              <a:t>24</a:t>
            </a:fld>
            <a:endParaRPr lang="en-GB" dirty="0"/>
          </a:p>
        </p:txBody>
      </p:sp>
    </p:spTree>
    <p:extLst>
      <p:ext uri="{BB962C8B-B14F-4D97-AF65-F5344CB8AC3E}">
        <p14:creationId xmlns:p14="http://schemas.microsoft.com/office/powerpoint/2010/main" val="218253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a:xfrm>
            <a:off x="457200" y="1412776"/>
            <a:ext cx="7620000" cy="4988024"/>
          </a:xfrm>
        </p:spPr>
        <p:txBody>
          <a:bodyPr>
            <a:normAutofit/>
          </a:bodyPr>
          <a:lstStyle/>
          <a:p>
            <a:r>
              <a:rPr lang="en-GB" sz="2400" dirty="0" smtClean="0"/>
              <a:t>Australian Guidelines for the Prevention and Control of Infection in Healthcare, 2010.</a:t>
            </a:r>
            <a:br>
              <a:rPr lang="en-GB" sz="2400" dirty="0" smtClean="0"/>
            </a:br>
            <a:r>
              <a:rPr lang="en-GB" sz="2400" dirty="0" smtClean="0">
                <a:hlinkClick r:id="rId3"/>
              </a:rPr>
              <a:t>http://www.nhmrc.gov.au/node/30290</a:t>
            </a:r>
            <a:r>
              <a:rPr lang="en-GB" sz="2400" dirty="0" smtClean="0"/>
              <a:t>  </a:t>
            </a:r>
          </a:p>
          <a:p>
            <a:r>
              <a:rPr lang="en-GB" sz="2400" dirty="0" smtClean="0"/>
              <a:t>Hospital infection control guidance (SARS), Health Protection Agency, UK, 2005. </a:t>
            </a:r>
            <a:r>
              <a:rPr lang="en-GB" sz="2400" dirty="0" smtClean="0">
                <a:hlinkClick r:id="rId4"/>
              </a:rPr>
              <a:t>http://www.hpa.org.uk/web/HPAwebFile/HPAweb_ C/1194947350823</a:t>
            </a:r>
            <a:r>
              <a:rPr lang="en-GB" sz="2400" dirty="0" smtClean="0"/>
              <a:t>  </a:t>
            </a:r>
          </a:p>
          <a:p>
            <a:r>
              <a:rPr lang="en-GB" sz="2400" dirty="0" smtClean="0"/>
              <a:t>Routine </a:t>
            </a:r>
            <a:r>
              <a:rPr lang="en-GB" sz="2400" dirty="0"/>
              <a:t>Practices and Additional Precautions </a:t>
            </a:r>
            <a:r>
              <a:rPr lang="en-GB" sz="2400" dirty="0" smtClean="0"/>
              <a:t>in All Health Care Settings, 2012, Canada </a:t>
            </a:r>
            <a:r>
              <a:rPr lang="en-GB" sz="2400" dirty="0" smtClean="0">
                <a:hlinkClick r:id="rId5"/>
              </a:rPr>
              <a:t>http</a:t>
            </a:r>
            <a:r>
              <a:rPr lang="en-GB" sz="2400" dirty="0">
                <a:hlinkClick r:id="rId5"/>
              </a:rPr>
              <a:t>://</a:t>
            </a:r>
            <a:r>
              <a:rPr lang="en-GB" sz="2400" dirty="0" smtClean="0">
                <a:hlinkClick r:id="rId5"/>
              </a:rPr>
              <a:t>www.publichealthontario.ca/en/eRepository/RPAP_All_HealthCare_Settings_Eng2012.pdf</a:t>
            </a:r>
            <a:r>
              <a:rPr lang="en-GB" sz="2400" dirty="0" smtClean="0"/>
              <a:t> </a:t>
            </a:r>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
        <p:nvSpPr>
          <p:cNvPr id="4" name="Slide Number Placeholder 3"/>
          <p:cNvSpPr>
            <a:spLocks noGrp="1"/>
          </p:cNvSpPr>
          <p:nvPr>
            <p:ph type="sldNum" sz="quarter" idx="12"/>
          </p:nvPr>
        </p:nvSpPr>
        <p:spPr/>
        <p:txBody>
          <a:bodyPr/>
          <a:lstStyle/>
          <a:p>
            <a:fld id="{7BCBDA6D-3F8B-48C1-94DA-8F0DF10BE3E4}" type="slidenum">
              <a:rPr lang="en-GB" smtClean="0"/>
              <a:pPr/>
              <a:t>25</a:t>
            </a:fld>
            <a:endParaRPr lang="en-GB"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95536" y="1340768"/>
            <a:ext cx="7620000" cy="4800600"/>
          </a:xfrm>
        </p:spPr>
        <p:txBody>
          <a:bodyPr>
            <a:noAutofit/>
          </a:bodyPr>
          <a:lstStyle/>
          <a:p>
            <a:r>
              <a:rPr lang="en-GB" sz="2400" dirty="0" smtClean="0"/>
              <a:t>Infection prevention and control of epidemic- and pandemic-prone acute respiratory diseases in health care. Interim WHO Guidelines, June 2007. </a:t>
            </a:r>
            <a:r>
              <a:rPr lang="en-GB" sz="2400" dirty="0" smtClean="0">
                <a:hlinkClick r:id="rId3"/>
              </a:rPr>
              <a:t>http://whqlibdoc.who.int/hq/2007/WHO_CDS_EPR_ 2007.6_eng.pdf</a:t>
            </a:r>
            <a:endParaRPr lang="en-GB" sz="2400" dirty="0" smtClean="0"/>
          </a:p>
          <a:p>
            <a:r>
              <a:rPr lang="en-GB" sz="2400" dirty="0" smtClean="0"/>
              <a:t>CDC Guideline for isolation precautions: Preventing transmission of infectious agents in healthcare settings. (HICPAC), 2007. http://www. cdc.gov/</a:t>
            </a:r>
            <a:r>
              <a:rPr lang="en-GB" sz="2400" dirty="0" err="1" smtClean="0"/>
              <a:t>hicpac</a:t>
            </a:r>
            <a:r>
              <a:rPr lang="en-GB" sz="2400" dirty="0" smtClean="0"/>
              <a:t>/</a:t>
            </a:r>
            <a:r>
              <a:rPr lang="en-GB" sz="2400" dirty="0" err="1" smtClean="0"/>
              <a:t>pdf</a:t>
            </a:r>
            <a:r>
              <a:rPr lang="en-GB" sz="2400" dirty="0" smtClean="0"/>
              <a:t>/isolation/Isolation2007.pdf </a:t>
            </a:r>
          </a:p>
          <a:p>
            <a:r>
              <a:rPr lang="en-GB" sz="2400" dirty="0" smtClean="0"/>
              <a:t>Practical Guidelines for Infection Control in Health Care Facilities. WHO. 2004</a:t>
            </a:r>
            <a:r>
              <a:rPr lang="en-GB" sz="2400" dirty="0"/>
              <a:t>. </a:t>
            </a:r>
            <a:r>
              <a:rPr lang="en-GB" sz="2400" dirty="0">
                <a:hlinkClick r:id="rId4"/>
              </a:rPr>
              <a:t>http://</a:t>
            </a:r>
            <a:r>
              <a:rPr lang="en-GB" sz="2400" dirty="0" smtClean="0">
                <a:hlinkClick r:id="rId4"/>
              </a:rPr>
              <a:t>www.searo.who.int/entity/emergencies/documents/infectioncontrolfullmanual.pdf</a:t>
            </a:r>
            <a:r>
              <a:rPr lang="en-GB" sz="2400" dirty="0" smtClean="0"/>
              <a:t> </a:t>
            </a:r>
            <a:endParaRPr lang="en-GB" sz="2400" dirty="0"/>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
        <p:nvSpPr>
          <p:cNvPr id="4" name="Slide Number Placeholder 3"/>
          <p:cNvSpPr>
            <a:spLocks noGrp="1"/>
          </p:cNvSpPr>
          <p:nvPr>
            <p:ph type="sldNum" sz="quarter" idx="12"/>
          </p:nvPr>
        </p:nvSpPr>
        <p:spPr/>
        <p:txBody>
          <a:bodyPr/>
          <a:lstStyle/>
          <a:p>
            <a:fld id="{7BCBDA6D-3F8B-48C1-94DA-8F0DF10BE3E4}" type="slidenum">
              <a:rPr lang="en-GB" smtClean="0"/>
              <a:pPr/>
              <a:t>26</a:t>
            </a:fld>
            <a:endParaRPr lang="en-GB"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idx="1"/>
          </p:nvPr>
        </p:nvSpPr>
        <p:spPr/>
        <p:txBody>
          <a:bodyPr>
            <a:noAutofit/>
          </a:bodyPr>
          <a:lstStyle/>
          <a:p>
            <a:r>
              <a:rPr lang="en-GB" sz="2800" dirty="0" smtClean="0"/>
              <a:t>Global alert and response: infection prevention and control in healthcare. WHO. 2011. http://www.who.int/csr/bioriskreduction/ </a:t>
            </a:r>
            <a:r>
              <a:rPr lang="en-GB" sz="2800" dirty="0" err="1" smtClean="0"/>
              <a:t>infection_control</a:t>
            </a:r>
            <a:r>
              <a:rPr lang="en-GB" sz="2800" dirty="0" smtClean="0"/>
              <a:t>/en</a:t>
            </a:r>
            <a:r>
              <a:rPr lang="en-GB" sz="2800" dirty="0" smtClean="0"/>
              <a:t>/  </a:t>
            </a:r>
            <a:endParaRPr lang="en-GB" sz="2800" dirty="0" smtClean="0"/>
          </a:p>
          <a:p>
            <a:r>
              <a:rPr lang="en-GB" sz="2800" dirty="0" smtClean="0"/>
              <a:t>WHO Interim Infection control recommendations for care of patients with suspected or confirmed </a:t>
            </a:r>
            <a:r>
              <a:rPr lang="en-GB" sz="2800" dirty="0" err="1" smtClean="0"/>
              <a:t>filovirus</a:t>
            </a:r>
            <a:r>
              <a:rPr lang="en-GB" sz="2800" dirty="0" smtClean="0"/>
              <a:t> (Ebola, Marburg, haemorrhagic fever.), 2008 http://www.who.int/csr/bioriskreduction/filovirus_ </a:t>
            </a:r>
            <a:r>
              <a:rPr lang="en-GB" sz="2800" dirty="0" err="1" smtClean="0"/>
              <a:t>infection_control</a:t>
            </a:r>
            <a:r>
              <a:rPr lang="en-GB" sz="2800" dirty="0" smtClean="0"/>
              <a:t>/en/index.html </a:t>
            </a:r>
          </a:p>
          <a:p>
            <a:endParaRPr lang="en-GB" sz="1400" dirty="0"/>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
        <p:nvSpPr>
          <p:cNvPr id="4" name="Slide Number Placeholder 3"/>
          <p:cNvSpPr>
            <a:spLocks noGrp="1"/>
          </p:cNvSpPr>
          <p:nvPr>
            <p:ph type="sldNum" sz="quarter" idx="12"/>
          </p:nvPr>
        </p:nvSpPr>
        <p:spPr/>
        <p:txBody>
          <a:bodyPr/>
          <a:lstStyle/>
          <a:p>
            <a:fld id="{7BCBDA6D-3F8B-48C1-94DA-8F0DF10BE3E4}" type="slidenum">
              <a:rPr lang="en-GB" smtClean="0"/>
              <a:pPr/>
              <a:t>27</a:t>
            </a:fld>
            <a:endParaRPr lang="en-GB"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539552" y="1340768"/>
            <a:ext cx="7848872" cy="4800600"/>
          </a:xfrm>
        </p:spPr>
        <p:txBody>
          <a:bodyPr>
            <a:normAutofit/>
          </a:bodyPr>
          <a:lstStyle/>
          <a:p>
            <a:pPr marL="514350" lvl="0" indent="-514350">
              <a:buFont typeface="+mj-lt"/>
              <a:buAutoNum type="arabicPeriod"/>
            </a:pPr>
            <a:r>
              <a:rPr lang="en-GB" dirty="0" smtClean="0"/>
              <a:t>In general, Standard Precautions are sufficient to prevent spread of microorganisms. T/F?</a:t>
            </a:r>
          </a:p>
          <a:p>
            <a:pPr marL="514350" indent="-514350">
              <a:buFont typeface="+mj-lt"/>
              <a:buAutoNum type="arabicPeriod"/>
            </a:pPr>
            <a:r>
              <a:rPr lang="en-GB" dirty="0" smtClean="0"/>
              <a:t>Which of the following is NOT a key component of isolation precautions:</a:t>
            </a:r>
          </a:p>
          <a:p>
            <a:pPr marL="1177290" lvl="2" indent="-514350">
              <a:buFont typeface="+mj-lt"/>
              <a:buAutoNum type="alphaLcParenR"/>
            </a:pPr>
            <a:r>
              <a:rPr lang="en-GB" dirty="0" smtClean="0"/>
              <a:t>Hand Hygiene</a:t>
            </a:r>
          </a:p>
          <a:p>
            <a:pPr marL="1177290" lvl="2" indent="-514350">
              <a:buFont typeface="+mj-lt"/>
              <a:buAutoNum type="alphaLcParenR"/>
            </a:pPr>
            <a:r>
              <a:rPr lang="en-GB" dirty="0" smtClean="0"/>
              <a:t>Separation of beds</a:t>
            </a:r>
          </a:p>
          <a:p>
            <a:pPr marL="1177290" lvl="2" indent="-514350">
              <a:buFont typeface="+mj-lt"/>
              <a:buAutoNum type="alphaLcParenR"/>
            </a:pPr>
            <a:r>
              <a:rPr lang="en-GB" dirty="0" smtClean="0"/>
              <a:t>Surveillance</a:t>
            </a:r>
          </a:p>
          <a:p>
            <a:pPr marL="1177290" lvl="2" indent="-514350">
              <a:buFont typeface="+mj-lt"/>
              <a:buAutoNum type="alphaLcParenR"/>
            </a:pPr>
            <a:r>
              <a:rPr lang="en-GB" dirty="0" smtClean="0"/>
              <a:t>Personal protective equipment</a:t>
            </a:r>
          </a:p>
          <a:p>
            <a:pPr marL="514350" indent="-514350">
              <a:buFont typeface="+mj-lt"/>
              <a:buAutoNum type="arabicPeriod"/>
            </a:pPr>
            <a:r>
              <a:rPr lang="en-GB" dirty="0" smtClean="0"/>
              <a:t>In a case of tuberculosis you should use:</a:t>
            </a:r>
          </a:p>
          <a:p>
            <a:pPr marL="1177290" lvl="2" indent="-514350">
              <a:buFont typeface="+mj-lt"/>
              <a:buAutoNum type="alphaLcParenR"/>
            </a:pPr>
            <a:r>
              <a:rPr lang="en-GB" dirty="0" smtClean="0">
                <a:cs typeface="Arial" charset="0"/>
              </a:rPr>
              <a:t>Contact isolation</a:t>
            </a:r>
          </a:p>
          <a:p>
            <a:pPr marL="1177290" lvl="2" indent="-514350">
              <a:buFont typeface="+mj-lt"/>
              <a:buAutoNum type="alphaLcParenR"/>
            </a:pPr>
            <a:r>
              <a:rPr lang="en-GB" dirty="0" smtClean="0">
                <a:cs typeface="Arial" charset="0"/>
              </a:rPr>
              <a:t>Airborne isolation</a:t>
            </a:r>
          </a:p>
          <a:p>
            <a:pPr marL="1177290" lvl="2" indent="-514350">
              <a:buFont typeface="+mj-lt"/>
              <a:buAutoNum type="alphaLcParenR"/>
            </a:pPr>
            <a:r>
              <a:rPr lang="en-GB" dirty="0" smtClean="0">
                <a:cs typeface="Arial" charset="0"/>
              </a:rPr>
              <a:t>Droplet isolation</a:t>
            </a:r>
          </a:p>
          <a:p>
            <a:pPr marL="1177290" lvl="2" indent="-514350">
              <a:buFont typeface="+mj-lt"/>
              <a:buAutoNum type="alphaLcParenR"/>
            </a:pPr>
            <a:r>
              <a:rPr lang="en-GB" dirty="0" smtClean="0">
                <a:cs typeface="Arial" charset="0"/>
              </a:rPr>
              <a:t>Protective isolation</a:t>
            </a:r>
          </a:p>
          <a:p>
            <a:pPr marL="1177290" lvl="2" indent="-514350">
              <a:buFont typeface="+mj-lt"/>
              <a:buAutoNum type="alphaLcParenR"/>
            </a:pPr>
            <a:endParaRPr lang="sv-SE" dirty="0">
              <a:cs typeface="Arial" charset="0"/>
            </a:endParaRPr>
          </a:p>
          <a:p>
            <a:pPr marL="0" indent="0">
              <a:buNone/>
            </a:pPr>
            <a:endParaRPr lang="en-US" dirty="0"/>
          </a:p>
          <a:p>
            <a:pPr marL="514350" lvl="0" indent="-514350">
              <a:buFont typeface="+mj-lt"/>
              <a:buAutoNum type="arabicPeriod"/>
            </a:pPr>
            <a:endParaRPr lang="en-US" dirty="0"/>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
        <p:nvSpPr>
          <p:cNvPr id="4" name="Slide Number Placeholder 3"/>
          <p:cNvSpPr>
            <a:spLocks noGrp="1"/>
          </p:cNvSpPr>
          <p:nvPr>
            <p:ph type="sldNum" sz="quarter" idx="12"/>
          </p:nvPr>
        </p:nvSpPr>
        <p:spPr/>
        <p:txBody>
          <a:bodyPr/>
          <a:lstStyle/>
          <a:p>
            <a:fld id="{7BCBDA6D-3F8B-48C1-94DA-8F0DF10BE3E4}" type="slidenum">
              <a:rPr lang="en-GB" smtClean="0"/>
              <a:pPr/>
              <a:t>28</a:t>
            </a:fld>
            <a:endParaRPr lang="en-GB" dirty="0"/>
          </a:p>
        </p:txBody>
      </p:sp>
    </p:spTree>
    <p:extLst>
      <p:ext uri="{BB962C8B-B14F-4D97-AF65-F5344CB8AC3E}">
        <p14:creationId xmlns:p14="http://schemas.microsoft.com/office/powerpoint/2010/main" val="2176748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154"/>
          </a:xfrm>
        </p:spPr>
        <p:txBody>
          <a:bodyPr/>
          <a:lstStyle/>
          <a:p>
            <a:r>
              <a:rPr lang="en-GB" dirty="0"/>
              <a:t>International Federation of Infection </a:t>
            </a:r>
            <a:r>
              <a:rPr lang="en-GB" dirty="0" smtClean="0"/>
              <a:t>Control</a:t>
            </a:r>
            <a:endParaRPr lang="en-GB" dirty="0"/>
          </a:p>
        </p:txBody>
      </p:sp>
      <p:sp>
        <p:nvSpPr>
          <p:cNvPr id="3" name="Content Placeholder 2"/>
          <p:cNvSpPr>
            <a:spLocks noGrp="1"/>
          </p:cNvSpPr>
          <p:nvPr>
            <p:ph idx="1"/>
          </p:nvPr>
        </p:nvSpPr>
        <p:spPr/>
        <p:txBody>
          <a:bodyPr/>
          <a:lstStyle/>
          <a:p>
            <a:r>
              <a:rPr lang="en-GB" sz="2400" dirty="0" smtClean="0"/>
              <a:t>IFIC’s </a:t>
            </a:r>
            <a:r>
              <a:rPr lang="en-GB" sz="2400" dirty="0"/>
              <a:t>mission is to facilitate international networking in order to improve the prevention and control of healthcare associated infections worldwide. It is an umbrella organisation of societies and associations of healthcare professionals in infection control and related fields across the globe . </a:t>
            </a:r>
            <a:endParaRPr lang="en-GB" sz="2400" dirty="0" smtClean="0"/>
          </a:p>
          <a:p>
            <a:r>
              <a:rPr lang="en-GB" sz="2400" dirty="0" smtClean="0"/>
              <a:t>The </a:t>
            </a:r>
            <a:r>
              <a:rPr lang="en-GB" sz="2400" dirty="0"/>
              <a:t>goal of IFIC is to minimise the risk of infection within healthcare settings through development of a network of infection control organisations for communication, consensus building, education and sharing expertise. </a:t>
            </a:r>
            <a:endParaRPr lang="en-GB" sz="2400" dirty="0" smtClean="0"/>
          </a:p>
          <a:p>
            <a:r>
              <a:rPr lang="en-GB" sz="2400" dirty="0" smtClean="0"/>
              <a:t>For </a:t>
            </a:r>
            <a:r>
              <a:rPr lang="en-GB" sz="2400" dirty="0"/>
              <a:t>more information go to </a:t>
            </a:r>
            <a:r>
              <a:rPr lang="en-GB" sz="2400" u="sng" dirty="0">
                <a:hlinkClick r:id="rId2"/>
              </a:rPr>
              <a:t>http://theific.org</a:t>
            </a:r>
            <a:r>
              <a:rPr lang="en-GB" sz="2400" u="sng" dirty="0" smtClean="0">
                <a:hlinkClick r:id="rId2"/>
              </a:rPr>
              <a:t>/</a:t>
            </a:r>
            <a:endParaRPr lang="en-US" sz="2400" dirty="0"/>
          </a:p>
          <a:p>
            <a:endParaRPr lang="en-GB" dirty="0"/>
          </a:p>
        </p:txBody>
      </p:sp>
      <p:sp>
        <p:nvSpPr>
          <p:cNvPr id="6" name="Date Placeholder 5"/>
          <p:cNvSpPr>
            <a:spLocks noGrp="1"/>
          </p:cNvSpPr>
          <p:nvPr>
            <p:ph type="dt" sz="half" idx="10"/>
          </p:nvPr>
        </p:nvSpPr>
        <p:spPr>
          <a:xfrm rot="16200000">
            <a:off x="7567811" y="1585317"/>
            <a:ext cx="2438400" cy="365125"/>
          </a:xfrm>
          <a:prstGeom prst="bracketPair">
            <a:avLst>
              <a:gd name="adj" fmla="val 17949"/>
            </a:avLst>
          </a:prstGeom>
        </p:spPr>
        <p:txBody>
          <a:bodyPr/>
          <a:lstStyle/>
          <a:p>
            <a:pPr>
              <a:defRPr/>
            </a:pPr>
            <a:r>
              <a:rPr lang="en-US" smtClean="0"/>
              <a:t>December 1, 2013</a:t>
            </a:r>
            <a:endParaRPr lang="th-TH" dirty="0"/>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C67A2479-7302-4BB4-B9B1-C7E64511AD8F}" type="slidenum">
              <a:rPr lang="en-CA" smtClean="0"/>
              <a:t>29</a:t>
            </a:fld>
            <a:endParaRPr lang="en-CA"/>
          </a:p>
        </p:txBody>
      </p:sp>
    </p:spTree>
    <p:extLst>
      <p:ext uri="{BB962C8B-B14F-4D97-AF65-F5344CB8AC3E}">
        <p14:creationId xmlns:p14="http://schemas.microsoft.com/office/powerpoint/2010/main" val="3236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involved</a:t>
            </a:r>
            <a:endParaRPr lang="en-US" dirty="0"/>
          </a:p>
        </p:txBody>
      </p:sp>
      <p:sp>
        <p:nvSpPr>
          <p:cNvPr id="3" name="Content Placeholder 2"/>
          <p:cNvSpPr>
            <a:spLocks noGrp="1"/>
          </p:cNvSpPr>
          <p:nvPr>
            <p:ph idx="1"/>
          </p:nvPr>
        </p:nvSpPr>
        <p:spPr/>
        <p:txBody>
          <a:bodyPr>
            <a:normAutofit/>
          </a:bodyPr>
          <a:lstStyle/>
          <a:p>
            <a:r>
              <a:rPr lang="en-US" sz="2800" dirty="0" smtClean="0"/>
              <a:t>35 minutes</a:t>
            </a:r>
            <a:endParaRPr lang="en-US" sz="2800" dirty="0"/>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
        <p:nvSpPr>
          <p:cNvPr id="4" name="Slide Number Placeholder 3"/>
          <p:cNvSpPr>
            <a:spLocks noGrp="1"/>
          </p:cNvSpPr>
          <p:nvPr>
            <p:ph type="sldNum" sz="quarter" idx="12"/>
          </p:nvPr>
        </p:nvSpPr>
        <p:spPr/>
        <p:txBody>
          <a:bodyPr/>
          <a:lstStyle/>
          <a:p>
            <a:fld id="{7BCBDA6D-3F8B-48C1-94DA-8F0DF10BE3E4}" type="slidenum">
              <a:rPr lang="en-GB" smtClean="0"/>
              <a:pPr/>
              <a:t>3</a:t>
            </a:fld>
            <a:endParaRPr lang="en-GB" dirty="0"/>
          </a:p>
        </p:txBody>
      </p:sp>
    </p:spTree>
    <p:extLst>
      <p:ext uri="{BB962C8B-B14F-4D97-AF65-F5344CB8AC3E}">
        <p14:creationId xmlns:p14="http://schemas.microsoft.com/office/powerpoint/2010/main" val="2342615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a:bodyPr>
          <a:lstStyle/>
          <a:p>
            <a:r>
              <a:rPr lang="en-GB" sz="2800" dirty="0" smtClean="0"/>
              <a:t>Microorganisms can be spread from patients to patients and patients to staff</a:t>
            </a:r>
          </a:p>
          <a:p>
            <a:r>
              <a:rPr lang="en-GB" sz="2800" dirty="0" smtClean="0"/>
              <a:t>Isolation precautions can reduce transmission decreasing the spread of microbes</a:t>
            </a:r>
          </a:p>
          <a:p>
            <a:r>
              <a:rPr lang="en-GB" sz="2800" dirty="0" smtClean="0"/>
              <a:t>Components: hand hygiene, personal protective equipment, single rooms, ventilation, and restriction of movement</a:t>
            </a:r>
          </a:p>
          <a:p>
            <a:r>
              <a:rPr lang="en-GB" sz="2800" dirty="0" smtClean="0"/>
              <a:t>Must be applied according to signs and symptoms</a:t>
            </a:r>
            <a:endParaRPr lang="en-GB" sz="2800" dirty="0"/>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
        <p:nvSpPr>
          <p:cNvPr id="4" name="Slide Number Placeholder 3"/>
          <p:cNvSpPr>
            <a:spLocks noGrp="1"/>
          </p:cNvSpPr>
          <p:nvPr>
            <p:ph type="sldNum" sz="quarter" idx="12"/>
          </p:nvPr>
        </p:nvSpPr>
        <p:spPr/>
        <p:txBody>
          <a:bodyPr/>
          <a:lstStyle/>
          <a:p>
            <a:fld id="{7BCBDA6D-3F8B-48C1-94DA-8F0DF10BE3E4}" type="slidenum">
              <a:rPr lang="en-GB" smtClean="0"/>
              <a:pPr/>
              <a:t>4</a:t>
            </a:fld>
            <a:endParaRPr lang="en-GB"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Chain of Infection</a:t>
            </a:r>
            <a:endParaRPr lang="en-GB" dirty="0"/>
          </a:p>
        </p:txBody>
      </p:sp>
      <p:sp>
        <p:nvSpPr>
          <p:cNvPr id="3" name="Content Placeholder 2"/>
          <p:cNvSpPr>
            <a:spLocks noGrp="1"/>
          </p:cNvSpPr>
          <p:nvPr>
            <p:ph idx="1"/>
          </p:nvPr>
        </p:nvSpPr>
        <p:spPr>
          <a:xfrm>
            <a:off x="196353" y="1324870"/>
            <a:ext cx="4680520" cy="5200474"/>
          </a:xfrm>
        </p:spPr>
        <p:txBody>
          <a:bodyPr>
            <a:normAutofit fontScale="92500"/>
          </a:bodyPr>
          <a:lstStyle/>
          <a:p>
            <a:r>
              <a:rPr lang="en-GB" sz="2800" dirty="0">
                <a:cs typeface="KodchiangUPC" pitchFamily="18" charset="-34"/>
              </a:rPr>
              <a:t>Infection results from an interaction between an infectious agent and susceptible </a:t>
            </a:r>
            <a:r>
              <a:rPr lang="en-GB" sz="2800" dirty="0" smtClean="0">
                <a:cs typeface="KodchiangUPC" pitchFamily="18" charset="-34"/>
              </a:rPr>
              <a:t>host</a:t>
            </a:r>
            <a:endParaRPr lang="en-GB" sz="2800" dirty="0">
              <a:cs typeface="KodchiangUPC" pitchFamily="18" charset="-34"/>
            </a:endParaRPr>
          </a:p>
          <a:p>
            <a:r>
              <a:rPr lang="en-GB" sz="2800" dirty="0">
                <a:cs typeface="KodchiangUPC" pitchFamily="18" charset="-34"/>
              </a:rPr>
              <a:t>The interaction occurs by means of contact between the agent and the host and is affected by the </a:t>
            </a:r>
            <a:r>
              <a:rPr lang="en-GB" sz="2800" dirty="0" smtClean="0">
                <a:cs typeface="KodchiangUPC" pitchFamily="18" charset="-34"/>
              </a:rPr>
              <a:t>environment </a:t>
            </a:r>
            <a:endParaRPr lang="en-GB" sz="2800" dirty="0">
              <a:cs typeface="KodchiangUPC" pitchFamily="18" charset="-34"/>
            </a:endParaRPr>
          </a:p>
          <a:p>
            <a:r>
              <a:rPr lang="en-GB" sz="2800" dirty="0">
                <a:cs typeface="KodchiangUPC" pitchFamily="18" charset="-34"/>
              </a:rPr>
              <a:t>Breaking the chain of infection by interrupting transmission is generally the best way to prevent </a:t>
            </a:r>
            <a:r>
              <a:rPr lang="en-US" sz="2800" dirty="0" smtClean="0">
                <a:cs typeface="KodchiangUPC" pitchFamily="18" charset="-34"/>
              </a:rPr>
              <a:t>infections</a:t>
            </a:r>
            <a:endParaRPr lang="en-US" sz="2800" dirty="0">
              <a:cs typeface="KodchiangUPC" pitchFamily="18" charset="-34"/>
            </a:endParaRPr>
          </a:p>
          <a:p>
            <a:endParaRPr lang="en-GB" dirty="0"/>
          </a:p>
        </p:txBody>
      </p:sp>
      <p:sp>
        <p:nvSpPr>
          <p:cNvPr id="4" name="Date Placeholder 3"/>
          <p:cNvSpPr>
            <a:spLocks noGrp="1"/>
          </p:cNvSpPr>
          <p:nvPr>
            <p:ph type="dt" sz="half" idx="10"/>
          </p:nvPr>
        </p:nvSpPr>
        <p:spPr/>
        <p:txBody>
          <a:bodyPr/>
          <a:lstStyle/>
          <a:p>
            <a:pPr>
              <a:defRPr/>
            </a:pPr>
            <a:r>
              <a:rPr lang="en-US" smtClean="0"/>
              <a:t>December 1, 2013</a:t>
            </a:r>
            <a:endParaRPr lang="sv-S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1" y="2132856"/>
            <a:ext cx="3603993" cy="2128445"/>
          </a:xfrm>
          <a:prstGeom prst="rect">
            <a:avLst/>
          </a:prstGeom>
        </p:spPr>
      </p:pic>
      <p:sp>
        <p:nvSpPr>
          <p:cNvPr id="6" name="Slide Number Placeholder 5"/>
          <p:cNvSpPr>
            <a:spLocks noGrp="1"/>
          </p:cNvSpPr>
          <p:nvPr>
            <p:ph type="sldNum" sz="quarter" idx="12"/>
          </p:nvPr>
        </p:nvSpPr>
        <p:spPr/>
        <p:txBody>
          <a:bodyPr/>
          <a:lstStyle/>
          <a:p>
            <a:fld id="{7BCBDA6D-3F8B-48C1-94DA-8F0DF10BE3E4}" type="slidenum">
              <a:rPr lang="en-GB" smtClean="0"/>
              <a:pPr/>
              <a:t>5</a:t>
            </a:fld>
            <a:endParaRPr lang="en-GB" dirty="0"/>
          </a:p>
        </p:txBody>
      </p:sp>
    </p:spTree>
    <p:extLst>
      <p:ext uri="{BB962C8B-B14F-4D97-AF65-F5344CB8AC3E}">
        <p14:creationId xmlns:p14="http://schemas.microsoft.com/office/powerpoint/2010/main" val="241961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pPr eaLnBrk="1" hangingPunct="1"/>
            <a:r>
              <a:rPr lang="en-GB" dirty="0" smtClean="0">
                <a:cs typeface="Arial" charset="0"/>
              </a:rPr>
              <a:t>Transmission of Infections - 1</a:t>
            </a:r>
          </a:p>
        </p:txBody>
      </p:sp>
      <p:sp>
        <p:nvSpPr>
          <p:cNvPr id="8195" name="Platshållare för innehåll 2"/>
          <p:cNvSpPr>
            <a:spLocks noGrp="1"/>
          </p:cNvSpPr>
          <p:nvPr>
            <p:ph idx="1"/>
          </p:nvPr>
        </p:nvSpPr>
        <p:spPr>
          <a:xfrm>
            <a:off x="323528" y="1340768"/>
            <a:ext cx="7620000" cy="4896544"/>
          </a:xfrm>
        </p:spPr>
        <p:txBody>
          <a:bodyPr>
            <a:noAutofit/>
          </a:bodyPr>
          <a:lstStyle/>
          <a:p>
            <a:r>
              <a:rPr lang="en-GB" sz="2800" dirty="0" smtClean="0">
                <a:cs typeface="Arial" charset="0"/>
              </a:rPr>
              <a:t>Contact spread</a:t>
            </a:r>
          </a:p>
          <a:p>
            <a:pPr lvl="1"/>
            <a:r>
              <a:rPr lang="en-GB" sz="2400" dirty="0" smtClean="0"/>
              <a:t>Direct: from one person to another</a:t>
            </a:r>
          </a:p>
          <a:p>
            <a:pPr lvl="1"/>
            <a:r>
              <a:rPr lang="en-GB" sz="2400" dirty="0" smtClean="0"/>
              <a:t>Indirect: contaminated equipment or surfaces</a:t>
            </a:r>
            <a:endParaRPr lang="en-GB" sz="2400" dirty="0">
              <a:cs typeface="Arial" charset="0"/>
            </a:endParaRPr>
          </a:p>
          <a:p>
            <a:pPr lvl="1"/>
            <a:r>
              <a:rPr lang="en-GB" sz="2400" dirty="0" smtClean="0">
                <a:cs typeface="Arial" charset="0"/>
              </a:rPr>
              <a:t>Droplet</a:t>
            </a:r>
          </a:p>
          <a:p>
            <a:pPr lvl="2"/>
            <a:r>
              <a:rPr lang="en-GB" sz="2000" dirty="0" smtClean="0"/>
              <a:t>Expelled when sneezing or coughing; less than 2m from the source </a:t>
            </a:r>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pPr eaLnBrk="1" hangingPunct="1"/>
            <a:r>
              <a:rPr lang="en-GB" dirty="0" smtClean="0">
                <a:cs typeface="Arial" charset="0"/>
              </a:rPr>
              <a:t>Transmission of Infections - 2</a:t>
            </a:r>
          </a:p>
        </p:txBody>
      </p:sp>
      <p:sp>
        <p:nvSpPr>
          <p:cNvPr id="8195" name="Platshållare för innehåll 2"/>
          <p:cNvSpPr>
            <a:spLocks noGrp="1"/>
          </p:cNvSpPr>
          <p:nvPr>
            <p:ph idx="1"/>
          </p:nvPr>
        </p:nvSpPr>
        <p:spPr>
          <a:xfrm>
            <a:off x="323528" y="1340768"/>
            <a:ext cx="6840760" cy="4896544"/>
          </a:xfrm>
        </p:spPr>
        <p:txBody>
          <a:bodyPr>
            <a:noAutofit/>
          </a:bodyPr>
          <a:lstStyle/>
          <a:p>
            <a:r>
              <a:rPr lang="en-GB" sz="2800" dirty="0" smtClean="0">
                <a:cs typeface="Arial" charset="0"/>
              </a:rPr>
              <a:t>Airborne spread</a:t>
            </a:r>
          </a:p>
          <a:p>
            <a:pPr lvl="1"/>
            <a:r>
              <a:rPr lang="en-GB" sz="2400" dirty="0" smtClean="0"/>
              <a:t>Small particles (≤5μm in size) can remain airborne</a:t>
            </a:r>
          </a:p>
          <a:p>
            <a:pPr lvl="1"/>
            <a:r>
              <a:rPr lang="en-GB" sz="2400" dirty="0" smtClean="0"/>
              <a:t>Transferred more than 2m from the source</a:t>
            </a:r>
          </a:p>
          <a:p>
            <a:r>
              <a:rPr lang="en-GB" sz="2800" dirty="0" smtClean="0">
                <a:cs typeface="Arial" charset="0"/>
              </a:rPr>
              <a:t>Vehicle spread</a:t>
            </a:r>
          </a:p>
          <a:p>
            <a:r>
              <a:rPr lang="en-GB" sz="2800" dirty="0" smtClean="0">
                <a:cs typeface="Arial" charset="0"/>
              </a:rPr>
              <a:t>Vector-borne</a:t>
            </a:r>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7</a:t>
            </a:fld>
            <a:endParaRPr lang="en-GB" dirty="0"/>
          </a:p>
        </p:txBody>
      </p:sp>
    </p:spTree>
    <p:extLst>
      <p:ext uri="{BB962C8B-B14F-4D97-AF65-F5344CB8AC3E}">
        <p14:creationId xmlns:p14="http://schemas.microsoft.com/office/powerpoint/2010/main" val="3537151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r>
              <a:rPr lang="en-GB" dirty="0" smtClean="0">
                <a:cs typeface="Arial" charset="0"/>
              </a:rPr>
              <a:t>Principles of Isolation</a:t>
            </a:r>
          </a:p>
        </p:txBody>
      </p:sp>
      <p:sp>
        <p:nvSpPr>
          <p:cNvPr id="5123" name="Platshållare för innehåll 2"/>
          <p:cNvSpPr>
            <a:spLocks noGrp="1"/>
          </p:cNvSpPr>
          <p:nvPr>
            <p:ph idx="1"/>
          </p:nvPr>
        </p:nvSpPr>
        <p:spPr/>
        <p:txBody>
          <a:bodyPr>
            <a:normAutofit/>
          </a:bodyPr>
          <a:lstStyle/>
          <a:p>
            <a:r>
              <a:rPr lang="en-GB" sz="2800" dirty="0" smtClean="0"/>
              <a:t>Understand what is to be achieved through isolation</a:t>
            </a:r>
          </a:p>
          <a:p>
            <a:r>
              <a:rPr lang="en-GB" sz="2800" dirty="0" smtClean="0"/>
              <a:t>Know the route of transmission of an infectious agent </a:t>
            </a:r>
          </a:p>
          <a:p>
            <a:r>
              <a:rPr lang="en-GB" sz="2800" dirty="0" smtClean="0"/>
              <a:t>Reduce risks</a:t>
            </a:r>
          </a:p>
          <a:p>
            <a:r>
              <a:rPr lang="en-GB" sz="2800" dirty="0" smtClean="0"/>
              <a:t>Emphasise the use of protective barriers</a:t>
            </a:r>
            <a:endParaRPr lang="en-GB" sz="2800" dirty="0"/>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8</a:t>
            </a:fld>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normAutofit/>
          </a:bodyPr>
          <a:lstStyle/>
          <a:p>
            <a:pPr eaLnBrk="1" hangingPunct="1">
              <a:defRPr/>
            </a:pPr>
            <a:r>
              <a:rPr lang="en-GB" dirty="0" smtClean="0">
                <a:cs typeface="Arial" charset="0"/>
              </a:rPr>
              <a:t>Background</a:t>
            </a:r>
          </a:p>
        </p:txBody>
      </p:sp>
      <p:sp>
        <p:nvSpPr>
          <p:cNvPr id="6147" name="Platshållare för innehåll 2"/>
          <p:cNvSpPr>
            <a:spLocks noGrp="1"/>
          </p:cNvSpPr>
          <p:nvPr>
            <p:ph idx="1"/>
          </p:nvPr>
        </p:nvSpPr>
        <p:spPr/>
        <p:txBody>
          <a:bodyPr>
            <a:noAutofit/>
          </a:bodyPr>
          <a:lstStyle/>
          <a:p>
            <a:r>
              <a:rPr lang="en-GB" sz="2800" dirty="0" smtClean="0"/>
              <a:t>Universal Precautions created in 1985 due to AIDS epidemic</a:t>
            </a:r>
          </a:p>
          <a:p>
            <a:pPr lvl="1"/>
            <a:r>
              <a:rPr lang="en-GB" sz="2400" dirty="0" smtClean="0"/>
              <a:t>Objective was to prevent infections transmitted by blood and body fluids </a:t>
            </a:r>
          </a:p>
          <a:p>
            <a:r>
              <a:rPr lang="en-GB" sz="2800" dirty="0" smtClean="0"/>
              <a:t>Concept of Body Substance Isolation published in 1987</a:t>
            </a:r>
          </a:p>
          <a:p>
            <a:pPr lvl="1"/>
            <a:r>
              <a:rPr lang="en-GB" sz="2400" dirty="0"/>
              <a:t>All fluids from patients </a:t>
            </a:r>
            <a:r>
              <a:rPr lang="en-GB" sz="2400" dirty="0" smtClean="0"/>
              <a:t>handled using gloves</a:t>
            </a:r>
            <a:endParaRPr lang="en-GB" sz="2400" dirty="0"/>
          </a:p>
        </p:txBody>
      </p:sp>
      <p:sp>
        <p:nvSpPr>
          <p:cNvPr id="3" name="Date Placeholder 2"/>
          <p:cNvSpPr>
            <a:spLocks noGrp="1"/>
          </p:cNvSpPr>
          <p:nvPr>
            <p:ph type="dt" sz="half" idx="10"/>
          </p:nvPr>
        </p:nvSpPr>
        <p:spPr/>
        <p:txBody>
          <a:bodyPr/>
          <a:lstStyle/>
          <a:p>
            <a:pPr>
              <a:defRPr/>
            </a:pPr>
            <a:r>
              <a:rPr lang="en-US" smtClean="0"/>
              <a:t>December 1, 2013</a:t>
            </a:r>
            <a:endParaRPr lang="sv-SE" dirty="0"/>
          </a:p>
        </p:txBody>
      </p:sp>
      <p:sp>
        <p:nvSpPr>
          <p:cNvPr id="2" name="Slide Number Placeholder 1"/>
          <p:cNvSpPr>
            <a:spLocks noGrp="1"/>
          </p:cNvSpPr>
          <p:nvPr>
            <p:ph type="sldNum" sz="quarter" idx="12"/>
          </p:nvPr>
        </p:nvSpPr>
        <p:spPr/>
        <p:txBody>
          <a:bodyPr/>
          <a:lstStyle/>
          <a:p>
            <a:fld id="{7BCBDA6D-3F8B-48C1-94DA-8F0DF10BE3E4}" type="slidenum">
              <a:rPr lang="en-GB" smtClean="0"/>
              <a:pPr/>
              <a:t>9</a:t>
            </a:fld>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2858</TotalTime>
  <Words>4082</Words>
  <Application>Microsoft Office PowerPoint</Application>
  <PresentationFormat>On-screen Show (4:3)</PresentationFormat>
  <Paragraphs>365</Paragraphs>
  <Slides>29</Slides>
  <Notes>28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1_Adjacency</vt:lpstr>
      <vt:lpstr>Custom Design</vt:lpstr>
      <vt:lpstr>Isolation Precautions</vt:lpstr>
      <vt:lpstr>Learning objectives</vt:lpstr>
      <vt:lpstr>Time involved</vt:lpstr>
      <vt:lpstr>Key points</vt:lpstr>
      <vt:lpstr>Chain of Infection</vt:lpstr>
      <vt:lpstr>Transmission of Infections - 1</vt:lpstr>
      <vt:lpstr>Transmission of Infections - 2</vt:lpstr>
      <vt:lpstr>Principles of Isolation</vt:lpstr>
      <vt:lpstr>Background</vt:lpstr>
      <vt:lpstr>Isolation Precautions</vt:lpstr>
      <vt:lpstr>Standard Precautions - 1</vt:lpstr>
      <vt:lpstr>Standard Precautions - 1</vt:lpstr>
      <vt:lpstr>Structural Elements</vt:lpstr>
      <vt:lpstr>Additional transmission-based precautions </vt:lpstr>
      <vt:lpstr> Contact Precautions</vt:lpstr>
      <vt:lpstr>Droplet Precautions </vt:lpstr>
      <vt:lpstr>Airborne Isolation </vt:lpstr>
      <vt:lpstr>Protective Isolation</vt:lpstr>
      <vt:lpstr>Essential Components - 1</vt:lpstr>
      <vt:lpstr>Essential Components - 2</vt:lpstr>
      <vt:lpstr>Essential Components - 3</vt:lpstr>
      <vt:lpstr>Considerations about Isolation Precautions</vt:lpstr>
      <vt:lpstr>General Recommendations - 1</vt:lpstr>
      <vt:lpstr>General Recommendations - 2</vt:lpstr>
      <vt:lpstr>Guidelines</vt:lpstr>
      <vt:lpstr>References</vt:lpstr>
      <vt:lpstr>Further Reading</vt:lpstr>
      <vt:lpstr>Quiz</vt:lpstr>
      <vt:lpstr>International Federation of Infection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facility design, construction and renovation</dc:title>
  <dc:creator>Ulrika</dc:creator>
  <cp:lastModifiedBy>Friedman, Candace</cp:lastModifiedBy>
  <cp:revision>270</cp:revision>
  <cp:lastPrinted>2013-07-08T18:49:29Z</cp:lastPrinted>
  <dcterms:created xsi:type="dcterms:W3CDTF">2013-02-14T21:01:36Z</dcterms:created>
  <dcterms:modified xsi:type="dcterms:W3CDTF">2013-10-30T20:06:56Z</dcterms:modified>
</cp:coreProperties>
</file>