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30"/>
  </p:notesMasterIdLst>
  <p:sldIdLst>
    <p:sldId id="256" r:id="rId2"/>
    <p:sldId id="278" r:id="rId3"/>
    <p:sldId id="279" r:id="rId4"/>
    <p:sldId id="257" r:id="rId5"/>
    <p:sldId id="258" r:id="rId6"/>
    <p:sldId id="282" r:id="rId7"/>
    <p:sldId id="259" r:id="rId8"/>
    <p:sldId id="260" r:id="rId9"/>
    <p:sldId id="261" r:id="rId10"/>
    <p:sldId id="262" r:id="rId11"/>
    <p:sldId id="263" r:id="rId12"/>
    <p:sldId id="264" r:id="rId13"/>
    <p:sldId id="267" r:id="rId14"/>
    <p:sldId id="265" r:id="rId15"/>
    <p:sldId id="266" r:id="rId16"/>
    <p:sldId id="268" r:id="rId17"/>
    <p:sldId id="269" r:id="rId18"/>
    <p:sldId id="270" r:id="rId19"/>
    <p:sldId id="274" r:id="rId20"/>
    <p:sldId id="271" r:id="rId21"/>
    <p:sldId id="272" r:id="rId22"/>
    <p:sldId id="273" r:id="rId23"/>
    <p:sldId id="275" r:id="rId24"/>
    <p:sldId id="276" r:id="rId25"/>
    <p:sldId id="277" r:id="rId26"/>
    <p:sldId id="280" r:id="rId27"/>
    <p:sldId id="284" r:id="rId28"/>
    <p:sldId id="28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wande" initials="Abimbol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75111" autoAdjust="0"/>
  </p:normalViewPr>
  <p:slideViewPr>
    <p:cSldViewPr>
      <p:cViewPr varScale="1">
        <p:scale>
          <a:sx n="45" d="100"/>
          <a:sy n="45" d="100"/>
        </p:scale>
        <p:origin x="-174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F06D395-5590-467C-BF48-F4682BFB696B}" type="datetimeFigureOut">
              <a:rPr lang="en-US"/>
              <a:pPr>
                <a:defRPr/>
              </a:pPr>
              <a:t>11/1/2013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14DA211-1CDF-4596-843A-1BF508888A88}" type="slidenum">
              <a:rPr lang="en-US"/>
              <a:pPr>
                <a:defRPr/>
              </a:pPr>
              <a:t>‹#›</a:t>
            </a:fld>
            <a:endParaRPr lang="en-US" dirty="0"/>
          </a:p>
        </p:txBody>
      </p:sp>
    </p:spTree>
    <p:extLst>
      <p:ext uri="{BB962C8B-B14F-4D97-AF65-F5344CB8AC3E}">
        <p14:creationId xmlns:p14="http://schemas.microsoft.com/office/powerpoint/2010/main" val="3447237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ho.int/entity/injection_safety/toolbox/en/Healthcarewastemanagementtool.xl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112241-6DEA-4426-9DB4-178623F54377}"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97C677-F024-4026-BACF-343EABC0452F}"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Waste must be collected in containers that reduce the risk of exposure to users and meet minimum specifications.  They should be labelled with the international biohazard symbol, and not overfilled. </a:t>
            </a:r>
            <a:r>
              <a:rPr lang="en-GB" smtClean="0"/>
              <a:t>The biohazard label can be painted on the containers or self-adhesive labels can be used.  </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EDD469-AE65-4574-9B23-7E83DA0F25DB}"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Segregation of healthcare waste from regular garbage should occur at all healthcare facilities.</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6DA508-BC91-4921-BD4C-E68C2900967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F7F39A-7E30-4412-BA9E-0491CA34D4E2}"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63071-8A75-4A47-BA58-3203829E1CD9}"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Carts should be cleaned and disinfected regularly.</a:t>
            </a:r>
            <a:endParaRPr lang="en-US" smtClean="0"/>
          </a:p>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35B0F9-3E95-433B-B75B-806FED33BCE8}"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If storage of waste is necessary, the storage area (skip, shed, etc.) should meet the following parameters:</a:t>
            </a:r>
            <a:endParaRPr lang="en-US" smtClean="0"/>
          </a:p>
          <a:p>
            <a:pPr marL="628650" lvl="1" indent="-171450" eaLnBrk="1" hangingPunct="1">
              <a:spcBef>
                <a:spcPct val="0"/>
              </a:spcBef>
              <a:buFontTx/>
              <a:buChar char="•"/>
            </a:pPr>
            <a:r>
              <a:rPr lang="en-GB" smtClean="0"/>
              <a:t>Be protected from water, rain, or wind;</a:t>
            </a:r>
            <a:endParaRPr lang="en-US" smtClean="0"/>
          </a:p>
          <a:p>
            <a:pPr marL="628650" lvl="1" indent="-171450" eaLnBrk="1" hangingPunct="1">
              <a:spcBef>
                <a:spcPct val="0"/>
              </a:spcBef>
              <a:buFontTx/>
              <a:buChar char="•"/>
            </a:pPr>
            <a:r>
              <a:rPr lang="en-GB" smtClean="0"/>
              <a:t>Minimise the impact of odours, or putrescent waste (waste that can decompose and produce odours after several days). Do not store for more than 3 days; putrescent waste should be transported to the landfill immediately and buried in special trenches;</a:t>
            </a:r>
            <a:endParaRPr lang="en-US" smtClean="0"/>
          </a:p>
          <a:p>
            <a:pPr marL="628650" lvl="1" indent="-171450" eaLnBrk="1" hangingPunct="1">
              <a:spcBef>
                <a:spcPct val="0"/>
              </a:spcBef>
              <a:buFontTx/>
              <a:buChar char="•"/>
            </a:pPr>
            <a:r>
              <a:rPr lang="en-GB" smtClean="0"/>
              <a:t>Be accessible to authorised employees and lockable to prevent unauthorised access;</a:t>
            </a:r>
            <a:endParaRPr lang="en-US" smtClean="0"/>
          </a:p>
          <a:p>
            <a:pPr marL="628650" lvl="1" indent="-171450" eaLnBrk="1" hangingPunct="1">
              <a:spcBef>
                <a:spcPct val="0"/>
              </a:spcBef>
              <a:buFontTx/>
              <a:buChar char="•"/>
            </a:pPr>
            <a:r>
              <a:rPr lang="en-GB" smtClean="0"/>
              <a:t>Be protected from animals and not provide a breeding place or food source for insects and rodents; and</a:t>
            </a:r>
            <a:endParaRPr lang="en-US" smtClean="0"/>
          </a:p>
          <a:p>
            <a:pPr marL="628650" lvl="1" indent="-171450" eaLnBrk="1" hangingPunct="1">
              <a:spcBef>
                <a:spcPct val="0"/>
              </a:spcBef>
              <a:buFontTx/>
              <a:buChar char="•"/>
            </a:pPr>
            <a:r>
              <a:rPr lang="en-GB" smtClean="0"/>
              <a:t>Kept clean and free at all times of any loose debris and standing water.  It should be disinfected weekly and whenever a spill occurs.  </a:t>
            </a: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CE112-3320-4383-83DF-65EA84DB316F}"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 variety of methods are available to treat healthcare waste. A number of variables will dictate the treatment method, the primary one being economic resources. On-going research by organisations, such as the United Nations Global Environment Fund, World Health Organization, has provided a number of treatment technology options.</a:t>
            </a:r>
          </a:p>
          <a:p>
            <a:pPr eaLnBrk="1" hangingPunct="1">
              <a:spcBef>
                <a:spcPct val="0"/>
              </a:spcBef>
            </a:pPr>
            <a:endParaRPr lang="en-US" smtClean="0"/>
          </a:p>
          <a:p>
            <a:pPr eaLnBrk="1" hangingPunct="1">
              <a:spcBef>
                <a:spcPct val="0"/>
              </a:spcBef>
            </a:pPr>
            <a:r>
              <a:rPr lang="en-GB" smtClean="0"/>
              <a:t>These treatment methods can be used in combination.  Healthcare waste from outlying areas could be transported to a centralised facility.  </a:t>
            </a:r>
          </a:p>
          <a:p>
            <a:pPr eaLnBrk="1" hangingPunct="1">
              <a:spcBef>
                <a:spcPct val="0"/>
              </a:spcBef>
            </a:pPr>
            <a:endParaRPr lang="en-US" smtClean="0"/>
          </a:p>
          <a:p>
            <a:pPr eaLnBrk="1" hangingPunct="1">
              <a:spcBef>
                <a:spcPct val="0"/>
              </a:spcBef>
            </a:pPr>
            <a:r>
              <a:rPr lang="en-GB" smtClean="0"/>
              <a:t>Health centres may decide to bury blood-soaked material, small tissues, and placentas in small burial pits and transport sharps for disposal in special landfill trenches.  This reduces the amount of waste being transported to the landfill and avoids the problem of storing putrescent waste for extended periods.  Another approach is to use sharps disposal burial pits for needles, syringes, and items that may injure waste pickers and transporters; other waste such as blood-soaked material, can be picked up and disposed in special landfill trenches.</a:t>
            </a:r>
            <a:endParaRPr lang="en-US" smtClean="0"/>
          </a:p>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E0CC2E-2AA7-464A-8305-DE14AF72D246}"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methods are inefficient at destroying pathogens and release high levels of toxic pollutants. </a:t>
            </a: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3DC83-D111-4815-84DD-A6CA0AD86ACC}"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Incineration of waste has been widely practiced but inadequate incineration or the incineration of unsuitable materials results in the release of pollutants into the air and of ash residue. Incinerated materials containing chlorine can generate dioxins and furans, which are human carcinogens and have been associated with a range of adverse health effects. Incineration of heavy metals or materials with high metal content (in particular lead, mercury and cadmium) can lead to the spread of toxic metals in the environment. Dioxins, furans and metals are persistent and bio-accumulate in the environment. Materials containing chlorine or metal should therefore not be incinerated. </a:t>
            </a:r>
          </a:p>
          <a:p>
            <a:pPr eaLnBrk="1" hangingPunct="1">
              <a:spcBef>
                <a:spcPct val="0"/>
              </a:spcBef>
            </a:pPr>
            <a:endParaRPr lang="en-US" dirty="0" smtClean="0"/>
          </a:p>
          <a:p>
            <a:pPr eaLnBrk="1" hangingPunct="1">
              <a:spcBef>
                <a:spcPct val="0"/>
              </a:spcBef>
            </a:pPr>
            <a:r>
              <a:rPr lang="en-US" dirty="0" smtClean="0"/>
              <a:t>Only modern incinerators operating at 850-1100 °C and fitted with special gas-cleaning equipment are able to comply with the international emission standards for dioxins and furans. </a:t>
            </a:r>
          </a:p>
          <a:p>
            <a:pPr eaLnBrk="1" hangingPunct="1">
              <a:spcBef>
                <a:spcPct val="0"/>
              </a:spcBef>
            </a:pPr>
            <a:endParaRPr lang="en-US" dirty="0" smtClean="0"/>
          </a:p>
          <a:p>
            <a:pPr eaLnBrk="1" hangingPunct="1">
              <a:spcBef>
                <a:spcPct val="0"/>
              </a:spcBef>
            </a:pPr>
            <a:r>
              <a:rPr lang="en-US" dirty="0" smtClean="0"/>
              <a:t>Alternatives to incineration are available, such as autoclaving, microwaving, steam treatment integrated with internal mixing, and chemical treatment.</a:t>
            </a:r>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4543AC-C7D5-43BE-8374-B1371C56ED33}"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34FAA-E5EC-496F-96F7-DC3459A0154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E42FAA-24ED-4820-BB0D-87BC645B7F2D}"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ACB2FE-2813-4EE0-BA63-01B7CB378F66}"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D01222-8928-4F3B-A749-0134DA60687A}"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All health care facilities should have a person or group responsible for healthcare waste and waste management plans.  Waste management should be incorporated into policies, procedures, and programmes to minimise the risk of spreading infection in and from the health care facility, thereby protecting patients, healthcare workers, and the public.</a:t>
            </a:r>
            <a:r>
              <a:rPr lang="en-GB" strike="dblStrike"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GB" dirty="0" smtClean="0"/>
              <a:t>A</a:t>
            </a:r>
            <a:r>
              <a:rPr lang="en-US" dirty="0" smtClean="0"/>
              <a:t> number of resources are available for developing a waste management programme using a Rapid Assessment Tool available from the World Health Organization. This tool can provide an overview of the strengths and weaknesses of a waste management program and provide direction for further planning and implementation stages:</a:t>
            </a:r>
          </a:p>
          <a:p>
            <a:pPr eaLnBrk="1" fontAlgn="auto" hangingPunct="1">
              <a:spcBef>
                <a:spcPts val="0"/>
              </a:spcBef>
              <a:spcAft>
                <a:spcPts val="0"/>
              </a:spcAft>
              <a:defRPr/>
            </a:pPr>
            <a:r>
              <a:rPr lang="en-US" u="sng" dirty="0" smtClean="0">
                <a:hlinkClick r:id="rId3"/>
              </a:rPr>
              <a:t>http://www.who.int/entity/injection_safety/toolbox/en/Healthcarewastemanagementtool.xls</a:t>
            </a:r>
            <a:endParaRPr lang="en-US" u="sng"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GB" dirty="0" smtClean="0"/>
              <a:t>Various programs from the Safe Injection Global Network offer useful guidance especially “</a:t>
            </a:r>
            <a:r>
              <a:rPr lang="en-US" dirty="0" smtClean="0"/>
              <a:t>Procuring Single-use Injection Equipment and Safety Boxes”. </a:t>
            </a:r>
            <a:endParaRPr lang="en-US"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950AF8-5AB3-4EA4-BEBC-B0A5EF8AADC2}" type="slidenum">
              <a:rPr lang="en-US" smtClean="0"/>
              <a:pPr fontAlgn="base">
                <a:spcBef>
                  <a:spcPct val="0"/>
                </a:spcBef>
                <a:spcAft>
                  <a:spcPct val="0"/>
                </a:spcAft>
                <a:defRPr/>
              </a:pPr>
              <a:t>24</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 training programme should be used to present the elements of a plan and begin its implementation.  Initial training could emphasize safe health care waste management practices and address issues related to the comprehensive, long-term plan.  Practical training should be provided to all those involved in handling, packaging, transporting, and disposing of health care waste.  </a:t>
            </a: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BA88F-4E93-4D89-8325-94563B983652}" type="slidenum">
              <a:rPr lang="en-US" smtClean="0"/>
              <a:pPr fontAlgn="base">
                <a:spcBef>
                  <a:spcPct val="0"/>
                </a:spcBef>
                <a:spcAft>
                  <a:spcPct val="0"/>
                </a:spcAft>
                <a:defRPr/>
              </a:pPr>
              <a:t>25</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1D1FB5-00FB-45EE-B95F-883BC126DA4C}" type="slidenum">
              <a:rPr lang="en-US" smtClean="0"/>
              <a:pPr fontAlgn="base">
                <a:spcBef>
                  <a:spcPct val="0"/>
                </a:spcBef>
                <a:spcAft>
                  <a:spcPct val="0"/>
                </a:spcAft>
                <a:defRPr/>
              </a:pPr>
              <a:t>26</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smtClean="0"/>
              <a:t>B</a:t>
            </a:r>
          </a:p>
          <a:p>
            <a:pPr marL="228600" indent="-228600" eaLnBrk="1" hangingPunct="1">
              <a:spcBef>
                <a:spcPct val="0"/>
              </a:spcBef>
              <a:buFontTx/>
              <a:buAutoNum type="arabicPeriod"/>
            </a:pPr>
            <a:r>
              <a:rPr lang="en-US" smtClean="0"/>
              <a:t>D</a:t>
            </a:r>
          </a:p>
          <a:p>
            <a:pPr marL="228600" indent="-228600" eaLnBrk="1" hangingPunct="1">
              <a:spcBef>
                <a:spcPct val="0"/>
              </a:spcBef>
              <a:buFontTx/>
              <a:buAutoNum type="arabicPeriod"/>
            </a:pPr>
            <a:r>
              <a:rPr lang="en-US" smtClean="0"/>
              <a:t>A</a:t>
            </a:r>
          </a:p>
          <a:p>
            <a:pPr marL="228600" indent="-228600" eaLnBrk="1" hangingPunct="1">
              <a:spcBef>
                <a:spcPct val="0"/>
              </a:spcBef>
              <a:buFontTx/>
              <a:buAutoNum type="arabicPeriod"/>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55AA72-7420-417F-B3BD-599DE36F0DEE}" type="slidenum">
              <a:rPr lang="en-US" smtClean="0"/>
              <a:pPr fontAlgn="base">
                <a:spcBef>
                  <a:spcPct val="0"/>
                </a:spcBef>
                <a:spcAft>
                  <a:spcPct val="0"/>
                </a:spcAft>
                <a:defRPr/>
              </a:pPr>
              <a:t>27</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C694AF-7A81-4444-95F8-EB128267EC21}"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0"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DDBD81-9F3A-480D-9850-73054E429937}"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Health-care activities inevitably generate healthcare waste. </a:t>
            </a:r>
            <a:r>
              <a:rPr lang="en-US" dirty="0" smtClean="0"/>
              <a:t>Poor management of healthcare waste exposes healthcare workers, waste handlers and the community to infections, toxic effects and injuries.</a:t>
            </a:r>
          </a:p>
          <a:p>
            <a:pPr eaLnBrk="1" hangingPunct="1">
              <a:spcBef>
                <a:spcPct val="0"/>
              </a:spcBef>
            </a:pPr>
            <a:endParaRPr lang="en-US" dirty="0" smtClean="0"/>
          </a:p>
          <a:p>
            <a:pPr eaLnBrk="1" hangingPunct="1">
              <a:spcBef>
                <a:spcPct val="0"/>
              </a:spcBef>
            </a:pPr>
            <a:r>
              <a:rPr lang="en-US" dirty="0" smtClean="0"/>
              <a:t>Of the total amount of waste generated by health-care activities, about 80% is general waste. The remaining 20% is considered hazardous material that may be infectious, toxic or radioactive. Every year an estimated 16,000 million injections are administered worldwide, but not all of the needles and syringes are properly disposed of afterwards.</a:t>
            </a:r>
          </a:p>
          <a:p>
            <a:pPr eaLnBrk="1" hangingPunct="1">
              <a:spcBef>
                <a:spcPct val="0"/>
              </a:spcBef>
            </a:pPr>
            <a:endParaRPr lang="en-GB" dirty="0" smtClean="0"/>
          </a:p>
          <a:p>
            <a:pPr eaLnBrk="1" hangingPunct="1">
              <a:spcBef>
                <a:spcPct val="0"/>
              </a:spcBef>
            </a:pPr>
            <a:r>
              <a:rPr lang="en-GB" dirty="0" smtClean="0"/>
              <a:t>Infection prevention and control staff must use their experience and understanding of the chain of infection when developing a practical approach to waste management. If one focuses on the true risks of healthcare waste, a safe and effective program can be achieved, even where resources are limited.</a:t>
            </a:r>
          </a:p>
          <a:p>
            <a:pPr eaLnBrk="1" hangingPunct="1">
              <a:spcBef>
                <a:spcPct val="0"/>
              </a:spcBef>
            </a:pPr>
            <a:endParaRPr lang="en-US"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4A08F-2D9D-47A4-9C80-E7F89AA8DA33}"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Healthcare waste can be considered any waste generated in a health care setting.  Most concern is focused on the hazardous aspect of waste, i.e., infectious, chemical, radioactive, or other waste.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In addition to sharps and pathological waste, infectious waste includes:  </a:t>
            </a:r>
            <a:endParaRPr lang="en-US" dirty="0" smtClean="0"/>
          </a:p>
          <a:p>
            <a:pPr marL="628650" lvl="1" indent="-171450" eaLnBrk="1" fontAlgn="auto" hangingPunct="1">
              <a:spcBef>
                <a:spcPts val="0"/>
              </a:spcBef>
              <a:spcAft>
                <a:spcPts val="0"/>
              </a:spcAft>
              <a:buFont typeface="Arial" pitchFamily="34" charset="0"/>
              <a:buChar char="•"/>
              <a:defRPr/>
            </a:pPr>
            <a:r>
              <a:rPr lang="en-GB" dirty="0" smtClean="0"/>
              <a:t>Microbiological  waste - culture plates, growth media, etc. </a:t>
            </a:r>
            <a:endParaRPr lang="en-US" dirty="0" smtClean="0"/>
          </a:p>
          <a:p>
            <a:pPr marL="628650" lvl="1" indent="-171450" eaLnBrk="1" fontAlgn="auto" hangingPunct="1">
              <a:spcBef>
                <a:spcPts val="0"/>
              </a:spcBef>
              <a:spcAft>
                <a:spcPts val="0"/>
              </a:spcAft>
              <a:buFont typeface="Arial" pitchFamily="34" charset="0"/>
              <a:buChar char="•"/>
              <a:defRPr/>
            </a:pPr>
            <a:r>
              <a:rPr lang="en-GB" dirty="0" smtClean="0"/>
              <a:t>Swabs, dressings, bandages contaminated with potentially infectious fluids.</a:t>
            </a:r>
            <a:endParaRPr lang="en-US" dirty="0" smtClean="0"/>
          </a:p>
          <a:p>
            <a:pPr marL="628650" lvl="1" indent="-171450" eaLnBrk="1" fontAlgn="auto" hangingPunct="1">
              <a:spcBef>
                <a:spcPts val="0"/>
              </a:spcBef>
              <a:spcAft>
                <a:spcPts val="0"/>
              </a:spcAft>
              <a:buFont typeface="Arial" pitchFamily="34" charset="0"/>
              <a:buChar char="•"/>
              <a:defRPr/>
            </a:pPr>
            <a:r>
              <a:rPr lang="en-GB" dirty="0" smtClean="0"/>
              <a:t>Blood – tubes of blood, units of blood, blood and blood products, and other containers used to collect blood.</a:t>
            </a:r>
          </a:p>
          <a:p>
            <a:pPr lvl="1" eaLnBrk="1" fontAlgn="auto" hangingPunct="1">
              <a:spcBef>
                <a:spcPts val="0"/>
              </a:spcBef>
              <a:spcAft>
                <a:spcPts val="0"/>
              </a:spcAft>
              <a:buFont typeface="Arial" pitchFamily="34" charset="0"/>
              <a:buNone/>
              <a:defRPr/>
            </a:pPr>
            <a:endParaRPr lang="en-GB" dirty="0" smtClean="0"/>
          </a:p>
          <a:p>
            <a:pPr eaLnBrk="1" fontAlgn="auto" hangingPunct="1">
              <a:spcBef>
                <a:spcPts val="0"/>
              </a:spcBef>
              <a:spcAft>
                <a:spcPts val="0"/>
              </a:spcAft>
              <a:buFont typeface="Arial" pitchFamily="34" charset="0"/>
              <a:buNone/>
              <a:defRPr/>
            </a:pPr>
            <a:r>
              <a:rPr lang="en-US" dirty="0" smtClean="0"/>
              <a:t>The World Health Organization estimates that, in 2000, injections with contaminated syringes caused 21 million hepatitis B virus infections, two million hepatitis C virus infections and 260,000 HIV infections worldwide. Many of these infections were avoidable if the syringes had been disposed of safely.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US"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C1EB4-5714-4841-A612-888A47E65298}"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Infectious and anatomic wastes together represent the majority of hazardous waste, up to 15% of the total waste from health-care activities. Sharps represent about 1% of the total waste but they are a major source of disease transmission if not properly managed. Chemicals and pharmaceuticals account for about 3% of waste from health-care activities while genotoxic waste, radioactive matter, and heavy metal content account for around 1% of the total health-care waste.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F8A312-BF25-447A-8544-A59439DB6AA0}"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use of radiation sources in medical and other applications is widespread throughout the world. Occasionally, the public is exposed to radioactive waste, which originates from radiotherapy treatment, that has not been disposed of properly.</a:t>
            </a:r>
          </a:p>
          <a:p>
            <a:pPr eaLnBrk="1" hangingPunct="1">
              <a:spcBef>
                <a:spcPct val="0"/>
              </a:spcBef>
            </a:pPr>
            <a:endParaRPr lang="en-US" smtClean="0"/>
          </a:p>
          <a:p>
            <a:pPr eaLnBrk="1" hangingPunct="1">
              <a:spcBef>
                <a:spcPct val="0"/>
              </a:spcBef>
            </a:pPr>
            <a:r>
              <a:rPr lang="en-US" b="1" smtClean="0">
                <a:solidFill>
                  <a:srgbClr val="FF0000"/>
                </a:solidFill>
              </a:rPr>
              <a:t>It is noteworthy to note the Mercury use  in healthcare settings such as thermometers and mercury sphygmomanometer because of the waste disposal issues.</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D258DC-BD58-49DB-A8E0-79AB79507ED8}"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Healthcare waste has many potential sources. </a:t>
            </a:r>
            <a:r>
              <a:rPr lang="en-US" smtClean="0"/>
              <a:t>The major sources of health-care waste are:</a:t>
            </a:r>
          </a:p>
          <a:p>
            <a:pPr marL="1085850" lvl="2" indent="-171450" eaLnBrk="1" hangingPunct="1">
              <a:spcBef>
                <a:spcPct val="0"/>
              </a:spcBef>
              <a:buFontTx/>
              <a:buChar char="•"/>
            </a:pPr>
            <a:r>
              <a:rPr lang="en-US" smtClean="0"/>
              <a:t>hospitals and other health-care establishments </a:t>
            </a:r>
          </a:p>
          <a:p>
            <a:pPr marL="1085850" lvl="2" indent="-171450" eaLnBrk="1" hangingPunct="1">
              <a:spcBef>
                <a:spcPct val="0"/>
              </a:spcBef>
              <a:buFontTx/>
              <a:buChar char="•"/>
            </a:pPr>
            <a:r>
              <a:rPr lang="en-US" smtClean="0"/>
              <a:t>laboratories and research centres </a:t>
            </a:r>
          </a:p>
          <a:p>
            <a:pPr marL="1085850" lvl="2" indent="-171450" eaLnBrk="1" hangingPunct="1">
              <a:spcBef>
                <a:spcPct val="0"/>
              </a:spcBef>
              <a:buFontTx/>
              <a:buChar char="•"/>
            </a:pPr>
            <a:r>
              <a:rPr lang="en-US" smtClean="0"/>
              <a:t>mortuary and autopsy centres</a:t>
            </a:r>
          </a:p>
          <a:p>
            <a:pPr marL="1085850" lvl="2" indent="-171450" eaLnBrk="1" hangingPunct="1">
              <a:spcBef>
                <a:spcPct val="0"/>
              </a:spcBef>
              <a:buFontTx/>
              <a:buChar char="•"/>
            </a:pPr>
            <a:r>
              <a:rPr lang="en-US" smtClean="0"/>
              <a:t>animal research and testing laboratories </a:t>
            </a:r>
          </a:p>
          <a:p>
            <a:pPr marL="1085850" lvl="2" indent="-171450" eaLnBrk="1" hangingPunct="1">
              <a:spcBef>
                <a:spcPct val="0"/>
              </a:spcBef>
              <a:buFontTx/>
              <a:buChar char="•"/>
            </a:pPr>
            <a:r>
              <a:rPr lang="en-US" smtClean="0"/>
              <a:t>blood banks and collection services</a:t>
            </a:r>
          </a:p>
          <a:p>
            <a:pPr marL="1085850" lvl="2" indent="-171450" eaLnBrk="1" hangingPunct="1">
              <a:spcBef>
                <a:spcPct val="0"/>
              </a:spcBef>
              <a:buFontTx/>
              <a:buChar char="•"/>
            </a:pPr>
            <a:r>
              <a:rPr lang="en-US" smtClean="0"/>
              <a:t>nursing homes for the elderly.</a:t>
            </a:r>
          </a:p>
          <a:p>
            <a:pPr eaLnBrk="1" hangingPunct="1">
              <a:spcBef>
                <a:spcPct val="0"/>
              </a:spcBef>
            </a:pPr>
            <a:endParaRPr lang="en-US" smtClean="0"/>
          </a:p>
          <a:p>
            <a:pPr eaLnBrk="1" hangingPunct="1">
              <a:spcBef>
                <a:spcPct val="0"/>
              </a:spcBef>
            </a:pPr>
            <a:r>
              <a:rPr lang="en-US" smtClean="0"/>
              <a:t>High-income countries generate on average up to 0.5 kg of hazardous waste per hospital bed per day; while low-income countries generate on average 0.2 kg of hazardous waste per hospital bed per day. However, health-care waste is often not separated into hazardous or non-hazardous wastes in low-income countries making the real quantity of hazardous waste higher.</a:t>
            </a:r>
          </a:p>
          <a:p>
            <a:pPr eaLnBrk="1" hangingPunct="1">
              <a:spcBef>
                <a:spcPct val="0"/>
              </a:spcBef>
            </a:pPr>
            <a:endParaRPr lang="en-GB" smtClean="0"/>
          </a:p>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8D84D1-0C87-474A-98F3-0B732868D48E}" type="slidenum">
              <a:rPr lang="en-US" smtClean="0"/>
              <a:pPr fontAlgn="base">
                <a:spcBef>
                  <a:spcPct val="0"/>
                </a:spcBef>
                <a:spcAft>
                  <a:spcPct val="0"/>
                </a:spcAft>
                <a:defRPr/>
              </a:pPr>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400"/>
            </a:lvl1pPr>
          </a:lstStyle>
          <a:p>
            <a:r>
              <a:rPr lang="en-US" smtClean="0">
                <a:latin typeface="Arial" pitchFamily="34" charset="0"/>
                <a:cs typeface="Arial" pitchFamily="34" charset="0"/>
              </a:rPr>
              <a:t>December 1, 2013</a:t>
            </a:r>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ln>
            <a:noFill/>
          </a:ln>
        </p:spPr>
        <p:txBody>
          <a:bodyPr/>
          <a:lstStyle>
            <a:lvl1pPr>
              <a:defRPr>
                <a:latin typeface="Arial" pitchFamily="34" charset="0"/>
                <a:cs typeface="Arial" pitchFamily="34" charset="0"/>
              </a:defRPr>
            </a:lvl1pPr>
          </a:lstStyle>
          <a:p>
            <a:fld id="{A588A53D-120C-4D61-A237-B38433DD8032}"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044049"/>
            <a:ext cx="792088" cy="554071"/>
          </a:xfrm>
          <a:prstGeom prst="rect">
            <a:avLst/>
          </a:prstGeom>
        </p:spPr>
      </p:pic>
    </p:spTree>
    <p:extLst>
      <p:ext uri="{BB962C8B-B14F-4D97-AF65-F5344CB8AC3E}">
        <p14:creationId xmlns:p14="http://schemas.microsoft.com/office/powerpoint/2010/main" val="424158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1,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a:lvl1pPr>
          </a:lstStyle>
          <a:p>
            <a:fld id="{A588A53D-120C-4D61-A237-B38433DD8032}" type="slidenum">
              <a:rPr lang="en-US" smtClean="0"/>
              <a:pPr/>
              <a:t>‹#›</a:t>
            </a:fld>
            <a:endParaRPr lang="en-US" dirty="0"/>
          </a:p>
        </p:txBody>
      </p:sp>
    </p:spTree>
    <p:extLst>
      <p:ext uri="{BB962C8B-B14F-4D97-AF65-F5344CB8AC3E}">
        <p14:creationId xmlns:p14="http://schemas.microsoft.com/office/powerpoint/2010/main" val="227248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December 1,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8A53D-120C-4D61-A237-B38433DD8032}" type="slidenum">
              <a:rPr lang="en-US" smtClean="0"/>
              <a:t>‹#›</a:t>
            </a:fld>
            <a:endParaRPr lang="en-US" dirty="0"/>
          </a:p>
        </p:txBody>
      </p:sp>
    </p:spTree>
    <p:extLst>
      <p:ext uri="{BB962C8B-B14F-4D97-AF65-F5344CB8AC3E}">
        <p14:creationId xmlns:p14="http://schemas.microsoft.com/office/powerpoint/2010/main" val="356325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December 1, 2013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8A53D-120C-4D61-A237-B38433DD8032}" type="slidenum">
              <a:rPr lang="en-US" smtClean="0"/>
              <a:t>‹#›</a:t>
            </a:fld>
            <a:endParaRPr lang="en-US" dirty="0"/>
          </a:p>
        </p:txBody>
      </p:sp>
    </p:spTree>
    <p:extLst>
      <p:ext uri="{BB962C8B-B14F-4D97-AF65-F5344CB8AC3E}">
        <p14:creationId xmlns:p14="http://schemas.microsoft.com/office/powerpoint/2010/main" val="160400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December 1, 2013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8A53D-120C-4D61-A237-B38433DD8032}" type="slidenum">
              <a:rPr lang="en-US" smtClean="0"/>
              <a:t>‹#›</a:t>
            </a:fld>
            <a:endParaRPr lang="en-US"/>
          </a:p>
        </p:txBody>
      </p:sp>
    </p:spTree>
    <p:extLst>
      <p:ext uri="{BB962C8B-B14F-4D97-AF65-F5344CB8AC3E}">
        <p14:creationId xmlns:p14="http://schemas.microsoft.com/office/powerpoint/2010/main" val="226376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December 1, 2013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8A53D-120C-4D61-A237-B38433DD8032}" type="slidenum">
              <a:rPr lang="en-US" smtClean="0"/>
              <a:t>‹#›</a:t>
            </a:fld>
            <a:endParaRPr lang="en-US"/>
          </a:p>
        </p:txBody>
      </p:sp>
    </p:spTree>
    <p:extLst>
      <p:ext uri="{BB962C8B-B14F-4D97-AF65-F5344CB8AC3E}">
        <p14:creationId xmlns:p14="http://schemas.microsoft.com/office/powerpoint/2010/main" val="111590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noFill/>
          </a:ln>
        </p:spPr>
        <p:txBody>
          <a:bodyPr vert="horz" lIns="0" tIns="0" rIns="0" bIns="0" rtlCol="0" anchor="ctr"/>
          <a:lstStyle>
            <a:lvl1pPr algn="ctr">
              <a:defRPr sz="1400">
                <a:solidFill>
                  <a:srgbClr val="FFFFFF"/>
                </a:solidFill>
                <a:latin typeface="Arial" pitchFamily="34" charset="0"/>
                <a:cs typeface="Arial" pitchFamily="34" charset="0"/>
              </a:defRPr>
            </a:lvl1pPr>
          </a:lstStyle>
          <a:p>
            <a:fld id="{A588A53D-120C-4D61-A237-B38433DD8032}"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400">
                <a:solidFill>
                  <a:schemeClr val="bg2"/>
                </a:solidFill>
                <a:latin typeface="Arial" pitchFamily="34" charset="0"/>
                <a:cs typeface="Arial" pitchFamily="34" charset="0"/>
              </a:defRPr>
            </a:lvl1pPr>
          </a:lstStyle>
          <a:p>
            <a:r>
              <a:rPr lang="en-US" smtClean="0"/>
              <a:t>December 1, 2013</a:t>
            </a:r>
            <a:endParaRPr lang="en-US" dirty="0"/>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24328" y="6044049"/>
            <a:ext cx="792088" cy="554071"/>
          </a:xfrm>
          <a:prstGeom prst="rect">
            <a:avLst/>
          </a:prstGeom>
        </p:spPr>
      </p:pic>
    </p:spTree>
    <p:extLst>
      <p:ext uri="{BB962C8B-B14F-4D97-AF65-F5344CB8AC3E}">
        <p14:creationId xmlns:p14="http://schemas.microsoft.com/office/powerpoint/2010/main" val="2893177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ho.int/water_sanitation_health/healthcare_waste/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who.int/medical_devices/collaborations/network/en/" TargetMode="External"/><Relationship Id="rId5" Type="http://schemas.openxmlformats.org/officeDocument/2006/relationships/hyperlink" Target="http://www.gefmedwaste.org/" TargetMode="External"/><Relationship Id="rId4" Type="http://schemas.openxmlformats.org/officeDocument/2006/relationships/hyperlink" Target="http://www.bvsde.paho.org/bvsacd/cd43/mer.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theifi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GB" dirty="0"/>
              <a:t>Health Care Waste Management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t>Sources </a:t>
            </a:r>
            <a:r>
              <a:rPr lang="en-GB" dirty="0" smtClean="0"/>
              <a:t>- 1</a:t>
            </a:r>
            <a:endParaRPr lang="en-US" dirty="0"/>
          </a:p>
        </p:txBody>
      </p:sp>
      <p:graphicFrame>
        <p:nvGraphicFramePr>
          <p:cNvPr id="4" name="Content Placeholder 3"/>
          <p:cNvGraphicFramePr>
            <a:graphicFrameLocks noGrp="1"/>
          </p:cNvGraphicFramePr>
          <p:nvPr>
            <p:ph idx="1"/>
          </p:nvPr>
        </p:nvGraphicFramePr>
        <p:xfrm>
          <a:off x="457200" y="1600200"/>
          <a:ext cx="7620000" cy="4246824"/>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370812">
                <a:tc>
                  <a:txBody>
                    <a:bodyPr/>
                    <a:lstStyle/>
                    <a:p>
                      <a:pPr marL="0" marR="0">
                        <a:spcBef>
                          <a:spcPts val="0"/>
                        </a:spcBef>
                        <a:spcAft>
                          <a:spcPts val="240"/>
                        </a:spcAft>
                      </a:pPr>
                      <a:r>
                        <a:rPr lang="en-US" sz="1000" b="1"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b="1" dirty="0">
                          <a:solidFill>
                            <a:srgbClr val="000000"/>
                          </a:solidFill>
                          <a:effectLst/>
                          <a:latin typeface="Calibri"/>
                          <a:ea typeface="MS Mincho"/>
                        </a:rPr>
                        <a:t>Sharps</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b="1" dirty="0">
                          <a:solidFill>
                            <a:srgbClr val="000000"/>
                          </a:solidFill>
                          <a:effectLst/>
                          <a:latin typeface="Calibri"/>
                          <a:ea typeface="MS Mincho"/>
                        </a:rPr>
                        <a:t>Infectious  and pathological waste</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b="1" dirty="0">
                          <a:solidFill>
                            <a:srgbClr val="000000"/>
                          </a:solidFill>
                          <a:effectLst/>
                          <a:latin typeface="Calibri"/>
                          <a:ea typeface="MS Mincho"/>
                        </a:rPr>
                        <a:t>Chemical, pharmaceutical and cytotoxic waste</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b="1" dirty="0">
                          <a:solidFill>
                            <a:srgbClr val="000000"/>
                          </a:solidFill>
                          <a:effectLst/>
                          <a:latin typeface="Calibri"/>
                          <a:ea typeface="MS Mincho"/>
                        </a:rPr>
                        <a:t>General waste</a:t>
                      </a:r>
                      <a:endParaRPr lang="en-US" sz="1200" dirty="0">
                        <a:effectLst/>
                        <a:latin typeface="Times New Roman"/>
                        <a:ea typeface="MS Mincho"/>
                      </a:endParaRPr>
                    </a:p>
                  </a:txBody>
                  <a:tcPr marL="63500" marR="63500" marT="0" marB="0"/>
                </a:tc>
              </a:tr>
              <a:tr h="914332">
                <a:tc>
                  <a:txBody>
                    <a:bodyPr/>
                    <a:lstStyle/>
                    <a:p>
                      <a:pPr marL="0" marR="0">
                        <a:spcBef>
                          <a:spcPts val="0"/>
                        </a:spcBef>
                        <a:spcAft>
                          <a:spcPts val="240"/>
                        </a:spcAft>
                      </a:pPr>
                      <a:r>
                        <a:rPr lang="en-US" sz="1000" dirty="0">
                          <a:solidFill>
                            <a:srgbClr val="000000"/>
                          </a:solidFill>
                          <a:effectLst/>
                          <a:latin typeface="Calibri"/>
                          <a:ea typeface="MS Mincho"/>
                        </a:rPr>
                        <a:t>Medical ward</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Hypodermic needles, intravenous set needles; broken vials and ampoules</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Dressings, bandages, gauze, and cotton contaminated with blood or body fluids; gloves and masks contaminated with blood or body fluids </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Broken thermometers and blood pressure gauges; spilt medicines; spent disinfectants</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Packaging, food scraps, paper, flowers, empty saline bottles, non-bloody diapers; non-bloody intravenous tubing and bags </a:t>
                      </a:r>
                      <a:endParaRPr lang="en-US" sz="1200" dirty="0">
                        <a:effectLst/>
                        <a:latin typeface="Times New Roman"/>
                        <a:ea typeface="MS Mincho"/>
                      </a:endParaRPr>
                    </a:p>
                  </a:txBody>
                  <a:tcPr marL="63500" marR="63500" marT="0" marB="0"/>
                </a:tc>
              </a:tr>
              <a:tr h="1066720">
                <a:tc>
                  <a:txBody>
                    <a:bodyPr/>
                    <a:lstStyle/>
                    <a:p>
                      <a:pPr marL="0" marR="0">
                        <a:spcBef>
                          <a:spcPts val="0"/>
                        </a:spcBef>
                        <a:spcAft>
                          <a:spcPts val="240"/>
                        </a:spcAft>
                      </a:pPr>
                      <a:r>
                        <a:rPr lang="en-US" sz="1000" dirty="0">
                          <a:solidFill>
                            <a:srgbClr val="000000"/>
                          </a:solidFill>
                          <a:effectLst/>
                          <a:latin typeface="Calibri"/>
                          <a:ea typeface="MS Mincho"/>
                        </a:rPr>
                        <a:t>Operating theatre</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Needles, intravenous sets, scalpels, blades, saws</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Blood and other body fluids; suction canisters; gowns, gloves, masks, gauze, and other waste contaminated with blood and body fluids; tissues, organs, fetuses, body parts</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Spent disinfectants</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Packaging, uncontaminated gowns, gloves, masks, hats and shoe covers</a:t>
                      </a:r>
                      <a:endParaRPr lang="en-US" sz="1200" dirty="0">
                        <a:effectLst/>
                        <a:latin typeface="Times New Roman"/>
                        <a:ea typeface="MS Mincho"/>
                      </a:endParaRPr>
                    </a:p>
                  </a:txBody>
                  <a:tcPr marL="63500" marR="63500" marT="0" marB="0"/>
                </a:tc>
              </a:tr>
              <a:tr h="1066720">
                <a:tc>
                  <a:txBody>
                    <a:bodyPr/>
                    <a:lstStyle/>
                    <a:p>
                      <a:pPr marL="0" marR="0">
                        <a:spcBef>
                          <a:spcPts val="0"/>
                        </a:spcBef>
                        <a:spcAft>
                          <a:spcPts val="240"/>
                        </a:spcAft>
                      </a:pPr>
                      <a:r>
                        <a:rPr lang="en-US" sz="1000" dirty="0">
                          <a:solidFill>
                            <a:srgbClr val="000000"/>
                          </a:solidFill>
                          <a:effectLst/>
                          <a:latin typeface="Calibri"/>
                          <a:ea typeface="MS Mincho"/>
                        </a:rPr>
                        <a:t>Laboratory</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Needles; broken glass, Petri dishes, slides and cover slips; broken pipettes</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Blood and body fluids; microbiological cultures and stocks; tissue; infected animal carcasses; tubes and containers contaminated with blood or body fluid</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Fixatives;  formalin; xylene, toluene, methanol, methylene chloride, and other solvents; broken lab thermometers</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Packaging; paper, plastic containers</a:t>
                      </a:r>
                      <a:endParaRPr lang="en-US" sz="1200" dirty="0">
                        <a:effectLst/>
                        <a:latin typeface="Times New Roman"/>
                        <a:ea typeface="MS Mincho"/>
                      </a:endParaRPr>
                    </a:p>
                  </a:txBody>
                  <a:tcPr marL="63500" marR="63500" marT="0" marB="0"/>
                </a:tc>
              </a:tr>
              <a:tr h="370812">
                <a:tc>
                  <a:txBody>
                    <a:bodyPr/>
                    <a:lstStyle/>
                    <a:p>
                      <a:pPr marL="0" marR="0">
                        <a:spcBef>
                          <a:spcPts val="0"/>
                        </a:spcBef>
                        <a:spcAft>
                          <a:spcPts val="240"/>
                        </a:spcAft>
                      </a:pPr>
                      <a:r>
                        <a:rPr lang="en-US" sz="1000" dirty="0">
                          <a:solidFill>
                            <a:srgbClr val="000000"/>
                          </a:solidFill>
                          <a:effectLst/>
                          <a:latin typeface="Calibri"/>
                          <a:ea typeface="MS Mincho"/>
                        </a:rPr>
                        <a:t>Pharmacy </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Expired drugs; spilled drugs</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Packaging, paper, empty containers</a:t>
                      </a:r>
                      <a:endParaRPr lang="en-US" sz="1200" dirty="0">
                        <a:effectLst/>
                        <a:latin typeface="Times New Roman"/>
                        <a:ea typeface="MS Mincho"/>
                      </a:endParaRPr>
                    </a:p>
                  </a:txBody>
                  <a:tcPr marL="63500" marR="63500" marT="0" marB="0"/>
                </a:tc>
              </a:tr>
              <a:tr h="457166">
                <a:tc>
                  <a:txBody>
                    <a:bodyPr/>
                    <a:lstStyle/>
                    <a:p>
                      <a:pPr marL="0" marR="0">
                        <a:spcBef>
                          <a:spcPts val="0"/>
                        </a:spcBef>
                        <a:spcAft>
                          <a:spcPts val="240"/>
                        </a:spcAft>
                      </a:pPr>
                      <a:r>
                        <a:rPr lang="en-US" sz="1000" dirty="0">
                          <a:solidFill>
                            <a:srgbClr val="000000"/>
                          </a:solidFill>
                          <a:effectLst/>
                          <a:latin typeface="Calibri"/>
                          <a:ea typeface="MS Mincho"/>
                        </a:rPr>
                        <a:t>Radiology</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Silver; fixing and developing solutions; acetic acid; glutaraldehyde</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dirty="0">
                          <a:solidFill>
                            <a:srgbClr val="000000"/>
                          </a:solidFill>
                          <a:effectLst/>
                          <a:latin typeface="Calibri"/>
                          <a:ea typeface="MS Mincho"/>
                        </a:rPr>
                        <a:t>Packaging, paper</a:t>
                      </a:r>
                      <a:endParaRPr lang="en-US" sz="1200" dirty="0">
                        <a:effectLst/>
                        <a:latin typeface="Times New Roman"/>
                        <a:ea typeface="MS Mincho"/>
                      </a:endParaRPr>
                    </a:p>
                  </a:txBody>
                  <a:tcPr marL="63500" marR="63500" marT="0" marB="0"/>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1DFA02B9-1EAF-4152-8237-B28566C87C17}"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t>Sources </a:t>
            </a:r>
            <a:r>
              <a:rPr lang="en-GB" dirty="0" smtClean="0"/>
              <a:t>- 2</a:t>
            </a:r>
            <a:endParaRPr lang="en-US" dirty="0"/>
          </a:p>
        </p:txBody>
      </p:sp>
      <p:graphicFrame>
        <p:nvGraphicFramePr>
          <p:cNvPr id="4" name="Content Placeholder 3"/>
          <p:cNvGraphicFramePr>
            <a:graphicFrameLocks noGrp="1"/>
          </p:cNvGraphicFramePr>
          <p:nvPr>
            <p:ph idx="1"/>
          </p:nvPr>
        </p:nvGraphicFramePr>
        <p:xfrm>
          <a:off x="304800" y="1219200"/>
          <a:ext cx="7620000" cy="5248275"/>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370885">
                <a:tc>
                  <a:txBody>
                    <a:bodyPr/>
                    <a:lstStyle/>
                    <a:p>
                      <a:pPr marL="0" marR="0">
                        <a:spcBef>
                          <a:spcPts val="0"/>
                        </a:spcBef>
                        <a:spcAft>
                          <a:spcPts val="240"/>
                        </a:spcAft>
                      </a:pPr>
                      <a:r>
                        <a:rPr lang="en-US" sz="1000" b="1"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b="1" dirty="0">
                          <a:solidFill>
                            <a:srgbClr val="000000"/>
                          </a:solidFill>
                          <a:effectLst/>
                          <a:latin typeface="Calibri"/>
                          <a:ea typeface="MS Mincho"/>
                        </a:rPr>
                        <a:t>Sharps</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b="1" dirty="0">
                          <a:solidFill>
                            <a:srgbClr val="000000"/>
                          </a:solidFill>
                          <a:effectLst/>
                          <a:latin typeface="Calibri"/>
                          <a:ea typeface="MS Mincho"/>
                        </a:rPr>
                        <a:t>Infectious  and pathological waste</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b="1" dirty="0">
                          <a:solidFill>
                            <a:srgbClr val="000000"/>
                          </a:solidFill>
                          <a:effectLst/>
                          <a:latin typeface="Calibri"/>
                          <a:ea typeface="MS Mincho"/>
                        </a:rPr>
                        <a:t>Chemical, pharmaceutical and cytotoxic waste</a:t>
                      </a:r>
                      <a:endParaRPr lang="en-US" sz="1200" dirty="0">
                        <a:effectLst/>
                        <a:latin typeface="Times New Roman"/>
                        <a:ea typeface="MS Mincho"/>
                      </a:endParaRPr>
                    </a:p>
                  </a:txBody>
                  <a:tcPr marL="63500" marR="63500" marT="0" marB="0"/>
                </a:tc>
                <a:tc>
                  <a:txBody>
                    <a:bodyPr/>
                    <a:lstStyle/>
                    <a:p>
                      <a:pPr marL="0" marR="0">
                        <a:spcBef>
                          <a:spcPts val="0"/>
                        </a:spcBef>
                        <a:spcAft>
                          <a:spcPts val="240"/>
                        </a:spcAft>
                      </a:pPr>
                      <a:r>
                        <a:rPr lang="en-US" sz="1000" b="1" dirty="0">
                          <a:solidFill>
                            <a:srgbClr val="000000"/>
                          </a:solidFill>
                          <a:effectLst/>
                          <a:latin typeface="Calibri"/>
                          <a:ea typeface="MS Mincho"/>
                        </a:rPr>
                        <a:t>General waste</a:t>
                      </a:r>
                      <a:endParaRPr lang="en-US" sz="1200" dirty="0">
                        <a:effectLst/>
                        <a:latin typeface="Times New Roman"/>
                        <a:ea typeface="MS Mincho"/>
                      </a:endParaRPr>
                    </a:p>
                  </a:txBody>
                  <a:tcPr marL="63500" marR="63500" marT="0" marB="0"/>
                </a:tc>
              </a:tr>
              <a:tr h="1066929">
                <a:tc>
                  <a:txBody>
                    <a:bodyPr/>
                    <a:lstStyle/>
                    <a:p>
                      <a:pPr marL="0" marR="0">
                        <a:spcBef>
                          <a:spcPts val="0"/>
                        </a:spcBef>
                        <a:spcAft>
                          <a:spcPts val="200"/>
                        </a:spcAft>
                      </a:pPr>
                      <a:r>
                        <a:rPr lang="en-US" sz="1000" dirty="0">
                          <a:solidFill>
                            <a:srgbClr val="000000"/>
                          </a:solidFill>
                          <a:effectLst/>
                          <a:latin typeface="Calibri"/>
                          <a:ea typeface="MS Mincho"/>
                        </a:rPr>
                        <a:t>Chemotherapy</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Needles and syringes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Bulk chemotherapeutic waste; vials, gloves and other material contaminated with cytotoxic agents; contaminated excreta and urine</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Packaging, paper</a:t>
                      </a:r>
                      <a:endParaRPr lang="en-US" sz="1200" dirty="0">
                        <a:effectLst/>
                        <a:latin typeface="Times New Roman"/>
                        <a:ea typeface="MS Mincho"/>
                      </a:endParaRPr>
                    </a:p>
                  </a:txBody>
                  <a:tcPr marL="63500" marR="63500" marT="0" marB="0"/>
                </a:tc>
              </a:tr>
              <a:tr h="762092">
                <a:tc>
                  <a:txBody>
                    <a:bodyPr/>
                    <a:lstStyle/>
                    <a:p>
                      <a:pPr marL="0" marR="0">
                        <a:spcBef>
                          <a:spcPts val="0"/>
                        </a:spcBef>
                        <a:spcAft>
                          <a:spcPts val="200"/>
                        </a:spcAft>
                      </a:pPr>
                      <a:r>
                        <a:rPr lang="en-US" sz="1000" dirty="0">
                          <a:solidFill>
                            <a:srgbClr val="000000"/>
                          </a:solidFill>
                          <a:effectLst/>
                          <a:latin typeface="Calibri"/>
                          <a:ea typeface="MS Mincho"/>
                        </a:rPr>
                        <a:t>Environmental Services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Broken glass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Disinfectants (glutaraldehyde, phenols, etc.), cleaners, spilled mercury, pesticides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Packaging, flowers, newspapers, magazines, cardboard, plastic and glass containers, yard waste</a:t>
                      </a:r>
                      <a:endParaRPr lang="en-US" sz="1200" dirty="0">
                        <a:effectLst/>
                        <a:latin typeface="Times New Roman"/>
                        <a:ea typeface="MS Mincho"/>
                      </a:endParaRPr>
                    </a:p>
                  </a:txBody>
                  <a:tcPr marL="63500" marR="63500" marT="0" marB="0"/>
                </a:tc>
              </a:tr>
              <a:tr h="609674">
                <a:tc>
                  <a:txBody>
                    <a:bodyPr/>
                    <a:lstStyle/>
                    <a:p>
                      <a:pPr marL="0" marR="0">
                        <a:spcBef>
                          <a:spcPts val="0"/>
                        </a:spcBef>
                        <a:spcAft>
                          <a:spcPts val="200"/>
                        </a:spcAft>
                      </a:pPr>
                      <a:r>
                        <a:rPr lang="en-US" sz="1000" dirty="0">
                          <a:solidFill>
                            <a:srgbClr val="000000"/>
                          </a:solidFill>
                          <a:effectLst/>
                          <a:latin typeface="Calibri"/>
                          <a:ea typeface="MS Mincho"/>
                        </a:rPr>
                        <a:t>Engineering</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Cleaning solvents, oils, lubricants, thinners, asbestos, broken mercury devices, batteries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Packaging, construction or demolition waste, wood, metal</a:t>
                      </a:r>
                      <a:endParaRPr lang="en-US" sz="1200" dirty="0">
                        <a:effectLst/>
                        <a:latin typeface="Times New Roman"/>
                        <a:ea typeface="MS Mincho"/>
                      </a:endParaRPr>
                    </a:p>
                  </a:txBody>
                  <a:tcPr marL="63500" marR="63500" marT="0" marB="0"/>
                </a:tc>
              </a:tr>
              <a:tr h="457255">
                <a:tc>
                  <a:txBody>
                    <a:bodyPr/>
                    <a:lstStyle/>
                    <a:p>
                      <a:pPr marL="0" marR="0">
                        <a:spcBef>
                          <a:spcPts val="0"/>
                        </a:spcBef>
                        <a:spcAft>
                          <a:spcPts val="200"/>
                        </a:spcAft>
                      </a:pPr>
                      <a:r>
                        <a:rPr lang="en-US" sz="1000" dirty="0">
                          <a:solidFill>
                            <a:srgbClr val="000000"/>
                          </a:solidFill>
                          <a:effectLst/>
                          <a:latin typeface="Calibri"/>
                          <a:ea typeface="MS Mincho"/>
                        </a:rPr>
                        <a:t>Food services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 </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Food scraps; plastic, metal and glass containers; packaging</a:t>
                      </a:r>
                      <a:endParaRPr lang="en-US" sz="1200" dirty="0">
                        <a:effectLst/>
                        <a:latin typeface="Times New Roman"/>
                        <a:ea typeface="MS Mincho"/>
                      </a:endParaRPr>
                    </a:p>
                  </a:txBody>
                  <a:tcPr marL="63500" marR="63500" marT="0" marB="0"/>
                </a:tc>
              </a:tr>
              <a:tr h="762092">
                <a:tc>
                  <a:txBody>
                    <a:bodyPr/>
                    <a:lstStyle/>
                    <a:p>
                      <a:pPr marL="0" marR="0">
                        <a:spcBef>
                          <a:spcPts val="0"/>
                        </a:spcBef>
                        <a:spcAft>
                          <a:spcPts val="200"/>
                        </a:spcAft>
                      </a:pPr>
                      <a:r>
                        <a:rPr lang="en-US" sz="1000" dirty="0">
                          <a:solidFill>
                            <a:srgbClr val="000000"/>
                          </a:solidFill>
                          <a:effectLst/>
                          <a:latin typeface="Calibri"/>
                          <a:ea typeface="MS Mincho"/>
                        </a:rPr>
                        <a:t>Physicians’ offices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Needles and syringes, broken ampoules and vials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Cotton, gauze, dressing, gloves, masks and other materials contaminated with blood or other body fluids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Broken thermometers and blood pressure gauges; expired drugs; spent disinfectants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Packaging, office paper, newspapers, magazines, uncontaminated gloves and masks</a:t>
                      </a:r>
                      <a:endParaRPr lang="en-US" sz="1200" dirty="0">
                        <a:effectLst/>
                        <a:latin typeface="Times New Roman"/>
                        <a:ea typeface="MS Mincho"/>
                      </a:endParaRPr>
                    </a:p>
                  </a:txBody>
                  <a:tcPr marL="63500" marR="63500" marT="0" marB="0"/>
                </a:tc>
              </a:tr>
              <a:tr h="609674">
                <a:tc>
                  <a:txBody>
                    <a:bodyPr/>
                    <a:lstStyle/>
                    <a:p>
                      <a:pPr marL="0" marR="0">
                        <a:spcBef>
                          <a:spcPts val="0"/>
                        </a:spcBef>
                        <a:spcAft>
                          <a:spcPts val="200"/>
                        </a:spcAft>
                      </a:pPr>
                      <a:r>
                        <a:rPr lang="en-US" sz="1000" dirty="0">
                          <a:solidFill>
                            <a:srgbClr val="000000"/>
                          </a:solidFill>
                          <a:effectLst/>
                          <a:latin typeface="Calibri"/>
                          <a:ea typeface="MS Mincho"/>
                        </a:rPr>
                        <a:t>Dental offices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Needles and syringes, broken ampoules </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Cotton, gauze, gloves, masks and other materials contaminated with blood</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Dental amalgam; spent disinfectants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Packaging, office paper, newspapers, magazines, uncontaminated gloves and masks</a:t>
                      </a:r>
                      <a:endParaRPr lang="en-US" sz="1200" dirty="0">
                        <a:effectLst/>
                        <a:latin typeface="Times New Roman"/>
                        <a:ea typeface="MS Mincho"/>
                      </a:endParaRPr>
                    </a:p>
                  </a:txBody>
                  <a:tcPr marL="63500" marR="63500" marT="0" marB="0"/>
                </a:tc>
              </a:tr>
              <a:tr h="609674">
                <a:tc>
                  <a:txBody>
                    <a:bodyPr/>
                    <a:lstStyle/>
                    <a:p>
                      <a:pPr marL="0" marR="0">
                        <a:spcBef>
                          <a:spcPts val="0"/>
                        </a:spcBef>
                        <a:spcAft>
                          <a:spcPts val="200"/>
                        </a:spcAft>
                      </a:pPr>
                      <a:r>
                        <a:rPr lang="en-US" sz="1000" dirty="0">
                          <a:solidFill>
                            <a:srgbClr val="000000"/>
                          </a:solidFill>
                          <a:effectLst/>
                          <a:latin typeface="Calibri"/>
                          <a:ea typeface="MS Mincho"/>
                        </a:rPr>
                        <a:t>Home health care</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Lancets and insulin injection needles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Bandages and other material contaminated with blood or other body fluids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Broken thermometers</a:t>
                      </a:r>
                      <a:endParaRPr lang="en-US" sz="1200" dirty="0">
                        <a:effectLst/>
                        <a:latin typeface="Times New Roman"/>
                        <a:ea typeface="MS Mincho"/>
                      </a:endParaRPr>
                    </a:p>
                  </a:txBody>
                  <a:tcPr marL="63500" marR="63500" marT="0" marB="0"/>
                </a:tc>
                <a:tc>
                  <a:txBody>
                    <a:bodyPr/>
                    <a:lstStyle/>
                    <a:p>
                      <a:pPr marL="0" marR="0">
                        <a:spcBef>
                          <a:spcPts val="0"/>
                        </a:spcBef>
                        <a:spcAft>
                          <a:spcPts val="200"/>
                        </a:spcAft>
                      </a:pPr>
                      <a:r>
                        <a:rPr lang="en-US" sz="1000" dirty="0">
                          <a:solidFill>
                            <a:srgbClr val="000000"/>
                          </a:solidFill>
                          <a:effectLst/>
                          <a:latin typeface="Calibri"/>
                          <a:ea typeface="MS Mincho"/>
                        </a:rPr>
                        <a:t>Domestic waste</a:t>
                      </a:r>
                      <a:endParaRPr lang="en-US" sz="1200" dirty="0">
                        <a:effectLst/>
                        <a:latin typeface="Times New Roman"/>
                        <a:ea typeface="MS Mincho"/>
                      </a:endParaRPr>
                    </a:p>
                  </a:txBody>
                  <a:tcPr marL="63500" marR="63500" marT="0" marB="0"/>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1DFA02B9-1EAF-4152-8237-B28566C87C17}"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t>Collection</a:t>
            </a:r>
            <a:endParaRPr lang="en-US" dirty="0"/>
          </a:p>
        </p:txBody>
      </p:sp>
      <p:sp>
        <p:nvSpPr>
          <p:cNvPr id="13315" name="Content Placeholder 2"/>
          <p:cNvSpPr>
            <a:spLocks noGrp="1"/>
          </p:cNvSpPr>
          <p:nvPr>
            <p:ph idx="1"/>
          </p:nvPr>
        </p:nvSpPr>
        <p:spPr>
          <a:xfrm>
            <a:off x="457200" y="1600200"/>
            <a:ext cx="6400800" cy="4800600"/>
          </a:xfrm>
        </p:spPr>
        <p:txBody>
          <a:bodyPr>
            <a:normAutofit/>
          </a:bodyPr>
          <a:lstStyle/>
          <a:p>
            <a:pPr eaLnBrk="1" hangingPunct="1"/>
            <a:r>
              <a:rPr lang="en-GB" sz="2800" dirty="0" smtClean="0"/>
              <a:t>Collect in containers that reduce the risk of exposure to users</a:t>
            </a:r>
          </a:p>
          <a:p>
            <a:pPr eaLnBrk="1" hangingPunct="1"/>
            <a:r>
              <a:rPr lang="en-GB" sz="2800" dirty="0" smtClean="0"/>
              <a:t>Label with the international biohazard symbol</a:t>
            </a:r>
            <a:endParaRPr lang="en-GB" sz="2800" dirty="0"/>
          </a:p>
          <a:p>
            <a:pPr eaLnBrk="1" hangingPunct="1"/>
            <a:r>
              <a:rPr lang="en-GB" sz="2800" dirty="0" smtClean="0"/>
              <a:t>Do not overfill</a:t>
            </a:r>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12</a:t>
            </a:fld>
            <a:endParaRPr lang="en-US" dirty="0"/>
          </a:p>
        </p:txBody>
      </p:sp>
      <p:pic>
        <p:nvPicPr>
          <p:cNvPr id="133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24629"/>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Collection</a:t>
            </a:r>
            <a:endParaRPr lang="en-US" dirty="0"/>
          </a:p>
        </p:txBody>
      </p:sp>
      <p:sp>
        <p:nvSpPr>
          <p:cNvPr id="14339" name="Content Placeholder 2"/>
          <p:cNvSpPr>
            <a:spLocks noGrp="1"/>
          </p:cNvSpPr>
          <p:nvPr>
            <p:ph idx="1"/>
          </p:nvPr>
        </p:nvSpPr>
        <p:spPr>
          <a:xfrm>
            <a:off x="457200" y="1447800"/>
            <a:ext cx="7620000" cy="4953000"/>
          </a:xfrm>
        </p:spPr>
        <p:txBody>
          <a:bodyPr>
            <a:normAutofit/>
          </a:bodyPr>
          <a:lstStyle/>
          <a:p>
            <a:pPr eaLnBrk="1" hangingPunct="1"/>
            <a:r>
              <a:rPr lang="en-GB" sz="2800" dirty="0" smtClean="0"/>
              <a:t>Segregate from regular garbage </a:t>
            </a:r>
          </a:p>
          <a:p>
            <a:pPr eaLnBrk="1" hangingPunct="1"/>
            <a:r>
              <a:rPr lang="en-GB" sz="2800" dirty="0" smtClean="0"/>
              <a:t>Place in special collection containers at the point of generation </a:t>
            </a:r>
          </a:p>
          <a:p>
            <a:pPr lvl="1" eaLnBrk="1" hangingPunct="1"/>
            <a:r>
              <a:rPr lang="en-GB" sz="2400" dirty="0" smtClean="0"/>
              <a:t>keep separate from other waste</a:t>
            </a:r>
          </a:p>
          <a:p>
            <a:pPr eaLnBrk="1" hangingPunct="1"/>
            <a:r>
              <a:rPr lang="en-GB" sz="2800" dirty="0" smtClean="0"/>
              <a:t>Place labelled containers in areas where the specific waste is generated</a:t>
            </a:r>
          </a:p>
          <a:p>
            <a:pPr lvl="1" eaLnBrk="1" hangingPunct="1"/>
            <a:r>
              <a:rPr lang="en-GB" sz="2400" dirty="0" smtClean="0"/>
              <a:t>along with containers for general garbage </a:t>
            </a:r>
          </a:p>
          <a:p>
            <a:pPr eaLnBrk="1" hangingPunct="1"/>
            <a:r>
              <a:rPr lang="en-GB" sz="2800" dirty="0" smtClean="0"/>
              <a:t>Non-infectious and non-hazardous waste should be disposed of with regular garbage, recycled, or composted, as appropriate</a:t>
            </a:r>
            <a:endParaRPr lang="en-US" sz="2800" dirty="0" smtClean="0"/>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Collection Containers - 1</a:t>
            </a:r>
            <a:endParaRPr lang="en-US" dirty="0"/>
          </a:p>
        </p:txBody>
      </p:sp>
      <p:graphicFrame>
        <p:nvGraphicFramePr>
          <p:cNvPr id="4" name="Content Placeholder 3"/>
          <p:cNvGraphicFramePr>
            <a:graphicFrameLocks noGrp="1"/>
          </p:cNvGraphicFramePr>
          <p:nvPr>
            <p:ph idx="1"/>
          </p:nvPr>
        </p:nvGraphicFramePr>
        <p:xfrm>
          <a:off x="457200" y="1600200"/>
          <a:ext cx="7620000" cy="4419600"/>
        </p:xfrm>
        <a:graphic>
          <a:graphicData uri="http://schemas.openxmlformats.org/drawingml/2006/table">
            <a:tbl>
              <a:tblPr firstRow="1" bandRow="1">
                <a:tableStyleId>{5C22544A-7EE6-4342-B048-85BDC9FD1C3A}</a:tableStyleId>
              </a:tblPr>
              <a:tblGrid>
                <a:gridCol w="2540000"/>
                <a:gridCol w="2540000"/>
                <a:gridCol w="2540000"/>
              </a:tblGrid>
              <a:tr h="447477">
                <a:tc>
                  <a:txBody>
                    <a:bodyPr/>
                    <a:lstStyle/>
                    <a:p>
                      <a:pPr marL="0" marR="0" algn="ctr">
                        <a:lnSpc>
                          <a:spcPct val="200000"/>
                        </a:lnSpc>
                        <a:spcBef>
                          <a:spcPts val="0"/>
                        </a:spcBef>
                        <a:spcAft>
                          <a:spcPts val="0"/>
                        </a:spcAft>
                      </a:pPr>
                      <a:r>
                        <a:rPr lang="en-US" sz="1200" b="1" spc="-25" dirty="0">
                          <a:effectLst/>
                          <a:latin typeface="Calibri"/>
                          <a:ea typeface="Times New Roman"/>
                          <a:cs typeface="Times New Roman"/>
                        </a:rPr>
                        <a:t>Type of Waste</a:t>
                      </a:r>
                      <a:endParaRPr lang="en-US" sz="1000" spc="-25" dirty="0">
                        <a:effectLst/>
                        <a:latin typeface="Arial"/>
                        <a:ea typeface="Times New Roman"/>
                        <a:cs typeface="Times New Roman"/>
                      </a:endParaRPr>
                    </a:p>
                  </a:txBody>
                  <a:tcPr marL="63500" marR="63500" marT="0" marB="0"/>
                </a:tc>
                <a:tc>
                  <a:txBody>
                    <a:bodyPr/>
                    <a:lstStyle/>
                    <a:p>
                      <a:pPr marL="0" marR="0" algn="ctr">
                        <a:lnSpc>
                          <a:spcPct val="200000"/>
                        </a:lnSpc>
                        <a:spcBef>
                          <a:spcPts val="0"/>
                        </a:spcBef>
                        <a:spcAft>
                          <a:spcPts val="0"/>
                        </a:spcAft>
                      </a:pPr>
                      <a:r>
                        <a:rPr lang="en-US" sz="1200" b="1" spc="-25" dirty="0">
                          <a:effectLst/>
                          <a:latin typeface="Calibri"/>
                          <a:ea typeface="Times New Roman"/>
                          <a:cs typeface="Times New Roman"/>
                        </a:rPr>
                        <a:t>Specifications for Container or Bag</a:t>
                      </a:r>
                      <a:endParaRPr lang="en-US" sz="1000" spc="-25" dirty="0">
                        <a:effectLst/>
                        <a:latin typeface="Arial"/>
                        <a:ea typeface="Times New Roman"/>
                        <a:cs typeface="Times New Roman"/>
                      </a:endParaRPr>
                    </a:p>
                  </a:txBody>
                  <a:tcPr marL="63500" marR="63500" marT="0" marB="0"/>
                </a:tc>
                <a:tc>
                  <a:txBody>
                    <a:bodyPr/>
                    <a:lstStyle/>
                    <a:p>
                      <a:pPr marL="0" marR="0" algn="ctr">
                        <a:lnSpc>
                          <a:spcPct val="200000"/>
                        </a:lnSpc>
                        <a:spcBef>
                          <a:spcPts val="0"/>
                        </a:spcBef>
                        <a:spcAft>
                          <a:spcPts val="0"/>
                        </a:spcAft>
                      </a:pPr>
                      <a:r>
                        <a:rPr lang="en-US" sz="1200" b="1" spc="-25" dirty="0">
                          <a:effectLst/>
                          <a:latin typeface="Calibri"/>
                          <a:ea typeface="Times New Roman"/>
                          <a:cs typeface="Times New Roman"/>
                        </a:rPr>
                        <a:t>Examples</a:t>
                      </a:r>
                      <a:endParaRPr lang="en-US" sz="1000" spc="-25" dirty="0">
                        <a:effectLst/>
                        <a:latin typeface="Arial"/>
                        <a:ea typeface="Times New Roman"/>
                        <a:cs typeface="Times New Roman"/>
                      </a:endParaRPr>
                    </a:p>
                  </a:txBody>
                  <a:tcPr marL="63500" marR="63500" marT="0" marB="0"/>
                </a:tc>
              </a:tr>
              <a:tr h="1765388">
                <a:tc>
                  <a:txBody>
                    <a:bodyPr/>
                    <a:lstStyle/>
                    <a:p>
                      <a:pPr marL="0" marR="0" algn="l">
                        <a:lnSpc>
                          <a:spcPct val="200000"/>
                        </a:lnSpc>
                        <a:spcBef>
                          <a:spcPts val="0"/>
                        </a:spcBef>
                        <a:spcAft>
                          <a:spcPts val="0"/>
                        </a:spcAft>
                      </a:pPr>
                      <a:r>
                        <a:rPr lang="en-US" sz="1200" spc="-25" dirty="0">
                          <a:effectLst/>
                          <a:latin typeface="Calibri"/>
                          <a:ea typeface="Times New Roman"/>
                          <a:cs typeface="Times New Roman"/>
                        </a:rPr>
                        <a:t> </a:t>
                      </a:r>
                      <a:endParaRPr lang="en-US" sz="1000" spc="-25" dirty="0">
                        <a:effectLst/>
                        <a:latin typeface="Arial"/>
                        <a:ea typeface="Times New Roman"/>
                        <a:cs typeface="Times New Roman"/>
                      </a:endParaRPr>
                    </a:p>
                    <a:p>
                      <a:pPr marL="0" marR="0" algn="l">
                        <a:lnSpc>
                          <a:spcPct val="200000"/>
                        </a:lnSpc>
                        <a:spcBef>
                          <a:spcPts val="0"/>
                        </a:spcBef>
                        <a:spcAft>
                          <a:spcPts val="0"/>
                        </a:spcAft>
                      </a:pPr>
                      <a:r>
                        <a:rPr lang="en-US" sz="1200" spc="-25" dirty="0">
                          <a:effectLst/>
                          <a:latin typeface="Calibri"/>
                          <a:ea typeface="Times New Roman"/>
                          <a:cs typeface="Times New Roman"/>
                        </a:rPr>
                        <a:t>Sharps</a:t>
                      </a:r>
                      <a:endParaRPr lang="en-US" sz="1000" spc="-25" dirty="0">
                        <a:effectLst/>
                        <a:latin typeface="Arial"/>
                        <a:ea typeface="Times New Roman"/>
                        <a:cs typeface="Times New Roman"/>
                      </a:endParaRPr>
                    </a:p>
                  </a:txBody>
                  <a:tcPr marL="63500" marR="63500" marT="0" marB="0"/>
                </a:tc>
                <a:tc>
                  <a:txBody>
                    <a:bodyPr/>
                    <a:lstStyle/>
                    <a:p>
                      <a:pPr marL="0" marR="0" algn="l">
                        <a:lnSpc>
                          <a:spcPct val="100000"/>
                        </a:lnSpc>
                        <a:spcBef>
                          <a:spcPts val="0"/>
                        </a:spcBef>
                        <a:spcAft>
                          <a:spcPts val="0"/>
                        </a:spcAft>
                      </a:pPr>
                      <a:r>
                        <a:rPr lang="en-US" sz="1200" spc="-25" dirty="0">
                          <a:effectLst/>
                          <a:latin typeface="Calibri"/>
                          <a:ea typeface="Times New Roman"/>
                          <a:cs typeface="Times New Roman"/>
                        </a:rPr>
                        <a:t> </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Container should be puncture-resistant, leak-proof on the sides and bottom, and durable.</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Container should have the biohazard label.</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Container should be closable for transport.</a:t>
                      </a:r>
                      <a:endParaRPr lang="en-US" sz="1000" spc="-25" dirty="0">
                        <a:effectLst/>
                        <a:latin typeface="Arial"/>
                        <a:ea typeface="Times New Roman"/>
                        <a:cs typeface="Times New Roman"/>
                      </a:endParaRPr>
                    </a:p>
                  </a:txBody>
                  <a:tcPr marL="63500" marR="63500" marT="0" marB="0"/>
                </a:tc>
                <a:tc>
                  <a:txBody>
                    <a:bodyPr/>
                    <a:lstStyle/>
                    <a:p>
                      <a:pPr marL="0" marR="0" algn="l">
                        <a:lnSpc>
                          <a:spcPct val="100000"/>
                        </a:lnSpc>
                        <a:spcBef>
                          <a:spcPts val="0"/>
                        </a:spcBef>
                        <a:spcAft>
                          <a:spcPts val="0"/>
                        </a:spcAft>
                      </a:pPr>
                      <a:r>
                        <a:rPr lang="en-US" sz="1200" spc="-25" dirty="0">
                          <a:effectLst/>
                          <a:latin typeface="Calibri"/>
                          <a:ea typeface="Times New Roman"/>
                          <a:cs typeface="Times New Roman"/>
                        </a:rPr>
                        <a:t> </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Empty bleach bottle with a biohazard label.</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Thick, rigid, puncture-resistant cardboard box with a biohazard label.</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Rigid plastic container with a biohazard label.</a:t>
                      </a:r>
                      <a:endParaRPr lang="en-US" sz="1000" spc="-25" dirty="0">
                        <a:effectLst/>
                        <a:latin typeface="Arial"/>
                        <a:ea typeface="Times New Roman"/>
                        <a:cs typeface="Times New Roman"/>
                      </a:endParaRPr>
                    </a:p>
                  </a:txBody>
                  <a:tcPr marL="63500" marR="63500" marT="0" marB="0"/>
                </a:tc>
              </a:tr>
              <a:tr h="2206735">
                <a:tc>
                  <a:txBody>
                    <a:bodyPr/>
                    <a:lstStyle/>
                    <a:p>
                      <a:pPr marL="0" marR="0" algn="l">
                        <a:lnSpc>
                          <a:spcPct val="200000"/>
                        </a:lnSpc>
                        <a:spcBef>
                          <a:spcPts val="0"/>
                        </a:spcBef>
                        <a:spcAft>
                          <a:spcPts val="0"/>
                        </a:spcAft>
                      </a:pPr>
                      <a:r>
                        <a:rPr lang="en-US" sz="1200" spc="-25" dirty="0">
                          <a:effectLst/>
                          <a:latin typeface="Calibri"/>
                          <a:ea typeface="Times New Roman"/>
                          <a:cs typeface="Times New Roman"/>
                        </a:rPr>
                        <a:t> </a:t>
                      </a:r>
                      <a:endParaRPr lang="en-US" sz="1000" spc="-25" dirty="0">
                        <a:effectLst/>
                        <a:latin typeface="Arial"/>
                        <a:ea typeface="Times New Roman"/>
                        <a:cs typeface="Times New Roman"/>
                      </a:endParaRPr>
                    </a:p>
                    <a:p>
                      <a:pPr marL="0" marR="0" algn="l">
                        <a:lnSpc>
                          <a:spcPct val="100000"/>
                        </a:lnSpc>
                        <a:spcBef>
                          <a:spcPts val="0"/>
                        </a:spcBef>
                        <a:spcAft>
                          <a:spcPts val="0"/>
                        </a:spcAft>
                      </a:pPr>
                      <a:r>
                        <a:rPr lang="en-US" sz="1200" spc="-25" dirty="0">
                          <a:effectLst/>
                          <a:latin typeface="Calibri"/>
                          <a:ea typeface="Times New Roman"/>
                          <a:cs typeface="Times New Roman"/>
                        </a:rPr>
                        <a:t>Non-sharps biomedical solid and semi-liquid waste</a:t>
                      </a:r>
                      <a:endParaRPr lang="en-US" sz="1000" spc="-25" dirty="0">
                        <a:effectLst/>
                        <a:latin typeface="Arial"/>
                        <a:ea typeface="Times New Roman"/>
                        <a:cs typeface="Times New Roman"/>
                      </a:endParaRPr>
                    </a:p>
                  </a:txBody>
                  <a:tcPr marL="63500" marR="63500" marT="0" marB="0"/>
                </a:tc>
                <a:tc>
                  <a:txBody>
                    <a:bodyPr/>
                    <a:lstStyle/>
                    <a:p>
                      <a:pPr marL="0" marR="0" algn="l">
                        <a:lnSpc>
                          <a:spcPct val="100000"/>
                        </a:lnSpc>
                        <a:spcBef>
                          <a:spcPts val="0"/>
                        </a:spcBef>
                        <a:spcAft>
                          <a:spcPts val="0"/>
                        </a:spcAft>
                      </a:pPr>
                      <a:r>
                        <a:rPr lang="en-US" sz="1200" spc="-25" dirty="0">
                          <a:effectLst/>
                          <a:latin typeface="Calibri"/>
                          <a:ea typeface="Times New Roman"/>
                          <a:cs typeface="Times New Roman"/>
                        </a:rPr>
                        <a:t> </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Plastic bag that is leak-proof; designed to prevent ripping, tearing, or bursting under normal use.  The plastic bag should be placed inside a rigid container.</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Rigid container should be leak-proof, durable, labeled with the biohazard symbol, and red or yellow in colour.</a:t>
                      </a:r>
                      <a:endParaRPr lang="en-US" sz="1000" spc="-25" dirty="0">
                        <a:effectLst/>
                        <a:latin typeface="Arial"/>
                        <a:ea typeface="Times New Roman"/>
                        <a:cs typeface="Times New Roman"/>
                      </a:endParaRPr>
                    </a:p>
                  </a:txBody>
                  <a:tcPr marL="63500" marR="63500" marT="0" marB="0"/>
                </a:tc>
                <a:tc>
                  <a:txBody>
                    <a:bodyPr/>
                    <a:lstStyle/>
                    <a:p>
                      <a:pPr marL="0" marR="0" algn="l">
                        <a:lnSpc>
                          <a:spcPct val="100000"/>
                        </a:lnSpc>
                        <a:spcBef>
                          <a:spcPts val="0"/>
                        </a:spcBef>
                        <a:spcAft>
                          <a:spcPts val="0"/>
                        </a:spcAft>
                      </a:pPr>
                      <a:r>
                        <a:rPr lang="en-US" sz="1200" spc="-25" dirty="0">
                          <a:effectLst/>
                          <a:latin typeface="Calibri"/>
                          <a:ea typeface="Times New Roman"/>
                          <a:cs typeface="Times New Roman"/>
                        </a:rPr>
                        <a:t> </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Red or yellow plastic bags should be used. </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When coloured bags are not available, plastic bag with the biohazard label can be placed in a red or yellow-painted garbage can or dust bin.</a:t>
                      </a:r>
                      <a:endParaRPr lang="en-US" sz="1000" spc="-25" dirty="0">
                        <a:effectLst/>
                        <a:latin typeface="Arial"/>
                        <a:ea typeface="Times New Roman"/>
                        <a:cs typeface="Times New Roman"/>
                      </a:endParaRPr>
                    </a:p>
                  </a:txBody>
                  <a:tcPr marL="63500" marR="63500" marT="0" marB="0"/>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1DFA02B9-1EAF-4152-8237-B28566C87C17}" type="slidenum">
              <a:rPr lang="en-US" smtClean="0"/>
              <a:pPr>
                <a:defRPr/>
              </a:pPr>
              <a:t>14</a:t>
            </a:fld>
            <a:endParaRPr lang="en-US" dirty="0"/>
          </a:p>
        </p:txBody>
      </p:sp>
      <p:pic>
        <p:nvPicPr>
          <p:cNvPr id="153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4419600"/>
            <a:ext cx="1533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23622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Collection Containers - 2</a:t>
            </a:r>
            <a:endParaRPr lang="en-US" dirty="0"/>
          </a:p>
        </p:txBody>
      </p:sp>
      <p:graphicFrame>
        <p:nvGraphicFramePr>
          <p:cNvPr id="4" name="Content Placeholder 3"/>
          <p:cNvGraphicFramePr>
            <a:graphicFrameLocks noGrp="1"/>
          </p:cNvGraphicFramePr>
          <p:nvPr>
            <p:ph idx="1"/>
          </p:nvPr>
        </p:nvGraphicFramePr>
        <p:xfrm>
          <a:off x="457200" y="1600200"/>
          <a:ext cx="7620000" cy="2286000"/>
        </p:xfrm>
        <a:graphic>
          <a:graphicData uri="http://schemas.openxmlformats.org/drawingml/2006/table">
            <a:tbl>
              <a:tblPr firstRow="1" bandRow="1">
                <a:tableStyleId>{5C22544A-7EE6-4342-B048-85BDC9FD1C3A}</a:tableStyleId>
              </a:tblPr>
              <a:tblGrid>
                <a:gridCol w="2540000"/>
                <a:gridCol w="2540000"/>
                <a:gridCol w="2540000"/>
              </a:tblGrid>
              <a:tr h="462266">
                <a:tc>
                  <a:txBody>
                    <a:bodyPr/>
                    <a:lstStyle/>
                    <a:p>
                      <a:pPr marL="0" marR="0" algn="ctr">
                        <a:lnSpc>
                          <a:spcPct val="200000"/>
                        </a:lnSpc>
                        <a:spcBef>
                          <a:spcPts val="0"/>
                        </a:spcBef>
                        <a:spcAft>
                          <a:spcPts val="0"/>
                        </a:spcAft>
                      </a:pPr>
                      <a:r>
                        <a:rPr lang="en-US" sz="1200" b="1" spc="-25" dirty="0">
                          <a:effectLst/>
                          <a:latin typeface="Calibri"/>
                          <a:ea typeface="Times New Roman"/>
                          <a:cs typeface="Times New Roman"/>
                        </a:rPr>
                        <a:t>Type of Waste</a:t>
                      </a:r>
                      <a:endParaRPr lang="en-US" sz="1000" spc="-25" dirty="0">
                        <a:effectLst/>
                        <a:latin typeface="Arial"/>
                        <a:ea typeface="Times New Roman"/>
                        <a:cs typeface="Times New Roman"/>
                      </a:endParaRPr>
                    </a:p>
                  </a:txBody>
                  <a:tcPr marL="63500" marR="63500" marT="0" marB="0"/>
                </a:tc>
                <a:tc>
                  <a:txBody>
                    <a:bodyPr/>
                    <a:lstStyle/>
                    <a:p>
                      <a:pPr marL="0" marR="0" algn="ctr">
                        <a:lnSpc>
                          <a:spcPct val="200000"/>
                        </a:lnSpc>
                        <a:spcBef>
                          <a:spcPts val="0"/>
                        </a:spcBef>
                        <a:spcAft>
                          <a:spcPts val="0"/>
                        </a:spcAft>
                      </a:pPr>
                      <a:r>
                        <a:rPr lang="en-US" sz="1200" b="1" spc="-25" dirty="0">
                          <a:effectLst/>
                          <a:latin typeface="Calibri"/>
                          <a:ea typeface="Times New Roman"/>
                          <a:cs typeface="Times New Roman"/>
                        </a:rPr>
                        <a:t>Specifications for Container or Bag</a:t>
                      </a:r>
                      <a:endParaRPr lang="en-US" sz="1000" spc="-25" dirty="0">
                        <a:effectLst/>
                        <a:latin typeface="Arial"/>
                        <a:ea typeface="Times New Roman"/>
                        <a:cs typeface="Times New Roman"/>
                      </a:endParaRPr>
                    </a:p>
                  </a:txBody>
                  <a:tcPr marL="63500" marR="63500" marT="0" marB="0"/>
                </a:tc>
                <a:tc>
                  <a:txBody>
                    <a:bodyPr/>
                    <a:lstStyle/>
                    <a:p>
                      <a:pPr marL="0" marR="0" algn="ctr">
                        <a:lnSpc>
                          <a:spcPct val="200000"/>
                        </a:lnSpc>
                        <a:spcBef>
                          <a:spcPts val="0"/>
                        </a:spcBef>
                        <a:spcAft>
                          <a:spcPts val="0"/>
                        </a:spcAft>
                      </a:pPr>
                      <a:r>
                        <a:rPr lang="en-US" sz="1200" b="1" spc="-25" dirty="0">
                          <a:effectLst/>
                          <a:latin typeface="Calibri"/>
                          <a:ea typeface="Times New Roman"/>
                          <a:cs typeface="Times New Roman"/>
                        </a:rPr>
                        <a:t>Examples</a:t>
                      </a:r>
                      <a:endParaRPr lang="en-US" sz="1000" spc="-25" dirty="0">
                        <a:effectLst/>
                        <a:latin typeface="Arial"/>
                        <a:ea typeface="Times New Roman"/>
                        <a:cs typeface="Times New Roman"/>
                      </a:endParaRPr>
                    </a:p>
                  </a:txBody>
                  <a:tcPr marL="63500" marR="63500" marT="0" marB="0"/>
                </a:tc>
              </a:tr>
              <a:tr h="1823734">
                <a:tc>
                  <a:txBody>
                    <a:bodyPr/>
                    <a:lstStyle/>
                    <a:p>
                      <a:pPr marL="0" marR="0" algn="l">
                        <a:lnSpc>
                          <a:spcPct val="200000"/>
                        </a:lnSpc>
                        <a:spcBef>
                          <a:spcPts val="0"/>
                        </a:spcBef>
                        <a:spcAft>
                          <a:spcPts val="0"/>
                        </a:spcAft>
                      </a:pPr>
                      <a:r>
                        <a:rPr lang="en-US" sz="1200" spc="-25" dirty="0">
                          <a:effectLst/>
                          <a:latin typeface="Calibri"/>
                          <a:ea typeface="Times New Roman"/>
                          <a:cs typeface="Times New Roman"/>
                        </a:rPr>
                        <a:t> </a:t>
                      </a:r>
                      <a:endParaRPr lang="en-US" sz="1000" spc="-25" dirty="0">
                        <a:effectLst/>
                        <a:latin typeface="Arial"/>
                        <a:ea typeface="Times New Roman"/>
                        <a:cs typeface="Times New Roman"/>
                      </a:endParaRPr>
                    </a:p>
                    <a:p>
                      <a:pPr marL="0" marR="0" algn="l">
                        <a:lnSpc>
                          <a:spcPct val="200000"/>
                        </a:lnSpc>
                        <a:spcBef>
                          <a:spcPts val="0"/>
                        </a:spcBef>
                        <a:spcAft>
                          <a:spcPts val="0"/>
                        </a:spcAft>
                      </a:pPr>
                      <a:r>
                        <a:rPr lang="en-US" sz="1200" spc="-25" dirty="0">
                          <a:effectLst/>
                          <a:latin typeface="Calibri"/>
                          <a:ea typeface="Times New Roman"/>
                          <a:cs typeface="Times New Roman"/>
                        </a:rPr>
                        <a:t>Non-sharps biomedical liquid waste </a:t>
                      </a:r>
                      <a:endParaRPr lang="en-US" sz="1000" spc="-25" dirty="0">
                        <a:effectLst/>
                        <a:latin typeface="Arial"/>
                        <a:ea typeface="Times New Roman"/>
                        <a:cs typeface="Times New Roman"/>
                      </a:endParaRPr>
                    </a:p>
                  </a:txBody>
                  <a:tcPr marL="63500" marR="63500" marT="0" marB="0"/>
                </a:tc>
                <a:tc>
                  <a:txBody>
                    <a:bodyPr/>
                    <a:lstStyle/>
                    <a:p>
                      <a:pPr marL="0" marR="0" algn="l">
                        <a:lnSpc>
                          <a:spcPct val="100000"/>
                        </a:lnSpc>
                        <a:spcBef>
                          <a:spcPts val="0"/>
                        </a:spcBef>
                        <a:spcAft>
                          <a:spcPts val="0"/>
                        </a:spcAft>
                      </a:pPr>
                      <a:r>
                        <a:rPr lang="en-US" sz="1200" spc="-25" dirty="0">
                          <a:effectLst/>
                          <a:latin typeface="Calibri"/>
                          <a:ea typeface="Times New Roman"/>
                          <a:cs typeface="Times New Roman"/>
                        </a:rPr>
                        <a:t> </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Container should be leak-proof and durable.</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Container should be marked with the biohazard label if it will be used to transport waste.</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Container should be designed to be transported without spillage.</a:t>
                      </a:r>
                      <a:endParaRPr lang="en-US" sz="1000" spc="-25" dirty="0">
                        <a:effectLst/>
                        <a:latin typeface="Arial"/>
                        <a:ea typeface="Times New Roman"/>
                        <a:cs typeface="Times New Roman"/>
                      </a:endParaRPr>
                    </a:p>
                  </a:txBody>
                  <a:tcPr marL="63500" marR="63500" marT="0" marB="0"/>
                </a:tc>
                <a:tc>
                  <a:txBody>
                    <a:bodyPr/>
                    <a:lstStyle/>
                    <a:p>
                      <a:pPr marL="0" marR="0" algn="l">
                        <a:lnSpc>
                          <a:spcPct val="100000"/>
                        </a:lnSpc>
                        <a:spcBef>
                          <a:spcPts val="0"/>
                        </a:spcBef>
                        <a:spcAft>
                          <a:spcPts val="0"/>
                        </a:spcAft>
                      </a:pPr>
                      <a:r>
                        <a:rPr lang="en-US" sz="1200" spc="-25" dirty="0">
                          <a:effectLst/>
                          <a:latin typeface="Calibri"/>
                          <a:ea typeface="Times New Roman"/>
                          <a:cs typeface="Times New Roman"/>
                        </a:rPr>
                        <a:t> </a:t>
                      </a:r>
                      <a:endParaRPr lang="en-US" sz="1000" spc="-25" dirty="0">
                        <a:effectLst/>
                        <a:latin typeface="Arial"/>
                        <a:ea typeface="Times New Roman"/>
                        <a:cs typeface="Times New Roman"/>
                      </a:endParaRPr>
                    </a:p>
                    <a:p>
                      <a:pPr marL="342900" marR="0" lvl="0" indent="-342900" algn="l">
                        <a:lnSpc>
                          <a:spcPct val="100000"/>
                        </a:lnSpc>
                        <a:spcBef>
                          <a:spcPts val="0"/>
                        </a:spcBef>
                        <a:spcAft>
                          <a:spcPts val="0"/>
                        </a:spcAft>
                        <a:buFont typeface="Symbol"/>
                        <a:buChar char=""/>
                      </a:pPr>
                      <a:r>
                        <a:rPr lang="en-US" sz="1200" spc="-25" dirty="0">
                          <a:effectLst/>
                          <a:latin typeface="Calibri"/>
                          <a:ea typeface="Times New Roman"/>
                          <a:cs typeface="Times New Roman"/>
                        </a:rPr>
                        <a:t>Bottles, vials, plastic containers, canisters, pails marked with biohazard labels.</a:t>
                      </a:r>
                      <a:endParaRPr lang="en-US" sz="1000" spc="-25" dirty="0">
                        <a:effectLst/>
                        <a:latin typeface="Arial"/>
                        <a:ea typeface="Times New Roman"/>
                        <a:cs typeface="Times New Roman"/>
                      </a:endParaRPr>
                    </a:p>
                    <a:p>
                      <a:pPr marL="0" marR="0" algn="l">
                        <a:lnSpc>
                          <a:spcPct val="100000"/>
                        </a:lnSpc>
                        <a:spcBef>
                          <a:spcPts val="0"/>
                        </a:spcBef>
                        <a:spcAft>
                          <a:spcPts val="0"/>
                        </a:spcAft>
                      </a:pPr>
                      <a:r>
                        <a:rPr lang="en-US" sz="1200" spc="-25" dirty="0">
                          <a:effectLst/>
                          <a:latin typeface="Calibri"/>
                          <a:ea typeface="Times New Roman"/>
                          <a:cs typeface="Times New Roman"/>
                        </a:rPr>
                        <a:t> </a:t>
                      </a:r>
                      <a:endParaRPr lang="en-US" sz="1000" spc="-25" dirty="0">
                        <a:effectLst/>
                        <a:latin typeface="Arial"/>
                        <a:ea typeface="Times New Roman"/>
                        <a:cs typeface="Times New Roman"/>
                      </a:endParaRPr>
                    </a:p>
                  </a:txBody>
                  <a:tcPr marL="63500" marR="63500" marT="0" marB="0"/>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1DFA02B9-1EAF-4152-8237-B28566C87C17}"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t>In-House Transport</a:t>
            </a:r>
            <a:endParaRPr lang="en-US" dirty="0"/>
          </a:p>
        </p:txBody>
      </p:sp>
      <p:sp>
        <p:nvSpPr>
          <p:cNvPr id="17411" name="Content Placeholder 2"/>
          <p:cNvSpPr>
            <a:spLocks noGrp="1"/>
          </p:cNvSpPr>
          <p:nvPr>
            <p:ph idx="1"/>
          </p:nvPr>
        </p:nvSpPr>
        <p:spPr>
          <a:xfrm>
            <a:off x="457200" y="1600200"/>
            <a:ext cx="7620000" cy="2133600"/>
          </a:xfrm>
        </p:spPr>
        <p:txBody>
          <a:bodyPr>
            <a:noAutofit/>
          </a:bodyPr>
          <a:lstStyle/>
          <a:p>
            <a:pPr eaLnBrk="1" hangingPunct="1"/>
            <a:r>
              <a:rPr lang="en-GB" sz="2800" dirty="0" smtClean="0"/>
              <a:t>Waste transporters should wear gloves  </a:t>
            </a:r>
          </a:p>
          <a:p>
            <a:pPr eaLnBrk="1" hangingPunct="1"/>
            <a:r>
              <a:rPr lang="en-GB" sz="2800" dirty="0" smtClean="0"/>
              <a:t>Cart for transporting healthcare waste within a facility should be fully enclosed  </a:t>
            </a:r>
          </a:p>
          <a:p>
            <a:pPr eaLnBrk="1" hangingPunct="1"/>
            <a:r>
              <a:rPr lang="en-GB" sz="2800" dirty="0" smtClean="0"/>
              <a:t>Health care waste carts should not be used for regular garbage  </a:t>
            </a:r>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16</a:t>
            </a:fld>
            <a:endParaRPr lang="en-US" dirty="0"/>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962400"/>
            <a:ext cx="18383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t>Storage</a:t>
            </a:r>
            <a:endParaRPr lang="en-US" dirty="0"/>
          </a:p>
        </p:txBody>
      </p:sp>
      <p:sp>
        <p:nvSpPr>
          <p:cNvPr id="18435" name="Content Placeholder 2"/>
          <p:cNvSpPr>
            <a:spLocks noGrp="1"/>
          </p:cNvSpPr>
          <p:nvPr>
            <p:ph idx="1"/>
          </p:nvPr>
        </p:nvSpPr>
        <p:spPr>
          <a:xfrm>
            <a:off x="609600" y="1295400"/>
            <a:ext cx="7620000" cy="4800600"/>
          </a:xfrm>
        </p:spPr>
        <p:txBody>
          <a:bodyPr>
            <a:noAutofit/>
          </a:bodyPr>
          <a:lstStyle/>
          <a:p>
            <a:pPr eaLnBrk="1" hangingPunct="1"/>
            <a:r>
              <a:rPr lang="en-GB" sz="2400" dirty="0" smtClean="0"/>
              <a:t>Minimise the impact of odours or putrescent waste  </a:t>
            </a:r>
          </a:p>
          <a:p>
            <a:pPr lvl="1" eaLnBrk="1" hangingPunct="1"/>
            <a:r>
              <a:rPr lang="en-GB" dirty="0" smtClean="0"/>
              <a:t>Do not store for more than 3 days</a:t>
            </a:r>
          </a:p>
          <a:p>
            <a:pPr lvl="1" eaLnBrk="1" hangingPunct="1"/>
            <a:r>
              <a:rPr lang="en-GB" dirty="0" smtClean="0"/>
              <a:t>Putrescent waste should be transported to the landfill immediately and buried in special trenches</a:t>
            </a:r>
            <a:endParaRPr lang="en-US" dirty="0" smtClean="0"/>
          </a:p>
          <a:p>
            <a:pPr eaLnBrk="1" hangingPunct="1"/>
            <a:r>
              <a:rPr lang="en-GB" sz="2400" dirty="0" smtClean="0"/>
              <a:t>Be accessible to authorised employees only and lockable to prevent unauthorised access</a:t>
            </a:r>
            <a:endParaRPr lang="en-US" sz="2400" dirty="0" smtClean="0"/>
          </a:p>
          <a:p>
            <a:pPr eaLnBrk="1" hangingPunct="1"/>
            <a:r>
              <a:rPr lang="en-GB" sz="2400" dirty="0" smtClean="0"/>
              <a:t>Be protected from animals and not provide a breeding place or food source for insects and rodents</a:t>
            </a:r>
            <a:endParaRPr lang="en-US" sz="2400" dirty="0" smtClean="0"/>
          </a:p>
          <a:p>
            <a:pPr eaLnBrk="1" hangingPunct="1"/>
            <a:r>
              <a:rPr lang="en-GB" sz="2400" dirty="0" smtClean="0"/>
              <a:t>Kept clean and free at all times of any loose debris and standing water  </a:t>
            </a:r>
          </a:p>
          <a:p>
            <a:pPr eaLnBrk="1" hangingPunct="1"/>
            <a:r>
              <a:rPr lang="en-GB" sz="2400" dirty="0" smtClean="0"/>
              <a:t>Disinfect weekly and whenever a spill occurs</a:t>
            </a:r>
            <a:endParaRPr lang="en-US" sz="2400" dirty="0" smtClean="0"/>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401762"/>
          </a:xfrm>
        </p:spPr>
        <p:txBody>
          <a:bodyPr/>
          <a:lstStyle/>
          <a:p>
            <a:pPr eaLnBrk="1" fontAlgn="auto" hangingPunct="1">
              <a:spcAft>
                <a:spcPts val="0"/>
              </a:spcAft>
              <a:defRPr/>
            </a:pPr>
            <a:r>
              <a:rPr lang="en-GB" dirty="0"/>
              <a:t>Treatment and Off-Site Transport</a:t>
            </a:r>
            <a:endParaRPr lang="en-US" dirty="0"/>
          </a:p>
        </p:txBody>
      </p:sp>
      <p:sp>
        <p:nvSpPr>
          <p:cNvPr id="19459" name="Content Placeholder 2"/>
          <p:cNvSpPr>
            <a:spLocks noGrp="1"/>
          </p:cNvSpPr>
          <p:nvPr>
            <p:ph idx="1"/>
          </p:nvPr>
        </p:nvSpPr>
        <p:spPr>
          <a:xfrm>
            <a:off x="457200" y="1828800"/>
            <a:ext cx="7620000" cy="3905250"/>
          </a:xfrm>
        </p:spPr>
        <p:txBody>
          <a:bodyPr>
            <a:normAutofit/>
          </a:bodyPr>
          <a:lstStyle/>
          <a:p>
            <a:pPr marL="114300" indent="0" eaLnBrk="1" hangingPunct="1">
              <a:buNone/>
            </a:pPr>
            <a:r>
              <a:rPr lang="en-GB" sz="2800" dirty="0" smtClean="0"/>
              <a:t>The World Health Organization does not recommend use of campfire-style open-pit burning, burning in a cement firebox, burning in drums, or open-burn cement-block incinerators, which should be discontinued</a:t>
            </a:r>
            <a:endParaRPr lang="en-US" sz="2800" dirty="0" smtClean="0"/>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18</a:t>
            </a:fld>
            <a:endParaRPr lang="en-US" dirty="0"/>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910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Incineration</a:t>
            </a:r>
            <a:endParaRPr lang="en-US" dirty="0"/>
          </a:p>
        </p:txBody>
      </p:sp>
      <p:sp>
        <p:nvSpPr>
          <p:cNvPr id="20483" name="Content Placeholder 2"/>
          <p:cNvSpPr>
            <a:spLocks noGrp="1"/>
          </p:cNvSpPr>
          <p:nvPr>
            <p:ph idx="1"/>
          </p:nvPr>
        </p:nvSpPr>
        <p:spPr/>
        <p:txBody>
          <a:bodyPr/>
          <a:lstStyle/>
          <a:p>
            <a:pPr eaLnBrk="1" hangingPunct="1"/>
            <a:r>
              <a:rPr lang="en-GB" sz="2800" dirty="0" smtClean="0"/>
              <a:t>Small in-house incinerators, the local crematorium, and newer large-scale medical waste incinerators need to meet strict air pollution control requirements </a:t>
            </a:r>
          </a:p>
          <a:p>
            <a:pPr eaLnBrk="1" hangingPunct="1"/>
            <a:r>
              <a:rPr lang="en-GB" sz="2800" dirty="0" smtClean="0"/>
              <a:t>Where possible, should be replaced by cleaner, state-of-the-art non-burn treatment technologies</a:t>
            </a:r>
            <a:endParaRPr lang="en-US" sz="2800" dirty="0" smtClean="0"/>
          </a:p>
          <a:p>
            <a:pPr eaLnBrk="1" hangingPunct="1"/>
            <a:endParaRPr lang="en-US" dirty="0" smtClean="0"/>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19</a:t>
            </a:fld>
            <a:endParaRPr lang="en-US" dirty="0"/>
          </a:p>
        </p:txBody>
      </p:sp>
      <p:pic>
        <p:nvPicPr>
          <p:cNvPr id="204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1667" y="4495800"/>
            <a:ext cx="228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Learning Objectives</a:t>
            </a:r>
            <a:endParaRPr lang="en-US" dirty="0"/>
          </a:p>
        </p:txBody>
      </p:sp>
      <p:sp>
        <p:nvSpPr>
          <p:cNvPr id="3075" name="Content Placeholder 2"/>
          <p:cNvSpPr>
            <a:spLocks noGrp="1"/>
          </p:cNvSpPr>
          <p:nvPr>
            <p:ph idx="1"/>
          </p:nvPr>
        </p:nvSpPr>
        <p:spPr>
          <a:xfrm>
            <a:off x="457200" y="1600200"/>
            <a:ext cx="6629400" cy="4800600"/>
          </a:xfrm>
        </p:spPr>
        <p:txBody>
          <a:bodyPr>
            <a:normAutofit/>
          </a:bodyPr>
          <a:lstStyle/>
          <a:p>
            <a:pPr marL="571500" indent="-457200" eaLnBrk="1" hangingPunct="1">
              <a:buFont typeface="Cambria" pitchFamily="18" charset="0"/>
              <a:buAutoNum type="arabicPeriod"/>
            </a:pPr>
            <a:r>
              <a:rPr lang="en-US" sz="2800" dirty="0" smtClean="0"/>
              <a:t>Describe the various types of waste in health care.</a:t>
            </a:r>
          </a:p>
          <a:p>
            <a:pPr marL="571500" indent="-457200" eaLnBrk="1" hangingPunct="1">
              <a:buFont typeface="Cambria" pitchFamily="18" charset="0"/>
              <a:buAutoNum type="arabicPeriod"/>
            </a:pPr>
            <a:r>
              <a:rPr lang="en-US" sz="2800" dirty="0" smtClean="0"/>
              <a:t>Outline the sources that result in health-care waste.</a:t>
            </a:r>
          </a:p>
          <a:p>
            <a:pPr marL="571500" indent="-457200" eaLnBrk="1" hangingPunct="1">
              <a:buFont typeface="Cambria" pitchFamily="18" charset="0"/>
              <a:buAutoNum type="arabicPeriod"/>
            </a:pPr>
            <a:r>
              <a:rPr lang="en-US" sz="2800" dirty="0" smtClean="0"/>
              <a:t>Segregate the healthc</a:t>
            </a:r>
            <a:r>
              <a:rPr lang="en-US" sz="2800" dirty="0"/>
              <a:t>a</a:t>
            </a:r>
            <a:r>
              <a:rPr lang="en-US" sz="2800" dirty="0" smtClean="0"/>
              <a:t>re waste appropriately.</a:t>
            </a:r>
          </a:p>
          <a:p>
            <a:pPr marL="571500" indent="-457200" eaLnBrk="1" hangingPunct="1">
              <a:buFont typeface="Cambria" pitchFamily="18" charset="0"/>
              <a:buAutoNum type="arabicPeriod"/>
            </a:pPr>
            <a:r>
              <a:rPr lang="en-US" sz="2800" dirty="0"/>
              <a:t>List the options for waste </a:t>
            </a:r>
            <a:r>
              <a:rPr lang="en-US" sz="2800" dirty="0" smtClean="0"/>
              <a:t>treatment.</a:t>
            </a:r>
          </a:p>
        </p:txBody>
      </p:sp>
      <p:sp>
        <p:nvSpPr>
          <p:cNvPr id="3" name="Date Placeholder 2"/>
          <p:cNvSpPr>
            <a:spLocks noGrp="1"/>
          </p:cNvSpPr>
          <p:nvPr>
            <p:ph type="dt" sz="half" idx="10"/>
          </p:nvPr>
        </p:nvSpPr>
        <p:spPr/>
        <p:txBody>
          <a:bodyPr/>
          <a:lstStyle/>
          <a:p>
            <a:pPr>
              <a:defRPr/>
            </a:pPr>
            <a:r>
              <a:rPr lang="en-US" dirty="0"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GB" dirty="0"/>
              <a:t>Waste Treatment and Disposal </a:t>
            </a:r>
            <a:r>
              <a:rPr lang="en-GB" dirty="0" smtClean="0"/>
              <a:t>Options - 1</a:t>
            </a:r>
            <a:endParaRPr lang="en-US" dirty="0"/>
          </a:p>
        </p:txBody>
      </p:sp>
      <p:graphicFrame>
        <p:nvGraphicFramePr>
          <p:cNvPr id="4" name="Content Placeholder 3"/>
          <p:cNvGraphicFramePr>
            <a:graphicFrameLocks noGrp="1"/>
          </p:cNvGraphicFramePr>
          <p:nvPr>
            <p:ph idx="1"/>
          </p:nvPr>
        </p:nvGraphicFramePr>
        <p:xfrm>
          <a:off x="457200" y="1600200"/>
          <a:ext cx="7620000" cy="4328132"/>
        </p:xfrm>
        <a:graphic>
          <a:graphicData uri="http://schemas.openxmlformats.org/drawingml/2006/table">
            <a:tbl>
              <a:tblPr firstRow="1" bandRow="1">
                <a:tableStyleId>{5C22544A-7EE6-4342-B048-85BDC9FD1C3A}</a:tableStyleId>
              </a:tblPr>
              <a:tblGrid>
                <a:gridCol w="2540000"/>
                <a:gridCol w="2540000"/>
                <a:gridCol w="2540000"/>
              </a:tblGrid>
              <a:tr h="518084">
                <a:tc>
                  <a:txBody>
                    <a:bodyPr/>
                    <a:lstStyle/>
                    <a:p>
                      <a:pPr marL="0" marR="0" algn="ctr">
                        <a:lnSpc>
                          <a:spcPct val="200000"/>
                        </a:lnSpc>
                        <a:spcBef>
                          <a:spcPts val="0"/>
                        </a:spcBef>
                        <a:spcAft>
                          <a:spcPts val="0"/>
                        </a:spcAft>
                      </a:pPr>
                      <a:r>
                        <a:rPr lang="en-GB" sz="1700" b="1" cap="all" spc="-25" dirty="0">
                          <a:effectLst/>
                          <a:latin typeface="Calibri"/>
                          <a:ea typeface="Times New Roman"/>
                          <a:cs typeface="Times New Roman"/>
                        </a:rPr>
                        <a:t>Type of Waste</a:t>
                      </a:r>
                      <a:endParaRPr lang="en-US" sz="1700" cap="all" spc="-25" dirty="0">
                        <a:effectLst/>
                        <a:latin typeface="Arial"/>
                        <a:ea typeface="Times New Roman"/>
                        <a:cs typeface="Times New Roman"/>
                      </a:endParaRPr>
                    </a:p>
                  </a:txBody>
                  <a:tcPr marL="63500" marR="63500" marT="0" marB="0"/>
                </a:tc>
                <a:tc>
                  <a:txBody>
                    <a:bodyPr/>
                    <a:lstStyle/>
                    <a:p>
                      <a:pPr marL="0" marR="0" algn="ctr">
                        <a:lnSpc>
                          <a:spcPct val="200000"/>
                        </a:lnSpc>
                        <a:spcBef>
                          <a:spcPts val="0"/>
                        </a:spcBef>
                        <a:spcAft>
                          <a:spcPts val="0"/>
                        </a:spcAft>
                      </a:pPr>
                      <a:r>
                        <a:rPr lang="en-GB" sz="1700" b="1" dirty="0">
                          <a:effectLst/>
                          <a:latin typeface="Calibri"/>
                          <a:ea typeface="Calibri"/>
                          <a:cs typeface="Calibri"/>
                        </a:rPr>
                        <a:t>Methods</a:t>
                      </a:r>
                      <a:endParaRPr lang="en-US" sz="1700" dirty="0">
                        <a:effectLst/>
                        <a:latin typeface="Calibri"/>
                        <a:ea typeface="Calibri"/>
                        <a:cs typeface="Times New Roman"/>
                      </a:endParaRPr>
                    </a:p>
                  </a:txBody>
                  <a:tcPr marL="63500" marR="63500" marT="0" marB="0"/>
                </a:tc>
                <a:tc>
                  <a:txBody>
                    <a:bodyPr/>
                    <a:lstStyle/>
                    <a:p>
                      <a:pPr marL="0" marR="0" algn="ctr">
                        <a:lnSpc>
                          <a:spcPct val="200000"/>
                        </a:lnSpc>
                        <a:spcBef>
                          <a:spcPts val="0"/>
                        </a:spcBef>
                        <a:spcAft>
                          <a:spcPts val="0"/>
                        </a:spcAft>
                      </a:pPr>
                      <a:r>
                        <a:rPr lang="en-GB" sz="1700" b="1" dirty="0">
                          <a:effectLst/>
                          <a:latin typeface="Calibri"/>
                          <a:ea typeface="Calibri"/>
                          <a:cs typeface="Calibri"/>
                        </a:rPr>
                        <a:t>Notes</a:t>
                      </a:r>
                      <a:endParaRPr lang="en-US" sz="1700" dirty="0">
                        <a:effectLst/>
                        <a:latin typeface="Calibri"/>
                        <a:ea typeface="Calibri"/>
                        <a:cs typeface="Times New Roman"/>
                      </a:endParaRPr>
                    </a:p>
                  </a:txBody>
                  <a:tcPr marL="63500" marR="63500" marT="0" marB="0"/>
                </a:tc>
              </a:tr>
              <a:tr h="1645679">
                <a:tc>
                  <a:txBody>
                    <a:bodyPr/>
                    <a:lstStyle/>
                    <a:p>
                      <a:r>
                        <a:rPr lang="en-GB" sz="1700" kern="1200" dirty="0" smtClean="0">
                          <a:solidFill>
                            <a:schemeClr val="dk1"/>
                          </a:solidFill>
                          <a:effectLst/>
                          <a:latin typeface="+mn-lt"/>
                          <a:ea typeface="+mn-ea"/>
                          <a:cs typeface="+mn-cs"/>
                        </a:rPr>
                        <a:t>All infectious wastes</a:t>
                      </a:r>
                      <a:endParaRPr lang="en-US" sz="1700" kern="1200" dirty="0" smtClean="0">
                        <a:solidFill>
                          <a:schemeClr val="dk1"/>
                        </a:solidFill>
                        <a:effectLst/>
                        <a:latin typeface="+mn-lt"/>
                        <a:ea typeface="+mn-ea"/>
                        <a:cs typeface="+mn-cs"/>
                      </a:endParaRPr>
                    </a:p>
                    <a:p>
                      <a:r>
                        <a:rPr lang="en-GB" sz="1700" i="1" kern="1200" dirty="0" smtClean="0">
                          <a:solidFill>
                            <a:schemeClr val="dk1"/>
                          </a:solidFill>
                          <a:effectLst/>
                          <a:latin typeface="+mn-lt"/>
                          <a:ea typeface="+mn-ea"/>
                          <a:cs typeface="+mn-cs"/>
                        </a:rPr>
                        <a:t>Except </a:t>
                      </a:r>
                      <a:r>
                        <a:rPr lang="en-GB" sz="1700" kern="1200" dirty="0" smtClean="0">
                          <a:solidFill>
                            <a:schemeClr val="dk1"/>
                          </a:solidFill>
                          <a:effectLst/>
                          <a:latin typeface="+mn-lt"/>
                          <a:ea typeface="+mn-ea"/>
                          <a:cs typeface="+mn-cs"/>
                        </a:rPr>
                        <a:t>cultures and</a:t>
                      </a:r>
                      <a:endParaRPr lang="en-US" sz="1700" kern="1200" dirty="0" smtClean="0">
                        <a:solidFill>
                          <a:schemeClr val="dk1"/>
                        </a:solidFill>
                        <a:effectLst/>
                        <a:latin typeface="+mn-lt"/>
                        <a:ea typeface="+mn-ea"/>
                        <a:cs typeface="+mn-cs"/>
                      </a:endParaRPr>
                    </a:p>
                    <a:p>
                      <a:r>
                        <a:rPr lang="en-GB" sz="1700" kern="1200" dirty="0" smtClean="0">
                          <a:solidFill>
                            <a:schemeClr val="dk1"/>
                          </a:solidFill>
                          <a:effectLst/>
                          <a:latin typeface="+mn-lt"/>
                          <a:ea typeface="+mn-ea"/>
                          <a:cs typeface="+mn-cs"/>
                        </a:rPr>
                        <a:t>anatomical parts</a:t>
                      </a:r>
                      <a:endParaRPr lang="en-US" sz="1700" dirty="0"/>
                    </a:p>
                  </a:txBody>
                  <a:tcPr marL="84667" marR="84667" marT="45713" marB="45713"/>
                </a:tc>
                <a:tc>
                  <a:txBody>
                    <a:bodyPr/>
                    <a:lstStyle/>
                    <a:p>
                      <a:r>
                        <a:rPr lang="en-GB" sz="1700" kern="1200" dirty="0" smtClean="0">
                          <a:solidFill>
                            <a:schemeClr val="dk1"/>
                          </a:solidFill>
                          <a:effectLst/>
                          <a:latin typeface="+mn-lt"/>
                          <a:ea typeface="+mn-ea"/>
                          <a:cs typeface="+mn-cs"/>
                        </a:rPr>
                        <a:t>Packaging, transport, and treatment by incineration or non-burn technology. When no technology is available, burial in special landfill trenches</a:t>
                      </a:r>
                      <a:endParaRPr lang="en-US" sz="1700" dirty="0"/>
                    </a:p>
                  </a:txBody>
                  <a:tcPr marL="84667" marR="84667" marT="45713" marB="45713"/>
                </a:tc>
                <a:tc>
                  <a:txBody>
                    <a:bodyPr/>
                    <a:lstStyle/>
                    <a:p>
                      <a:r>
                        <a:rPr lang="en-GB" sz="1700" kern="1200" dirty="0" smtClean="0">
                          <a:solidFill>
                            <a:schemeClr val="dk1"/>
                          </a:solidFill>
                          <a:effectLst/>
                          <a:latin typeface="+mn-lt"/>
                          <a:ea typeface="+mn-ea"/>
                          <a:cs typeface="+mn-cs"/>
                        </a:rPr>
                        <a:t>This method should be used by large facilities (e.g., hospitals).</a:t>
                      </a:r>
                      <a:endParaRPr lang="en-US" sz="1700" dirty="0"/>
                    </a:p>
                  </a:txBody>
                  <a:tcPr marL="84667" marR="84667" marT="45713" marB="45713"/>
                </a:tc>
              </a:tr>
              <a:tr h="2163763">
                <a:tc>
                  <a:txBody>
                    <a:bodyPr/>
                    <a:lstStyle/>
                    <a:p>
                      <a:r>
                        <a:rPr lang="en-GB" sz="1700" kern="1200" dirty="0" smtClean="0">
                          <a:solidFill>
                            <a:schemeClr val="dk1"/>
                          </a:solidFill>
                          <a:effectLst/>
                          <a:latin typeface="+mn-lt"/>
                          <a:ea typeface="+mn-ea"/>
                          <a:cs typeface="+mn-cs"/>
                        </a:rPr>
                        <a:t>All infectious wastes</a:t>
                      </a:r>
                      <a:endParaRPr lang="en-US" sz="1700" kern="1200" dirty="0" smtClean="0">
                        <a:solidFill>
                          <a:schemeClr val="dk1"/>
                        </a:solidFill>
                        <a:effectLst/>
                        <a:latin typeface="+mn-lt"/>
                        <a:ea typeface="+mn-ea"/>
                        <a:cs typeface="+mn-cs"/>
                      </a:endParaRPr>
                    </a:p>
                    <a:p>
                      <a:r>
                        <a:rPr lang="en-GB" sz="1700" i="1" kern="1200" dirty="0" smtClean="0">
                          <a:solidFill>
                            <a:schemeClr val="dk1"/>
                          </a:solidFill>
                          <a:effectLst/>
                          <a:latin typeface="+mn-lt"/>
                          <a:ea typeface="+mn-ea"/>
                          <a:cs typeface="+mn-cs"/>
                        </a:rPr>
                        <a:t>Except </a:t>
                      </a:r>
                      <a:r>
                        <a:rPr lang="en-GB" sz="1700" kern="1200" dirty="0" smtClean="0">
                          <a:solidFill>
                            <a:schemeClr val="dk1"/>
                          </a:solidFill>
                          <a:effectLst/>
                          <a:latin typeface="+mn-lt"/>
                          <a:ea typeface="+mn-ea"/>
                          <a:cs typeface="+mn-cs"/>
                        </a:rPr>
                        <a:t>cultures and</a:t>
                      </a:r>
                      <a:endParaRPr lang="en-US" sz="1700" kern="1200" dirty="0" smtClean="0">
                        <a:solidFill>
                          <a:schemeClr val="dk1"/>
                        </a:solidFill>
                        <a:effectLst/>
                        <a:latin typeface="+mn-lt"/>
                        <a:ea typeface="+mn-ea"/>
                        <a:cs typeface="+mn-cs"/>
                      </a:endParaRPr>
                    </a:p>
                    <a:p>
                      <a:r>
                        <a:rPr lang="en-GB" sz="1700" kern="1200" dirty="0" smtClean="0">
                          <a:solidFill>
                            <a:schemeClr val="dk1"/>
                          </a:solidFill>
                          <a:effectLst/>
                          <a:latin typeface="+mn-lt"/>
                          <a:ea typeface="+mn-ea"/>
                          <a:cs typeface="+mn-cs"/>
                        </a:rPr>
                        <a:t>anatomical parts</a:t>
                      </a:r>
                      <a:endParaRPr lang="en-US" sz="1700" dirty="0" smtClean="0"/>
                    </a:p>
                  </a:txBody>
                  <a:tcPr marL="84667" marR="84667" marT="45713" marB="45713"/>
                </a:tc>
                <a:tc>
                  <a:txBody>
                    <a:bodyPr/>
                    <a:lstStyle/>
                    <a:p>
                      <a:r>
                        <a:rPr lang="en-GB" sz="1700" kern="1200" dirty="0" smtClean="0">
                          <a:solidFill>
                            <a:schemeClr val="dk1"/>
                          </a:solidFill>
                          <a:effectLst/>
                          <a:latin typeface="+mn-lt"/>
                          <a:ea typeface="+mn-ea"/>
                          <a:cs typeface="+mn-cs"/>
                        </a:rPr>
                        <a:t>Small on-site burial pits</a:t>
                      </a:r>
                      <a:endParaRPr lang="en-US" sz="1700" dirty="0"/>
                    </a:p>
                  </a:txBody>
                  <a:tcPr marL="84667" marR="84667" marT="45713" marB="45713"/>
                </a:tc>
                <a:tc>
                  <a:txBody>
                    <a:bodyPr/>
                    <a:lstStyle/>
                    <a:p>
                      <a:r>
                        <a:rPr lang="en-GB" sz="1700" kern="1200" dirty="0" smtClean="0">
                          <a:solidFill>
                            <a:schemeClr val="dk1"/>
                          </a:solidFill>
                          <a:effectLst/>
                          <a:latin typeface="+mn-lt"/>
                          <a:ea typeface="+mn-ea"/>
                          <a:cs typeface="+mn-cs"/>
                        </a:rPr>
                        <a:t>This method could be used in health centres away from coastal areas and local wells, in areas that do not flood, and where the water table is at least 1.5 metres deeper than the bottom of the pit.</a:t>
                      </a:r>
                      <a:endParaRPr lang="en-US" sz="1700" dirty="0"/>
                    </a:p>
                  </a:txBody>
                  <a:tcPr marL="84667" marR="84667" marT="45713" marB="45713"/>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1DFA02B9-1EAF-4152-8237-B28566C87C17}"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GB" dirty="0"/>
              <a:t>Waste Treatment and Disposal </a:t>
            </a:r>
            <a:r>
              <a:rPr lang="en-GB" dirty="0" smtClean="0"/>
              <a:t>Options - 2</a:t>
            </a:r>
            <a:endParaRPr lang="en-US" dirty="0"/>
          </a:p>
        </p:txBody>
      </p:sp>
      <p:graphicFrame>
        <p:nvGraphicFramePr>
          <p:cNvPr id="4" name="Content Placeholder 3"/>
          <p:cNvGraphicFramePr>
            <a:graphicFrameLocks noGrp="1"/>
          </p:cNvGraphicFramePr>
          <p:nvPr>
            <p:ph idx="1"/>
          </p:nvPr>
        </p:nvGraphicFramePr>
        <p:xfrm>
          <a:off x="457200" y="1600200"/>
          <a:ext cx="7620000" cy="401320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pPr marL="0" marR="0" algn="ctr">
                        <a:lnSpc>
                          <a:spcPct val="200000"/>
                        </a:lnSpc>
                        <a:spcBef>
                          <a:spcPts val="0"/>
                        </a:spcBef>
                        <a:spcAft>
                          <a:spcPts val="0"/>
                        </a:spcAft>
                      </a:pPr>
                      <a:r>
                        <a:rPr lang="en-GB" sz="1700" b="1" cap="all" spc="-25" dirty="0">
                          <a:effectLst/>
                          <a:latin typeface="Calibri"/>
                          <a:ea typeface="Times New Roman"/>
                          <a:cs typeface="Times New Roman"/>
                        </a:rPr>
                        <a:t>Type of Waste</a:t>
                      </a:r>
                      <a:endParaRPr lang="en-US" sz="1700" cap="all" spc="-25" dirty="0">
                        <a:effectLst/>
                        <a:latin typeface="Arial"/>
                        <a:ea typeface="Times New Roman"/>
                        <a:cs typeface="Times New Roman"/>
                      </a:endParaRPr>
                    </a:p>
                  </a:txBody>
                  <a:tcPr marL="63500" marR="63500" marT="0" marB="0"/>
                </a:tc>
                <a:tc>
                  <a:txBody>
                    <a:bodyPr/>
                    <a:lstStyle/>
                    <a:p>
                      <a:pPr marL="0" marR="0" algn="ctr">
                        <a:lnSpc>
                          <a:spcPct val="200000"/>
                        </a:lnSpc>
                        <a:spcBef>
                          <a:spcPts val="0"/>
                        </a:spcBef>
                        <a:spcAft>
                          <a:spcPts val="0"/>
                        </a:spcAft>
                      </a:pPr>
                      <a:r>
                        <a:rPr lang="en-GB" sz="1700" b="1" dirty="0">
                          <a:effectLst/>
                          <a:latin typeface="Calibri"/>
                          <a:ea typeface="Calibri"/>
                          <a:cs typeface="Calibri"/>
                        </a:rPr>
                        <a:t>Methods</a:t>
                      </a:r>
                      <a:endParaRPr lang="en-US" sz="1700" dirty="0">
                        <a:effectLst/>
                        <a:latin typeface="Calibri"/>
                        <a:ea typeface="Calibri"/>
                        <a:cs typeface="Times New Roman"/>
                      </a:endParaRPr>
                    </a:p>
                  </a:txBody>
                  <a:tcPr marL="63500" marR="63500" marT="0" marB="0"/>
                </a:tc>
                <a:tc>
                  <a:txBody>
                    <a:bodyPr/>
                    <a:lstStyle/>
                    <a:p>
                      <a:pPr marL="0" marR="0" algn="ctr">
                        <a:lnSpc>
                          <a:spcPct val="200000"/>
                        </a:lnSpc>
                        <a:spcBef>
                          <a:spcPts val="0"/>
                        </a:spcBef>
                        <a:spcAft>
                          <a:spcPts val="0"/>
                        </a:spcAft>
                      </a:pPr>
                      <a:r>
                        <a:rPr lang="en-GB" sz="1700" b="1" dirty="0">
                          <a:effectLst/>
                          <a:latin typeface="Calibri"/>
                          <a:ea typeface="Calibri"/>
                          <a:cs typeface="Calibri"/>
                        </a:rPr>
                        <a:t>Notes</a:t>
                      </a:r>
                      <a:endParaRPr lang="en-US" sz="1700" dirty="0">
                        <a:effectLst/>
                        <a:latin typeface="Calibri"/>
                        <a:ea typeface="Calibri"/>
                        <a:cs typeface="Times New Roman"/>
                      </a:endParaRPr>
                    </a:p>
                  </a:txBody>
                  <a:tcPr marL="63500" marR="63500" marT="0" marB="0"/>
                </a:tc>
              </a:tr>
              <a:tr h="370840">
                <a:tc>
                  <a:txBody>
                    <a:bodyPr/>
                    <a:lstStyle/>
                    <a:p>
                      <a:pPr marL="0" marR="0" algn="ctr">
                        <a:lnSpc>
                          <a:spcPct val="100000"/>
                        </a:lnSpc>
                        <a:spcBef>
                          <a:spcPts val="0"/>
                        </a:spcBef>
                        <a:spcAft>
                          <a:spcPts val="0"/>
                        </a:spcAft>
                      </a:pPr>
                      <a:r>
                        <a:rPr lang="en-GB" sz="1700" dirty="0">
                          <a:effectLst/>
                          <a:latin typeface="Calibri"/>
                          <a:ea typeface="Calibri"/>
                          <a:cs typeface="Calibri"/>
                        </a:rPr>
                        <a:t> </a:t>
                      </a:r>
                      <a:endParaRPr lang="en-US" sz="1700" dirty="0">
                        <a:effectLst/>
                        <a:latin typeface="Calibri"/>
                        <a:ea typeface="Calibri"/>
                        <a:cs typeface="Times New Roman"/>
                      </a:endParaRPr>
                    </a:p>
                    <a:p>
                      <a:pPr marL="0" marR="0" algn="ctr">
                        <a:lnSpc>
                          <a:spcPct val="100000"/>
                        </a:lnSpc>
                        <a:spcBef>
                          <a:spcPts val="0"/>
                        </a:spcBef>
                        <a:spcAft>
                          <a:spcPts val="0"/>
                        </a:spcAft>
                      </a:pPr>
                      <a:r>
                        <a:rPr lang="en-GB" sz="1700" dirty="0">
                          <a:effectLst/>
                          <a:latin typeface="Calibri"/>
                          <a:ea typeface="Calibri"/>
                          <a:cs typeface="Calibri"/>
                        </a:rPr>
                        <a:t>Cultures</a:t>
                      </a:r>
                      <a:endParaRPr lang="en-US" sz="1700" dirty="0">
                        <a:effectLst/>
                        <a:latin typeface="Calibri"/>
                        <a:ea typeface="Calibri"/>
                        <a:cs typeface="Times New Roman"/>
                      </a:endParaRPr>
                    </a:p>
                  </a:txBody>
                  <a:tcPr marL="63500" marR="63500" marT="0" marB="0"/>
                </a:tc>
                <a:tc>
                  <a:txBody>
                    <a:bodyPr/>
                    <a:lstStyle/>
                    <a:p>
                      <a:pPr marL="0" marR="0">
                        <a:lnSpc>
                          <a:spcPct val="100000"/>
                        </a:lnSpc>
                        <a:spcBef>
                          <a:spcPts val="0"/>
                        </a:spcBef>
                        <a:spcAft>
                          <a:spcPts val="0"/>
                        </a:spcAft>
                      </a:pPr>
                      <a:r>
                        <a:rPr lang="en-GB" sz="1700" dirty="0">
                          <a:effectLst/>
                          <a:latin typeface="Calibri"/>
                          <a:ea typeface="Calibri"/>
                          <a:cs typeface="Calibri"/>
                        </a:rPr>
                        <a:t>Small on-site autoclaves or pressure cookers.</a:t>
                      </a:r>
                      <a:endParaRPr lang="en-US" sz="1700" dirty="0">
                        <a:effectLst/>
                        <a:latin typeface="Calibri"/>
                        <a:ea typeface="Calibri"/>
                        <a:cs typeface="Times New Roman"/>
                      </a:endParaRPr>
                    </a:p>
                  </a:txBody>
                  <a:tcPr marL="63500" marR="63500" marT="0" marB="0"/>
                </a:tc>
                <a:tc>
                  <a:txBody>
                    <a:bodyPr/>
                    <a:lstStyle/>
                    <a:p>
                      <a:pPr marL="0" marR="0">
                        <a:lnSpc>
                          <a:spcPct val="100000"/>
                        </a:lnSpc>
                        <a:spcBef>
                          <a:spcPts val="0"/>
                        </a:spcBef>
                        <a:spcAft>
                          <a:spcPts val="0"/>
                        </a:spcAft>
                      </a:pPr>
                      <a:r>
                        <a:rPr lang="en-GB" sz="1700" dirty="0">
                          <a:effectLst/>
                          <a:latin typeface="Calibri"/>
                          <a:ea typeface="Calibri"/>
                          <a:cs typeface="Calibri"/>
                        </a:rPr>
                        <a:t>Preferably in the laboratory.</a:t>
                      </a:r>
                      <a:endParaRPr lang="en-US" sz="1700" dirty="0">
                        <a:effectLst/>
                        <a:latin typeface="Calibri"/>
                        <a:ea typeface="Calibri"/>
                        <a:cs typeface="Times New Roman"/>
                      </a:endParaRPr>
                    </a:p>
                  </a:txBody>
                  <a:tcPr marL="63500" marR="63500" marT="0" marB="0"/>
                </a:tc>
              </a:tr>
              <a:tr h="370840">
                <a:tc>
                  <a:txBody>
                    <a:bodyPr/>
                    <a:lstStyle/>
                    <a:p>
                      <a:pPr>
                        <a:lnSpc>
                          <a:spcPct val="100000"/>
                        </a:lnSpc>
                      </a:pPr>
                      <a:r>
                        <a:rPr lang="en-GB" sz="1700" kern="1200" dirty="0" smtClean="0">
                          <a:solidFill>
                            <a:schemeClr val="dk1"/>
                          </a:solidFill>
                          <a:effectLst/>
                          <a:latin typeface="+mn-lt"/>
                          <a:ea typeface="+mn-ea"/>
                          <a:cs typeface="+mn-cs"/>
                        </a:rPr>
                        <a:t>Anatomical parts</a:t>
                      </a:r>
                      <a:endParaRPr lang="en-US" sz="1700" dirty="0" smtClean="0"/>
                    </a:p>
                  </a:txBody>
                  <a:tcPr marL="84667" marR="84667"/>
                </a:tc>
                <a:tc>
                  <a:txBody>
                    <a:bodyPr/>
                    <a:lstStyle/>
                    <a:p>
                      <a:pPr>
                        <a:lnSpc>
                          <a:spcPct val="100000"/>
                        </a:lnSpc>
                      </a:pPr>
                      <a:r>
                        <a:rPr lang="en-GB" sz="1700" kern="1200" dirty="0" smtClean="0">
                          <a:solidFill>
                            <a:schemeClr val="dk1"/>
                          </a:solidFill>
                          <a:effectLst/>
                          <a:latin typeface="+mn-lt"/>
                          <a:ea typeface="+mn-ea"/>
                          <a:cs typeface="+mn-cs"/>
                        </a:rPr>
                        <a:t>Interment at burial grounds or cemeteries.</a:t>
                      </a:r>
                      <a:endParaRPr lang="en-US" sz="1700" dirty="0"/>
                    </a:p>
                  </a:txBody>
                  <a:tcPr marL="84667" marR="84667"/>
                </a:tc>
                <a:tc>
                  <a:txBody>
                    <a:bodyPr/>
                    <a:lstStyle/>
                    <a:p>
                      <a:pPr>
                        <a:lnSpc>
                          <a:spcPct val="100000"/>
                        </a:lnSpc>
                      </a:pPr>
                      <a:r>
                        <a:rPr lang="en-GB" sz="1700" kern="1200" dirty="0" smtClean="0">
                          <a:solidFill>
                            <a:schemeClr val="dk1"/>
                          </a:solidFill>
                          <a:effectLst/>
                          <a:latin typeface="+mn-lt"/>
                          <a:ea typeface="+mn-ea"/>
                          <a:cs typeface="+mn-cs"/>
                        </a:rPr>
                        <a:t>This is the basic method for body parts. </a:t>
                      </a:r>
                      <a:endParaRPr lang="en-US" sz="1700" dirty="0"/>
                    </a:p>
                  </a:txBody>
                  <a:tcPr marL="84667" marR="84667"/>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kern="1200" dirty="0" smtClean="0">
                          <a:solidFill>
                            <a:schemeClr val="dk1"/>
                          </a:solidFill>
                          <a:effectLst/>
                          <a:latin typeface="+mn-lt"/>
                          <a:ea typeface="+mn-ea"/>
                          <a:cs typeface="+mn-cs"/>
                        </a:rPr>
                        <a:t>Anatomical parts</a:t>
                      </a:r>
                      <a:endParaRPr lang="en-US" sz="1700" dirty="0" smtClean="0"/>
                    </a:p>
                  </a:txBody>
                  <a:tcPr marL="84667" marR="84667"/>
                </a:tc>
                <a:tc>
                  <a:txBody>
                    <a:bodyPr/>
                    <a:lstStyle/>
                    <a:p>
                      <a:pPr>
                        <a:lnSpc>
                          <a:spcPct val="100000"/>
                        </a:lnSpc>
                      </a:pPr>
                      <a:r>
                        <a:rPr lang="en-GB" sz="1700" kern="1200" dirty="0" smtClean="0">
                          <a:solidFill>
                            <a:schemeClr val="dk1"/>
                          </a:solidFill>
                          <a:effectLst/>
                          <a:latin typeface="+mn-lt"/>
                          <a:ea typeface="+mn-ea"/>
                          <a:cs typeface="+mn-cs"/>
                        </a:rPr>
                        <a:t>Cremation.</a:t>
                      </a:r>
                      <a:endParaRPr lang="en-US" sz="1700" dirty="0"/>
                    </a:p>
                  </a:txBody>
                  <a:tcPr marL="84667" marR="8466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kern="1200" dirty="0" smtClean="0">
                          <a:solidFill>
                            <a:schemeClr val="dk1"/>
                          </a:solidFill>
                          <a:effectLst/>
                          <a:latin typeface="+mn-lt"/>
                          <a:ea typeface="+mn-ea"/>
                          <a:cs typeface="+mn-cs"/>
                        </a:rPr>
                        <a:t>? use a local crematorium.</a:t>
                      </a:r>
                      <a:endParaRPr lang="en-US" sz="1700" kern="1200" dirty="0" smtClean="0">
                        <a:solidFill>
                          <a:schemeClr val="dk1"/>
                        </a:solidFill>
                        <a:effectLst/>
                        <a:latin typeface="+mn-lt"/>
                        <a:ea typeface="+mn-ea"/>
                        <a:cs typeface="+mn-cs"/>
                      </a:endParaRPr>
                    </a:p>
                  </a:txBody>
                  <a:tcPr marL="84667" marR="84667"/>
                </a:tc>
              </a:tr>
              <a:tr h="370840">
                <a:tc>
                  <a:txBody>
                    <a:bodyPr/>
                    <a:lstStyle/>
                    <a:p>
                      <a:pPr marL="0" marR="0" algn="l">
                        <a:lnSpc>
                          <a:spcPct val="100000"/>
                        </a:lnSpc>
                        <a:spcBef>
                          <a:spcPts val="0"/>
                        </a:spcBef>
                        <a:spcAft>
                          <a:spcPts val="0"/>
                        </a:spcAft>
                      </a:pPr>
                      <a:r>
                        <a:rPr lang="en-GB" sz="1700" dirty="0">
                          <a:effectLst/>
                          <a:latin typeface="+mn-lt"/>
                          <a:ea typeface="Calibri"/>
                          <a:cs typeface="Calibri"/>
                        </a:rPr>
                        <a:t> </a:t>
                      </a:r>
                      <a:r>
                        <a:rPr lang="en-GB" sz="1700" dirty="0" smtClean="0">
                          <a:effectLst/>
                          <a:latin typeface="+mn-lt"/>
                          <a:ea typeface="Calibri"/>
                          <a:cs typeface="Calibri"/>
                        </a:rPr>
                        <a:t>Placenta waste And small-tissue waste</a:t>
                      </a:r>
                      <a:endParaRPr lang="en-US" sz="1700" dirty="0" smtClean="0">
                        <a:effectLst/>
                        <a:latin typeface="+mn-lt"/>
                        <a:ea typeface="Calibri"/>
                        <a:cs typeface="Times New Roman"/>
                      </a:endParaRPr>
                    </a:p>
                  </a:txBody>
                  <a:tcPr marL="63500" marR="635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kern="1200" dirty="0" smtClean="0">
                          <a:solidFill>
                            <a:schemeClr val="dk1"/>
                          </a:solidFill>
                          <a:effectLst/>
                          <a:latin typeface="+mn-lt"/>
                          <a:ea typeface="+mn-ea"/>
                          <a:cs typeface="+mn-cs"/>
                        </a:rPr>
                        <a:t>Small on-site burial pits or interment at burial grounds or cemeteries.</a:t>
                      </a:r>
                      <a:endParaRPr lang="en-US" sz="1700" kern="1200" dirty="0" smtClean="0">
                        <a:solidFill>
                          <a:schemeClr val="dk1"/>
                        </a:solidFill>
                        <a:effectLst/>
                        <a:latin typeface="+mn-lt"/>
                        <a:ea typeface="+mn-ea"/>
                        <a:cs typeface="+mn-cs"/>
                      </a:endParaRPr>
                    </a:p>
                    <a:p>
                      <a:pPr>
                        <a:lnSpc>
                          <a:spcPct val="100000"/>
                        </a:lnSpc>
                      </a:pPr>
                      <a:endParaRPr lang="en-US" sz="1700" dirty="0"/>
                    </a:p>
                  </a:txBody>
                  <a:tcPr marL="84667" marR="8466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kern="1200" dirty="0" smtClean="0">
                          <a:solidFill>
                            <a:schemeClr val="dk1"/>
                          </a:solidFill>
                          <a:effectLst/>
                          <a:latin typeface="+mn-lt"/>
                          <a:ea typeface="+mn-ea"/>
                          <a:cs typeface="+mn-cs"/>
                        </a:rPr>
                        <a:t>These are acceptable methods.</a:t>
                      </a:r>
                      <a:endParaRPr lang="en-US" sz="1700" kern="1200" dirty="0" smtClean="0">
                        <a:solidFill>
                          <a:schemeClr val="dk1"/>
                        </a:solidFill>
                        <a:effectLst/>
                        <a:latin typeface="+mn-lt"/>
                        <a:ea typeface="+mn-ea"/>
                        <a:cs typeface="+mn-cs"/>
                      </a:endParaRPr>
                    </a:p>
                  </a:txBody>
                  <a:tcPr marL="84667" marR="84667"/>
                </a:tc>
              </a:tr>
              <a:tr h="370840">
                <a:tc>
                  <a:txBody>
                    <a:bodyPr/>
                    <a:lstStyle/>
                    <a:p>
                      <a:pPr marL="0" marR="0" algn="l">
                        <a:lnSpc>
                          <a:spcPct val="100000"/>
                        </a:lnSpc>
                        <a:spcBef>
                          <a:spcPts val="0"/>
                        </a:spcBef>
                        <a:spcAft>
                          <a:spcPts val="0"/>
                        </a:spcAft>
                      </a:pPr>
                      <a:r>
                        <a:rPr lang="en-GB" sz="1700" dirty="0" smtClean="0">
                          <a:effectLst/>
                          <a:latin typeface="+mn-lt"/>
                          <a:ea typeface="Calibri"/>
                          <a:cs typeface="Calibri"/>
                        </a:rPr>
                        <a:t>Placenta waste And small-tissue waste</a:t>
                      </a:r>
                      <a:endParaRPr lang="en-US" sz="1700" dirty="0" smtClean="0">
                        <a:effectLst/>
                        <a:latin typeface="+mn-lt"/>
                        <a:ea typeface="Calibri"/>
                        <a:cs typeface="Times New Roman"/>
                      </a:endParaRPr>
                    </a:p>
                    <a:p>
                      <a:pPr marL="0" marR="0" algn="l">
                        <a:lnSpc>
                          <a:spcPct val="100000"/>
                        </a:lnSpc>
                        <a:spcBef>
                          <a:spcPts val="0"/>
                        </a:spcBef>
                        <a:spcAft>
                          <a:spcPts val="0"/>
                        </a:spcAft>
                      </a:pPr>
                      <a:endParaRPr lang="en-US" sz="1700" dirty="0">
                        <a:effectLst/>
                        <a:latin typeface="+mn-lt"/>
                        <a:ea typeface="Calibri"/>
                        <a:cs typeface="Times New Roman"/>
                      </a:endParaRPr>
                    </a:p>
                  </a:txBody>
                  <a:tcPr marL="63500" marR="63500" marT="0" marB="0"/>
                </a:tc>
                <a:tc>
                  <a:txBody>
                    <a:bodyPr/>
                    <a:lstStyle/>
                    <a:p>
                      <a:pPr>
                        <a:lnSpc>
                          <a:spcPct val="100000"/>
                        </a:lnSpc>
                      </a:pPr>
                      <a:r>
                        <a:rPr lang="en-GB" sz="1700" kern="1200" dirty="0" smtClean="0">
                          <a:solidFill>
                            <a:schemeClr val="dk1"/>
                          </a:solidFill>
                          <a:effectLst/>
                          <a:latin typeface="+mn-lt"/>
                          <a:ea typeface="+mn-ea"/>
                          <a:cs typeface="+mn-cs"/>
                        </a:rPr>
                        <a:t>Composting method.</a:t>
                      </a:r>
                      <a:endParaRPr lang="en-US" sz="1700" dirty="0"/>
                    </a:p>
                  </a:txBody>
                  <a:tcPr marL="84667" marR="8466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kern="1200" dirty="0" smtClean="0">
                          <a:solidFill>
                            <a:schemeClr val="dk1"/>
                          </a:solidFill>
                          <a:effectLst/>
                          <a:latin typeface="+mn-lt"/>
                          <a:ea typeface="+mn-ea"/>
                          <a:cs typeface="+mn-cs"/>
                        </a:rPr>
                        <a:t>This is an acceptable method.</a:t>
                      </a:r>
                      <a:endParaRPr lang="en-US" sz="17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kern="1200" dirty="0" smtClean="0">
                        <a:solidFill>
                          <a:schemeClr val="dk1"/>
                        </a:solidFill>
                        <a:effectLst/>
                        <a:latin typeface="+mn-lt"/>
                        <a:ea typeface="+mn-ea"/>
                        <a:cs typeface="+mn-cs"/>
                      </a:endParaRPr>
                    </a:p>
                  </a:txBody>
                  <a:tcPr marL="84667" marR="84667"/>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1DFA02B9-1EAF-4152-8237-B28566C87C17}"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GB" dirty="0"/>
              <a:t>Waste Treatment and Disposal </a:t>
            </a:r>
            <a:r>
              <a:rPr lang="en-GB" dirty="0" smtClean="0"/>
              <a:t>Options - 3</a:t>
            </a:r>
            <a:endParaRPr lang="en-US" dirty="0"/>
          </a:p>
        </p:txBody>
      </p:sp>
      <p:graphicFrame>
        <p:nvGraphicFramePr>
          <p:cNvPr id="4" name="Content Placeholder 3"/>
          <p:cNvGraphicFramePr>
            <a:graphicFrameLocks noGrp="1"/>
          </p:cNvGraphicFramePr>
          <p:nvPr>
            <p:ph idx="1"/>
          </p:nvPr>
        </p:nvGraphicFramePr>
        <p:xfrm>
          <a:off x="457200" y="1600200"/>
          <a:ext cx="7620000" cy="259080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pPr marL="0" marR="0" algn="ctr">
                        <a:lnSpc>
                          <a:spcPct val="200000"/>
                        </a:lnSpc>
                        <a:spcBef>
                          <a:spcPts val="0"/>
                        </a:spcBef>
                        <a:spcAft>
                          <a:spcPts val="0"/>
                        </a:spcAft>
                      </a:pPr>
                      <a:r>
                        <a:rPr lang="en-GB" sz="1700" b="1" cap="all" spc="-25" dirty="0">
                          <a:effectLst/>
                          <a:latin typeface="Calibri"/>
                          <a:ea typeface="Times New Roman"/>
                          <a:cs typeface="Times New Roman"/>
                        </a:rPr>
                        <a:t>Type of Waste</a:t>
                      </a:r>
                      <a:endParaRPr lang="en-US" sz="1700" cap="all" spc="-25" dirty="0">
                        <a:effectLst/>
                        <a:latin typeface="Arial"/>
                        <a:ea typeface="Times New Roman"/>
                        <a:cs typeface="Times New Roman"/>
                      </a:endParaRPr>
                    </a:p>
                  </a:txBody>
                  <a:tcPr marL="63500" marR="63500" marT="0" marB="0"/>
                </a:tc>
                <a:tc>
                  <a:txBody>
                    <a:bodyPr/>
                    <a:lstStyle/>
                    <a:p>
                      <a:pPr marL="0" marR="0" algn="ctr">
                        <a:lnSpc>
                          <a:spcPct val="200000"/>
                        </a:lnSpc>
                        <a:spcBef>
                          <a:spcPts val="0"/>
                        </a:spcBef>
                        <a:spcAft>
                          <a:spcPts val="0"/>
                        </a:spcAft>
                      </a:pPr>
                      <a:r>
                        <a:rPr lang="en-GB" sz="1700" b="1" dirty="0">
                          <a:effectLst/>
                          <a:latin typeface="Calibri"/>
                          <a:ea typeface="Calibri"/>
                          <a:cs typeface="Calibri"/>
                        </a:rPr>
                        <a:t>Methods</a:t>
                      </a:r>
                      <a:endParaRPr lang="en-US" sz="1700" dirty="0">
                        <a:effectLst/>
                        <a:latin typeface="Calibri"/>
                        <a:ea typeface="Calibri"/>
                        <a:cs typeface="Times New Roman"/>
                      </a:endParaRPr>
                    </a:p>
                  </a:txBody>
                  <a:tcPr marL="63500" marR="63500" marT="0" marB="0"/>
                </a:tc>
                <a:tc>
                  <a:txBody>
                    <a:bodyPr/>
                    <a:lstStyle/>
                    <a:p>
                      <a:pPr marL="0" marR="0" algn="ctr">
                        <a:lnSpc>
                          <a:spcPct val="200000"/>
                        </a:lnSpc>
                        <a:spcBef>
                          <a:spcPts val="0"/>
                        </a:spcBef>
                        <a:spcAft>
                          <a:spcPts val="0"/>
                        </a:spcAft>
                      </a:pPr>
                      <a:r>
                        <a:rPr lang="en-GB" sz="1700" b="1" dirty="0">
                          <a:effectLst/>
                          <a:latin typeface="Calibri"/>
                          <a:ea typeface="Calibri"/>
                          <a:cs typeface="Calibri"/>
                        </a:rPr>
                        <a:t>Notes</a:t>
                      </a:r>
                      <a:endParaRPr lang="en-US" sz="1700" dirty="0">
                        <a:effectLst/>
                        <a:latin typeface="Calibri"/>
                        <a:ea typeface="Calibri"/>
                        <a:cs typeface="Times New Roman"/>
                      </a:endParaRPr>
                    </a:p>
                  </a:txBody>
                  <a:tcPr marL="63500" marR="63500" marT="0" marB="0"/>
                </a:tc>
              </a:tr>
              <a:tr h="370840">
                <a:tc>
                  <a:txBody>
                    <a:bodyPr/>
                    <a:lstStyle/>
                    <a:p>
                      <a:r>
                        <a:rPr lang="en-GB" sz="1700" kern="1200" dirty="0" smtClean="0">
                          <a:solidFill>
                            <a:schemeClr val="dk1"/>
                          </a:solidFill>
                          <a:effectLst/>
                          <a:latin typeface="+mn-lt"/>
                          <a:ea typeface="+mn-ea"/>
                          <a:cs typeface="+mn-cs"/>
                        </a:rPr>
                        <a:t>Free-flowing</a:t>
                      </a:r>
                      <a:endParaRPr lang="en-US" sz="1700" kern="1200" dirty="0" smtClean="0">
                        <a:solidFill>
                          <a:schemeClr val="dk1"/>
                        </a:solidFill>
                        <a:effectLst/>
                        <a:latin typeface="+mn-lt"/>
                        <a:ea typeface="+mn-ea"/>
                        <a:cs typeface="+mn-cs"/>
                      </a:endParaRPr>
                    </a:p>
                    <a:p>
                      <a:r>
                        <a:rPr lang="en-GB" sz="1700" kern="1200" dirty="0" smtClean="0">
                          <a:solidFill>
                            <a:schemeClr val="dk1"/>
                          </a:solidFill>
                          <a:effectLst/>
                          <a:latin typeface="+mn-lt"/>
                          <a:ea typeface="+mn-ea"/>
                          <a:cs typeface="+mn-cs"/>
                        </a:rPr>
                        <a:t>blood and</a:t>
                      </a:r>
                      <a:endParaRPr lang="en-US" sz="1700" kern="1200" dirty="0" smtClean="0">
                        <a:solidFill>
                          <a:schemeClr val="dk1"/>
                        </a:solidFill>
                        <a:effectLst/>
                        <a:latin typeface="+mn-lt"/>
                        <a:ea typeface="+mn-ea"/>
                        <a:cs typeface="+mn-cs"/>
                      </a:endParaRPr>
                    </a:p>
                    <a:p>
                      <a:r>
                        <a:rPr lang="en-GB" sz="1700" kern="1200" dirty="0" smtClean="0">
                          <a:solidFill>
                            <a:schemeClr val="dk1"/>
                          </a:solidFill>
                          <a:effectLst/>
                          <a:latin typeface="+mn-lt"/>
                          <a:ea typeface="+mn-ea"/>
                          <a:cs typeface="+mn-cs"/>
                        </a:rPr>
                        <a:t>body fluids</a:t>
                      </a:r>
                      <a:r>
                        <a:rPr lang="en-GB" sz="1700" dirty="0">
                          <a:effectLst/>
                          <a:latin typeface="Calibri"/>
                          <a:ea typeface="Calibri"/>
                          <a:cs typeface="Calibri"/>
                        </a:rPr>
                        <a:t> </a:t>
                      </a:r>
                      <a:endParaRPr lang="en-US" sz="1700" dirty="0">
                        <a:effectLst/>
                        <a:latin typeface="Calibri"/>
                        <a:ea typeface="Calibri"/>
                        <a:cs typeface="Times New Roman"/>
                      </a:endParaRPr>
                    </a:p>
                  </a:txBody>
                  <a:tcPr marL="63500" marR="63500" marT="0" marB="0"/>
                </a:tc>
                <a:tc>
                  <a:txBody>
                    <a:bodyPr/>
                    <a:lstStyle/>
                    <a:p>
                      <a:pPr marL="0" marR="0">
                        <a:lnSpc>
                          <a:spcPct val="100000"/>
                        </a:lnSpc>
                        <a:spcBef>
                          <a:spcPts val="0"/>
                        </a:spcBef>
                        <a:spcAft>
                          <a:spcPts val="0"/>
                        </a:spcAft>
                      </a:pPr>
                      <a:r>
                        <a:rPr lang="en-GB" sz="1700" kern="1200" dirty="0" smtClean="0">
                          <a:solidFill>
                            <a:schemeClr val="dk1"/>
                          </a:solidFill>
                          <a:effectLst/>
                          <a:latin typeface="+mn-lt"/>
                          <a:ea typeface="+mn-ea"/>
                          <a:cs typeface="+mn-cs"/>
                        </a:rPr>
                        <a:t>Sanitary sewer. When sanitary sewers are not available, known infectious blood and body fluids should be decontaminated with the addition of disinfectant such as sodium hypochlorite.</a:t>
                      </a:r>
                      <a:endParaRPr lang="en-US" sz="1700" dirty="0">
                        <a:effectLst/>
                        <a:latin typeface="Calibri"/>
                        <a:ea typeface="Calibri"/>
                        <a:cs typeface="Times New Roman"/>
                      </a:endParaRPr>
                    </a:p>
                  </a:txBody>
                  <a:tcPr marL="63500" marR="635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kern="1200" dirty="0" smtClean="0">
                          <a:solidFill>
                            <a:schemeClr val="dk1"/>
                          </a:solidFill>
                          <a:effectLst/>
                          <a:latin typeface="+mn-lt"/>
                          <a:ea typeface="+mn-ea"/>
                          <a:cs typeface="+mn-cs"/>
                        </a:rPr>
                        <a:t>This method applies to all health facilities with sanitary sewers.</a:t>
                      </a:r>
                      <a:endParaRPr lang="en-US" sz="1700" kern="1200" dirty="0" smtClean="0">
                        <a:solidFill>
                          <a:schemeClr val="dk1"/>
                        </a:solidFill>
                        <a:effectLst/>
                        <a:latin typeface="+mn-lt"/>
                        <a:ea typeface="+mn-ea"/>
                        <a:cs typeface="+mn-cs"/>
                      </a:endParaRPr>
                    </a:p>
                    <a:p>
                      <a:pPr marL="0" marR="0">
                        <a:lnSpc>
                          <a:spcPct val="150000"/>
                        </a:lnSpc>
                        <a:spcBef>
                          <a:spcPts val="0"/>
                        </a:spcBef>
                        <a:spcAft>
                          <a:spcPts val="0"/>
                        </a:spcAft>
                      </a:pPr>
                      <a:endParaRPr lang="en-US" sz="1700" dirty="0">
                        <a:effectLst/>
                        <a:latin typeface="Calibri"/>
                        <a:ea typeface="Calibri"/>
                        <a:cs typeface="Times New Roman"/>
                      </a:endParaRPr>
                    </a:p>
                  </a:txBody>
                  <a:tcPr marL="63500" marR="63500" marT="0" marB="0"/>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1DFA02B9-1EAF-4152-8237-B28566C87C17}"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Transport</a:t>
            </a:r>
            <a:endParaRPr lang="en-US" dirty="0"/>
          </a:p>
        </p:txBody>
      </p:sp>
      <p:sp>
        <p:nvSpPr>
          <p:cNvPr id="24579" name="Content Placeholder 2"/>
          <p:cNvSpPr>
            <a:spLocks noGrp="1"/>
          </p:cNvSpPr>
          <p:nvPr>
            <p:ph idx="1"/>
          </p:nvPr>
        </p:nvSpPr>
        <p:spPr>
          <a:xfrm>
            <a:off x="457200" y="1219200"/>
            <a:ext cx="7620000" cy="5181600"/>
          </a:xfrm>
        </p:spPr>
        <p:txBody>
          <a:bodyPr/>
          <a:lstStyle/>
          <a:p>
            <a:pPr eaLnBrk="1" hangingPunct="1"/>
            <a:r>
              <a:rPr lang="en-GB" sz="2400" dirty="0" smtClean="0"/>
              <a:t>Waste contained in sealed plastic bags and/or sharps containers </a:t>
            </a:r>
          </a:p>
          <a:p>
            <a:pPr eaLnBrk="1" hangingPunct="1"/>
            <a:r>
              <a:rPr lang="en-GB" sz="2400" dirty="0" smtClean="0"/>
              <a:t>Place in hard corrugated cardboard boxes or reusable plastic bins for transport every few days (sooner for putrescent waste) or whenever sufficient waste has accumulated </a:t>
            </a:r>
          </a:p>
          <a:p>
            <a:pPr eaLnBrk="1" hangingPunct="1"/>
            <a:r>
              <a:rPr lang="en-GB" sz="2400" dirty="0" smtClean="0"/>
              <a:t>Containers have biohazard labels or are colour coded</a:t>
            </a:r>
          </a:p>
          <a:p>
            <a:pPr lvl="1" eaLnBrk="1" hangingPunct="1"/>
            <a:r>
              <a:rPr lang="en-GB" dirty="0" smtClean="0"/>
              <a:t>e.g., red or yellow or as dictated by local legislation</a:t>
            </a:r>
            <a:endParaRPr lang="en-US" dirty="0" smtClean="0"/>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23</a:t>
            </a:fld>
            <a:endParaRPr lang="en-US" dirty="0"/>
          </a:p>
        </p:txBody>
      </p:sp>
      <p:pic>
        <p:nvPicPr>
          <p:cNvPr id="2458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4958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t>Management</a:t>
            </a:r>
            <a:endParaRPr lang="en-US" dirty="0"/>
          </a:p>
        </p:txBody>
      </p:sp>
      <p:sp>
        <p:nvSpPr>
          <p:cNvPr id="3" name="Content Placeholder 2"/>
          <p:cNvSpPr>
            <a:spLocks noGrp="1"/>
          </p:cNvSpPr>
          <p:nvPr>
            <p:ph idx="1"/>
          </p:nvPr>
        </p:nvSpPr>
        <p:spPr>
          <a:ln>
            <a:miter lim="800000"/>
            <a:headEnd/>
            <a:tailEnd/>
          </a:ln>
        </p:spPr>
        <p:txBody>
          <a:bodyPr rtlCol="0">
            <a:normAutofit/>
          </a:bodyPr>
          <a:lstStyle/>
          <a:p>
            <a:pPr marL="114300" indent="0" eaLnBrk="1" fontAlgn="auto" hangingPunct="1">
              <a:spcAft>
                <a:spcPts val="0"/>
              </a:spcAft>
              <a:buNone/>
              <a:defRPr/>
            </a:pPr>
            <a:r>
              <a:rPr lang="en-GB" sz="2800" dirty="0"/>
              <a:t>Waste management should be incorporated into policies, procedures, and programmes to minimise the risk of spreading infection in and from the health care facility, thereby protecting patients, healthcare workers, and the </a:t>
            </a:r>
            <a:r>
              <a:rPr lang="en-GB" sz="2800" dirty="0" smtClean="0"/>
              <a:t>public</a:t>
            </a:r>
            <a:r>
              <a:rPr lang="en-GB" sz="2800" strike="dblStrike" dirty="0" smtClean="0"/>
              <a:t> </a:t>
            </a:r>
            <a:endParaRPr lang="en-US" sz="2800" dirty="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half" idx="10"/>
          </p:nvPr>
        </p:nvSpPr>
        <p:spPr/>
        <p:txBody>
          <a:bodyPr/>
          <a:lstStyle/>
          <a:p>
            <a:pPr>
              <a:defRPr/>
            </a:pPr>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1DFA02B9-1EAF-4152-8237-B28566C87C17}"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t>Training</a:t>
            </a:r>
            <a:endParaRPr lang="en-US" dirty="0"/>
          </a:p>
        </p:txBody>
      </p:sp>
      <p:sp>
        <p:nvSpPr>
          <p:cNvPr id="26627" name="Content Placeholder 2"/>
          <p:cNvSpPr>
            <a:spLocks noGrp="1"/>
          </p:cNvSpPr>
          <p:nvPr>
            <p:ph idx="1"/>
          </p:nvPr>
        </p:nvSpPr>
        <p:spPr>
          <a:xfrm>
            <a:off x="457200" y="1600200"/>
            <a:ext cx="7162800" cy="4800600"/>
          </a:xfrm>
        </p:spPr>
        <p:txBody>
          <a:bodyPr>
            <a:normAutofit/>
          </a:bodyPr>
          <a:lstStyle/>
          <a:p>
            <a:pPr eaLnBrk="1" hangingPunct="1"/>
            <a:r>
              <a:rPr lang="en-GB" sz="2800" dirty="0" smtClean="0"/>
              <a:t>Initial training emphasise safe healthcare waste management practices </a:t>
            </a:r>
          </a:p>
          <a:p>
            <a:pPr eaLnBrk="1" hangingPunct="1"/>
            <a:r>
              <a:rPr lang="en-GB" sz="2800" dirty="0" smtClean="0"/>
              <a:t>Practical training provided to all those involved in handling, packaging, transporting, and disposing of health care waste.</a:t>
            </a:r>
            <a:endParaRPr lang="en-US" sz="2800" dirty="0" smtClean="0"/>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25</a:t>
            </a:fld>
            <a:endParaRPr lang="en-US" dirty="0"/>
          </a:p>
        </p:txBody>
      </p:sp>
      <p:pic>
        <p:nvPicPr>
          <p:cNvPr id="266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83063"/>
            <a:ext cx="2733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References</a:t>
            </a:r>
            <a:endParaRPr lang="en-US" dirty="0"/>
          </a:p>
        </p:txBody>
      </p:sp>
      <p:sp>
        <p:nvSpPr>
          <p:cNvPr id="30723" name="Content Placeholder 2"/>
          <p:cNvSpPr>
            <a:spLocks noGrp="1"/>
          </p:cNvSpPr>
          <p:nvPr>
            <p:ph idx="1"/>
          </p:nvPr>
        </p:nvSpPr>
        <p:spPr>
          <a:xfrm>
            <a:off x="381000" y="1371600"/>
            <a:ext cx="7620000" cy="4800600"/>
          </a:xfrm>
        </p:spPr>
        <p:txBody>
          <a:bodyPr>
            <a:normAutofit/>
          </a:bodyPr>
          <a:lstStyle/>
          <a:p>
            <a:pPr eaLnBrk="1" hangingPunct="1"/>
            <a:r>
              <a:rPr lang="en-US" sz="2400" dirty="0" smtClean="0"/>
              <a:t>Healthcare waste, World Health Organization </a:t>
            </a:r>
            <a:r>
              <a:rPr lang="en-US" sz="2400" dirty="0" smtClean="0">
                <a:hlinkClick r:id="rId3"/>
              </a:rPr>
              <a:t>http://www.who.int/water_sanitation_health/healthcare_waste/en/</a:t>
            </a:r>
            <a:endParaRPr lang="en-US" sz="2400" dirty="0" smtClean="0"/>
          </a:p>
          <a:p>
            <a:pPr eaLnBrk="1" hangingPunct="1"/>
            <a:r>
              <a:rPr lang="en-GB" sz="2400" dirty="0" err="1" smtClean="0"/>
              <a:t>MedWaste</a:t>
            </a:r>
            <a:r>
              <a:rPr lang="en-GB" sz="2400" dirty="0" smtClean="0"/>
              <a:t> Treatment – Minimizing Harm, Maximizing Health 2003. Health Care without Harm.  </a:t>
            </a:r>
            <a:r>
              <a:rPr lang="en-US" sz="2400" u="sng" dirty="0" smtClean="0">
                <a:hlinkClick r:id="rId4"/>
              </a:rPr>
              <a:t>http://www.bvsde.paho.org/bvsacd/cd43/mer.pdf</a:t>
            </a:r>
            <a:r>
              <a:rPr lang="en-US" sz="2400" dirty="0" smtClean="0"/>
              <a:t> </a:t>
            </a:r>
          </a:p>
          <a:p>
            <a:pPr eaLnBrk="1" hangingPunct="1"/>
            <a:r>
              <a:rPr lang="en-US" sz="2400" dirty="0" smtClean="0"/>
              <a:t>UN Global Environmental Fund (GEF) Global Healthcare Waste Project. </a:t>
            </a:r>
            <a:r>
              <a:rPr lang="en-US" sz="2400" u="sng" dirty="0" smtClean="0">
                <a:hlinkClick r:id="rId5"/>
              </a:rPr>
              <a:t>http://www.gefmedwaste.org</a:t>
            </a:r>
            <a:r>
              <a:rPr lang="en-GB" sz="2400" dirty="0" smtClean="0"/>
              <a:t> </a:t>
            </a:r>
            <a:endParaRPr lang="en-US" sz="2400" dirty="0" smtClean="0"/>
          </a:p>
          <a:p>
            <a:pPr eaLnBrk="1" hangingPunct="1"/>
            <a:r>
              <a:rPr lang="en-GB" sz="2400" dirty="0" smtClean="0"/>
              <a:t>World Health Organization: Safe Injection Global Network. </a:t>
            </a:r>
            <a:r>
              <a:rPr lang="en-US" sz="2400" u="sng" dirty="0" smtClean="0">
                <a:hlinkClick r:id="rId6"/>
              </a:rPr>
              <a:t>http://www.who.int/medical_devices/collaborations/network/en/</a:t>
            </a:r>
            <a:r>
              <a:rPr lang="en-US" sz="2400" u="sng" dirty="0" smtClean="0"/>
              <a:t> </a:t>
            </a:r>
            <a:endParaRPr lang="en-US" sz="2400" dirty="0" smtClean="0"/>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Quiz</a:t>
            </a:r>
            <a:endParaRPr lang="en-US" dirty="0"/>
          </a:p>
        </p:txBody>
      </p:sp>
      <p:sp>
        <p:nvSpPr>
          <p:cNvPr id="3" name="Content Placeholder 2"/>
          <p:cNvSpPr>
            <a:spLocks noGrp="1"/>
          </p:cNvSpPr>
          <p:nvPr>
            <p:ph idx="1"/>
          </p:nvPr>
        </p:nvSpPr>
        <p:spPr>
          <a:xfrm>
            <a:off x="457200" y="1371600"/>
            <a:ext cx="7620000" cy="4800600"/>
          </a:xfrm>
        </p:spPr>
        <p:txBody>
          <a:bodyPr rtlCol="0">
            <a:normAutofit fontScale="92500" lnSpcReduction="20000"/>
          </a:bodyPr>
          <a:lstStyle/>
          <a:p>
            <a:pPr marL="571500" indent="-457200" eaLnBrk="1" fontAlgn="auto" hangingPunct="1">
              <a:spcAft>
                <a:spcPts val="0"/>
              </a:spcAft>
              <a:buFont typeface="+mj-lt"/>
              <a:buAutoNum type="arabicPeriod"/>
              <a:defRPr/>
            </a:pPr>
            <a:r>
              <a:rPr lang="en-US" dirty="0" smtClean="0"/>
              <a:t>The majority of hazardous healthcare waste includes the following types:</a:t>
            </a:r>
          </a:p>
          <a:p>
            <a:pPr marL="868680" lvl="1" indent="-457200" eaLnBrk="1" fontAlgn="auto" hangingPunct="1">
              <a:spcAft>
                <a:spcPts val="0"/>
              </a:spcAft>
              <a:buFont typeface="+mj-lt"/>
              <a:buAutoNum type="alphaLcPeriod"/>
              <a:defRPr/>
            </a:pPr>
            <a:r>
              <a:rPr lang="en-US" dirty="0" smtClean="0"/>
              <a:t>Sharps and Infectious</a:t>
            </a:r>
          </a:p>
          <a:p>
            <a:pPr marL="868680" lvl="1" indent="-457200" eaLnBrk="1" fontAlgn="auto" hangingPunct="1">
              <a:spcAft>
                <a:spcPts val="0"/>
              </a:spcAft>
              <a:buFont typeface="+mj-lt"/>
              <a:buAutoNum type="alphaLcPeriod"/>
              <a:defRPr/>
            </a:pPr>
            <a:r>
              <a:rPr lang="en-US" dirty="0" smtClean="0"/>
              <a:t>Infectious and Pathological</a:t>
            </a:r>
          </a:p>
          <a:p>
            <a:pPr marL="868680" lvl="1" indent="-457200" eaLnBrk="1" fontAlgn="auto" hangingPunct="1">
              <a:spcAft>
                <a:spcPts val="0"/>
              </a:spcAft>
              <a:buFont typeface="+mj-lt"/>
              <a:buAutoNum type="alphaLcPeriod"/>
              <a:defRPr/>
            </a:pPr>
            <a:r>
              <a:rPr lang="en-US" dirty="0" smtClean="0"/>
              <a:t>Chemical and Infectious</a:t>
            </a:r>
          </a:p>
          <a:p>
            <a:pPr marL="868680" lvl="1" indent="-457200" eaLnBrk="1" fontAlgn="auto" hangingPunct="1">
              <a:spcAft>
                <a:spcPts val="0"/>
              </a:spcAft>
              <a:buFont typeface="+mj-lt"/>
              <a:buAutoNum type="alphaLcPeriod"/>
              <a:defRPr/>
            </a:pPr>
            <a:r>
              <a:rPr lang="en-US" dirty="0" smtClean="0"/>
              <a:t>Infectious and Pharmaceutical</a:t>
            </a:r>
          </a:p>
          <a:p>
            <a:pPr marL="571500" indent="-457200" eaLnBrk="1" fontAlgn="auto" hangingPunct="1">
              <a:spcAft>
                <a:spcPts val="0"/>
              </a:spcAft>
              <a:buFont typeface="+mj-lt"/>
              <a:buAutoNum type="arabicPeriod"/>
              <a:defRPr/>
            </a:pPr>
            <a:r>
              <a:rPr lang="en-US" dirty="0" smtClean="0"/>
              <a:t>Waste containers must:</a:t>
            </a:r>
          </a:p>
          <a:p>
            <a:pPr marL="868680" lvl="1" indent="-457200" eaLnBrk="1" fontAlgn="auto" hangingPunct="1">
              <a:spcAft>
                <a:spcPts val="0"/>
              </a:spcAft>
              <a:buFont typeface="+mj-lt"/>
              <a:buAutoNum type="alphaLcPeriod"/>
              <a:defRPr/>
            </a:pPr>
            <a:r>
              <a:rPr lang="en-US" dirty="0" smtClean="0"/>
              <a:t>Have a biohazard label</a:t>
            </a:r>
          </a:p>
          <a:p>
            <a:pPr marL="868680" lvl="1" indent="-457200" eaLnBrk="1" fontAlgn="auto" hangingPunct="1">
              <a:spcAft>
                <a:spcPts val="0"/>
              </a:spcAft>
              <a:buFont typeface="+mj-lt"/>
              <a:buAutoNum type="alphaLcPeriod"/>
              <a:defRPr/>
            </a:pPr>
            <a:r>
              <a:rPr lang="en-US" dirty="0" smtClean="0"/>
              <a:t>Not be overfilled</a:t>
            </a:r>
          </a:p>
          <a:p>
            <a:pPr marL="868680" lvl="1" indent="-457200" eaLnBrk="1" fontAlgn="auto" hangingPunct="1">
              <a:spcAft>
                <a:spcPts val="0"/>
              </a:spcAft>
              <a:buFont typeface="+mj-lt"/>
              <a:buAutoNum type="alphaLcPeriod"/>
              <a:defRPr/>
            </a:pPr>
            <a:r>
              <a:rPr lang="en-US" dirty="0" smtClean="0"/>
              <a:t>Not pose a risk</a:t>
            </a:r>
          </a:p>
          <a:p>
            <a:pPr marL="868680" lvl="1" indent="-457200" eaLnBrk="1" fontAlgn="auto" hangingPunct="1">
              <a:spcAft>
                <a:spcPts val="0"/>
              </a:spcAft>
              <a:buFont typeface="+mj-lt"/>
              <a:buAutoNum type="alphaLcPeriod"/>
              <a:defRPr/>
            </a:pPr>
            <a:r>
              <a:rPr lang="en-US" dirty="0" smtClean="0"/>
              <a:t>All of the above</a:t>
            </a:r>
          </a:p>
          <a:p>
            <a:pPr marL="571500" indent="-457200" eaLnBrk="1" fontAlgn="auto" hangingPunct="1">
              <a:spcAft>
                <a:spcPts val="0"/>
              </a:spcAft>
              <a:buFont typeface="+mj-lt"/>
              <a:buAutoNum type="arabicPeriod"/>
              <a:defRPr/>
            </a:pPr>
            <a:r>
              <a:rPr lang="en-US" dirty="0" smtClean="0"/>
              <a:t>The type of treatment for healthcare waste depends primarily on:</a:t>
            </a:r>
          </a:p>
          <a:p>
            <a:pPr marL="868680" lvl="1" indent="-457200" eaLnBrk="1" fontAlgn="auto" hangingPunct="1">
              <a:spcAft>
                <a:spcPts val="0"/>
              </a:spcAft>
              <a:buFont typeface="+mj-lt"/>
              <a:buAutoNum type="alphaLcPeriod"/>
              <a:defRPr/>
            </a:pPr>
            <a:r>
              <a:rPr lang="en-US" dirty="0" smtClean="0"/>
              <a:t>Economic resources</a:t>
            </a:r>
          </a:p>
          <a:p>
            <a:pPr marL="868680" lvl="1" indent="-457200" eaLnBrk="1" fontAlgn="auto" hangingPunct="1">
              <a:spcAft>
                <a:spcPts val="0"/>
              </a:spcAft>
              <a:buFont typeface="+mj-lt"/>
              <a:buAutoNum type="alphaLcPeriod"/>
              <a:defRPr/>
            </a:pPr>
            <a:r>
              <a:rPr lang="en-US" dirty="0" smtClean="0"/>
              <a:t>Transportation options</a:t>
            </a:r>
          </a:p>
          <a:p>
            <a:pPr marL="868680" lvl="1" indent="-457200" eaLnBrk="1" fontAlgn="auto" hangingPunct="1">
              <a:spcAft>
                <a:spcPts val="0"/>
              </a:spcAft>
              <a:buFont typeface="+mj-lt"/>
              <a:buAutoNum type="alphaLcPeriod"/>
              <a:defRPr/>
            </a:pPr>
            <a:r>
              <a:rPr lang="en-US" dirty="0" smtClean="0"/>
              <a:t>Available landfills</a:t>
            </a:r>
          </a:p>
          <a:p>
            <a:pPr marL="868680" lvl="1" indent="-457200" eaLnBrk="1" fontAlgn="auto" hangingPunct="1">
              <a:spcAft>
                <a:spcPts val="0"/>
              </a:spcAft>
              <a:buFont typeface="+mj-lt"/>
              <a:buAutoNum type="alphaLcPeriod"/>
              <a:defRPr/>
            </a:pPr>
            <a:r>
              <a:rPr lang="en-US" dirty="0" smtClean="0"/>
              <a:t>All of the above</a:t>
            </a:r>
            <a:endParaRPr lang="en-US" dirty="0"/>
          </a:p>
        </p:txBody>
      </p:sp>
      <p:sp>
        <p:nvSpPr>
          <p:cNvPr id="4" name="Date Placeholder 3"/>
          <p:cNvSpPr>
            <a:spLocks noGrp="1"/>
          </p:cNvSpPr>
          <p:nvPr>
            <p:ph type="dt" sz="half" idx="10"/>
          </p:nvPr>
        </p:nvSpPr>
        <p:spPr/>
        <p:txBody>
          <a:bodyPr/>
          <a:lstStyle/>
          <a:p>
            <a:pPr>
              <a:defRPr/>
            </a:pPr>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1DFA02B9-1EAF-4152-8237-B28566C87C17}"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82154"/>
          </a:xfrm>
        </p:spPr>
        <p:txBody>
          <a:bodyPr>
            <a:normAutofit fontScale="90000"/>
          </a:bodyPr>
          <a:lstStyle/>
          <a:p>
            <a:r>
              <a:rPr lang="en-GB" dirty="0"/>
              <a:t>International Federation of Infection </a:t>
            </a:r>
            <a:r>
              <a:rPr lang="en-GB" dirty="0" smtClean="0"/>
              <a:t>Control</a:t>
            </a:r>
            <a:endParaRPr lang="en-GB" dirty="0"/>
          </a:p>
        </p:txBody>
      </p:sp>
      <p:sp>
        <p:nvSpPr>
          <p:cNvPr id="3" name="Content Placeholder 2"/>
          <p:cNvSpPr>
            <a:spLocks noGrp="1"/>
          </p:cNvSpPr>
          <p:nvPr>
            <p:ph idx="1"/>
          </p:nvPr>
        </p:nvSpPr>
        <p:spPr/>
        <p:txBody>
          <a:bodyPr/>
          <a:lstStyle/>
          <a:p>
            <a:r>
              <a:rPr lang="en-GB" sz="2400" dirty="0" smtClean="0"/>
              <a:t>IFIC’s </a:t>
            </a:r>
            <a:r>
              <a:rPr lang="en-GB" sz="2400" dirty="0"/>
              <a:t>mission is to facilitate international networking in order to improve the prevention and control of healthcare associated infections worldwide. It is an umbrella organisation of societies and associations of healthcare professionals in infection control and related fields across the globe . </a:t>
            </a:r>
            <a:endParaRPr lang="en-GB" sz="2400" dirty="0" smtClean="0"/>
          </a:p>
          <a:p>
            <a:r>
              <a:rPr lang="en-GB" sz="2400" dirty="0" smtClean="0"/>
              <a:t>The </a:t>
            </a:r>
            <a:r>
              <a:rPr lang="en-GB" sz="2400" dirty="0"/>
              <a:t>goal of IFIC is to minimise the risk of infection within healthcare settings through development of a network of infection control organisations for communication, consensus building, education and sharing expertise. </a:t>
            </a:r>
            <a:endParaRPr lang="en-GB" sz="2400" dirty="0" smtClean="0"/>
          </a:p>
          <a:p>
            <a:r>
              <a:rPr lang="en-GB" sz="2400" dirty="0" smtClean="0"/>
              <a:t>For </a:t>
            </a:r>
            <a:r>
              <a:rPr lang="en-GB" sz="2400" dirty="0"/>
              <a:t>more information go to </a:t>
            </a:r>
            <a:r>
              <a:rPr lang="en-GB" sz="2400" u="sng" dirty="0">
                <a:hlinkClick r:id="rId2"/>
              </a:rPr>
              <a:t>http://theific.org</a:t>
            </a:r>
            <a:r>
              <a:rPr lang="en-GB" sz="2400" u="sng" dirty="0" smtClean="0">
                <a:hlinkClick r:id="rId2"/>
              </a:rPr>
              <a:t>/</a:t>
            </a:r>
            <a:endParaRPr lang="en-US" sz="2400" dirty="0"/>
          </a:p>
          <a:p>
            <a:endParaRPr lang="en-GB" dirty="0"/>
          </a:p>
        </p:txBody>
      </p:sp>
      <p:sp>
        <p:nvSpPr>
          <p:cNvPr id="6" name="Date Placeholder 5"/>
          <p:cNvSpPr>
            <a:spLocks noGrp="1"/>
          </p:cNvSpPr>
          <p:nvPr>
            <p:ph type="dt" sz="half" idx="10"/>
          </p:nvPr>
        </p:nvSpPr>
        <p:spPr>
          <a:xfrm rot="16200000">
            <a:off x="7567811" y="1585317"/>
            <a:ext cx="2438400" cy="365125"/>
          </a:xfrm>
          <a:prstGeom prst="bracketPair">
            <a:avLst>
              <a:gd name="adj" fmla="val 17949"/>
            </a:avLst>
          </a:prstGeom>
        </p:spPr>
        <p:txBody>
          <a:bodyPr/>
          <a:lstStyle/>
          <a:p>
            <a:pPr>
              <a:defRPr/>
            </a:pPr>
            <a:r>
              <a:rPr lang="en-US" smtClean="0"/>
              <a:t>December 1, 2013</a:t>
            </a:r>
            <a:endParaRPr lang="th-TH" dirty="0"/>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a:ln>
            <a:noFill/>
          </a:ln>
        </p:spPr>
        <p:txBody>
          <a:bodyPr/>
          <a:lstStyle/>
          <a:p>
            <a:fld id="{C67A2479-7302-4BB4-B9B1-C7E64511AD8F}" type="slidenum">
              <a:rPr lang="en-CA" sz="1400" smtClean="0">
                <a:latin typeface="Arial" pitchFamily="34" charset="0"/>
                <a:cs typeface="Arial" pitchFamily="34" charset="0"/>
              </a:rPr>
              <a:t>28</a:t>
            </a:fld>
            <a:endParaRPr lang="en-CA" sz="1400" dirty="0">
              <a:latin typeface="Arial" pitchFamily="34" charset="0"/>
              <a:cs typeface="Arial" pitchFamily="34" charset="0"/>
            </a:endParaRPr>
          </a:p>
        </p:txBody>
      </p:sp>
    </p:spTree>
    <p:extLst>
      <p:ext uri="{BB962C8B-B14F-4D97-AF65-F5344CB8AC3E}">
        <p14:creationId xmlns:p14="http://schemas.microsoft.com/office/powerpoint/2010/main" val="257544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Time involved</a:t>
            </a:r>
            <a:endParaRPr lang="en-US" dirty="0"/>
          </a:p>
        </p:txBody>
      </p:sp>
      <p:sp>
        <p:nvSpPr>
          <p:cNvPr id="4099" name="Content Placeholder 2"/>
          <p:cNvSpPr>
            <a:spLocks noGrp="1"/>
          </p:cNvSpPr>
          <p:nvPr>
            <p:ph idx="1"/>
          </p:nvPr>
        </p:nvSpPr>
        <p:spPr/>
        <p:txBody>
          <a:bodyPr>
            <a:normAutofit/>
          </a:bodyPr>
          <a:lstStyle/>
          <a:p>
            <a:pPr eaLnBrk="1" hangingPunct="1"/>
            <a:r>
              <a:rPr lang="en-US" sz="2800" dirty="0" smtClean="0"/>
              <a:t>40 minutes</a:t>
            </a:r>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t>Key </a:t>
            </a:r>
            <a:r>
              <a:rPr lang="en-GB" dirty="0" smtClean="0"/>
              <a:t>Points </a:t>
            </a:r>
            <a:endParaRPr lang="en-US" dirty="0"/>
          </a:p>
        </p:txBody>
      </p:sp>
      <p:sp>
        <p:nvSpPr>
          <p:cNvPr id="5123" name="Content Placeholder 2"/>
          <p:cNvSpPr>
            <a:spLocks noGrp="1"/>
          </p:cNvSpPr>
          <p:nvPr>
            <p:ph idx="1"/>
          </p:nvPr>
        </p:nvSpPr>
        <p:spPr>
          <a:xfrm>
            <a:off x="457200" y="1295400"/>
            <a:ext cx="7620000" cy="5105400"/>
          </a:xfrm>
        </p:spPr>
        <p:txBody>
          <a:bodyPr>
            <a:noAutofit/>
          </a:bodyPr>
          <a:lstStyle/>
          <a:p>
            <a:pPr eaLnBrk="1" hangingPunct="1"/>
            <a:r>
              <a:rPr lang="en-GB" sz="2400" dirty="0" smtClean="0"/>
              <a:t>Sharps</a:t>
            </a:r>
            <a:r>
              <a:rPr lang="en-GB" sz="2400" dirty="0" smtClean="0">
                <a:solidFill>
                  <a:srgbClr val="FF0000"/>
                </a:solidFill>
              </a:rPr>
              <a:t> </a:t>
            </a:r>
            <a:r>
              <a:rPr lang="en-GB" sz="2400" dirty="0" smtClean="0"/>
              <a:t>most likely health care waste to cause injury and/or exposure</a:t>
            </a:r>
          </a:p>
          <a:p>
            <a:pPr eaLnBrk="1" hangingPunct="1"/>
            <a:r>
              <a:rPr lang="en-GB" sz="2400" dirty="0" smtClean="0"/>
              <a:t>At a minimum, a waste management program must focus on sharps handling</a:t>
            </a:r>
            <a:endParaRPr lang="en-US" sz="2400" dirty="0" smtClean="0"/>
          </a:p>
          <a:p>
            <a:pPr eaLnBrk="1" hangingPunct="1"/>
            <a:r>
              <a:rPr lang="en-GB" sz="2400" dirty="0" smtClean="0"/>
              <a:t>Proper segregation using available means will reduce the risk of disease transmission and minimise the amount of waste generated</a:t>
            </a:r>
            <a:endParaRPr lang="en-US" sz="2400" dirty="0" smtClean="0"/>
          </a:p>
          <a:p>
            <a:pPr eaLnBrk="1" hangingPunct="1"/>
            <a:r>
              <a:rPr lang="en-GB" sz="2400" dirty="0" smtClean="0"/>
              <a:t>A range of treatment options for waste are available</a:t>
            </a:r>
          </a:p>
          <a:p>
            <a:pPr lvl="1" eaLnBrk="1" hangingPunct="1"/>
            <a:r>
              <a:rPr lang="en-GB" dirty="0" smtClean="0"/>
              <a:t>Consideration should be given to those that reduce the opportunity for exposure and impact on the environment</a:t>
            </a:r>
            <a:endParaRPr lang="en-US" dirty="0" smtClean="0"/>
          </a:p>
          <a:p>
            <a:pPr eaLnBrk="1" hangingPunct="1"/>
            <a:r>
              <a:rPr lang="en-GB" sz="2400" dirty="0" smtClean="0"/>
              <a:t>Education/training, support, supervision and regular reinforcement of practices are the keys to success</a:t>
            </a:r>
            <a:endParaRPr lang="en-US" sz="2400" dirty="0" smtClean="0"/>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Introduction </a:t>
            </a:r>
            <a:endParaRPr lang="en-US" dirty="0"/>
          </a:p>
        </p:txBody>
      </p:sp>
      <p:sp>
        <p:nvSpPr>
          <p:cNvPr id="6147" name="Content Placeholder 2"/>
          <p:cNvSpPr>
            <a:spLocks noGrp="1"/>
          </p:cNvSpPr>
          <p:nvPr>
            <p:ph idx="1"/>
          </p:nvPr>
        </p:nvSpPr>
        <p:spPr/>
        <p:txBody>
          <a:bodyPr/>
          <a:lstStyle/>
          <a:p>
            <a:pPr eaLnBrk="1" hangingPunct="1"/>
            <a:r>
              <a:rPr lang="en-GB" sz="2800" dirty="0" smtClean="0"/>
              <a:t>Proper management of health care waste creates a safer environment for staff, solid waste workers, and the public</a:t>
            </a:r>
          </a:p>
          <a:p>
            <a:pPr eaLnBrk="1" hangingPunct="1"/>
            <a:r>
              <a:rPr lang="en-GB" sz="2800" dirty="0" smtClean="0"/>
              <a:t>Health care waste management is dictated by </a:t>
            </a:r>
          </a:p>
          <a:p>
            <a:pPr lvl="1" eaLnBrk="1" hangingPunct="1"/>
            <a:r>
              <a:rPr lang="en-GB" sz="2400" dirty="0" smtClean="0"/>
              <a:t>professional standards</a:t>
            </a:r>
          </a:p>
          <a:p>
            <a:pPr lvl="1" eaLnBrk="1" hangingPunct="1"/>
            <a:r>
              <a:rPr lang="en-GB" sz="2400" dirty="0" smtClean="0"/>
              <a:t>local laws and national legislation</a:t>
            </a:r>
          </a:p>
          <a:p>
            <a:pPr lvl="1" eaLnBrk="1" hangingPunct="1"/>
            <a:r>
              <a:rPr lang="en-GB" sz="2400" dirty="0" smtClean="0"/>
              <a:t>available resources</a:t>
            </a:r>
            <a:endParaRPr lang="en-US" sz="2400" dirty="0" smtClean="0"/>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5</a:t>
            </a:fld>
            <a:endParaRPr lang="en-US" dirty="0"/>
          </a:p>
        </p:txBody>
      </p:sp>
      <p:pic>
        <p:nvPicPr>
          <p:cNvPr id="61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876800"/>
            <a:ext cx="2286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Types of Healthcare Waste</a:t>
            </a:r>
            <a:endParaRPr lang="en-US" dirty="0"/>
          </a:p>
        </p:txBody>
      </p:sp>
      <p:sp>
        <p:nvSpPr>
          <p:cNvPr id="7171" name="Content Placeholder 2"/>
          <p:cNvSpPr>
            <a:spLocks noGrp="1"/>
          </p:cNvSpPr>
          <p:nvPr>
            <p:ph idx="1"/>
          </p:nvPr>
        </p:nvSpPr>
        <p:spPr/>
        <p:txBody>
          <a:bodyPr/>
          <a:lstStyle/>
          <a:p>
            <a:pPr eaLnBrk="1" hangingPunct="1">
              <a:buFont typeface="Arial" pitchFamily="34" charset="0"/>
              <a:buChar char="•"/>
            </a:pPr>
            <a:r>
              <a:rPr lang="en-US" sz="2800" dirty="0" smtClean="0"/>
              <a:t>Sharps waste</a:t>
            </a:r>
          </a:p>
          <a:p>
            <a:pPr eaLnBrk="1" hangingPunct="1">
              <a:buFont typeface="Arial" pitchFamily="34" charset="0"/>
              <a:buChar char="•"/>
            </a:pPr>
            <a:r>
              <a:rPr lang="en-US" sz="2800" dirty="0" smtClean="0"/>
              <a:t>Infectious waste</a:t>
            </a:r>
          </a:p>
          <a:p>
            <a:pPr eaLnBrk="1" hangingPunct="1">
              <a:buFont typeface="Arial" pitchFamily="34" charset="0"/>
              <a:buChar char="•"/>
            </a:pPr>
            <a:r>
              <a:rPr lang="en-US" sz="2800" dirty="0" smtClean="0"/>
              <a:t>Pathological waste</a:t>
            </a:r>
          </a:p>
          <a:p>
            <a:pPr eaLnBrk="1" hangingPunct="1">
              <a:buFont typeface="Arial" pitchFamily="34" charset="0"/>
              <a:buChar char="•"/>
            </a:pPr>
            <a:r>
              <a:rPr lang="en-US" sz="2800" dirty="0" smtClean="0"/>
              <a:t>Radioactive waste</a:t>
            </a:r>
          </a:p>
          <a:p>
            <a:pPr eaLnBrk="1" hangingPunct="1">
              <a:buFont typeface="Wingdings" pitchFamily="2" charset="2"/>
              <a:buChar char="Ø"/>
            </a:pPr>
            <a:endParaRPr lang="en-US" dirty="0" smtClean="0"/>
          </a:p>
        </p:txBody>
      </p:sp>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Definitions - 1</a:t>
            </a:r>
            <a:endParaRPr lang="en-US" dirty="0"/>
          </a:p>
        </p:txBody>
      </p:sp>
      <p:graphicFrame>
        <p:nvGraphicFramePr>
          <p:cNvPr id="6" name="Content Placeholder 5"/>
          <p:cNvGraphicFramePr>
            <a:graphicFrameLocks noGrp="1"/>
          </p:cNvGraphicFramePr>
          <p:nvPr>
            <p:ph idx="1"/>
          </p:nvPr>
        </p:nvGraphicFramePr>
        <p:xfrm>
          <a:off x="457200" y="1295400"/>
          <a:ext cx="7772400" cy="4572000"/>
        </p:xfrm>
        <a:graphic>
          <a:graphicData uri="http://schemas.openxmlformats.org/drawingml/2006/table">
            <a:tbl>
              <a:tblPr firstRow="1" bandRow="1">
                <a:tableStyleId>{5C22544A-7EE6-4342-B048-85BDC9FD1C3A}</a:tableStyleId>
              </a:tblPr>
              <a:tblGrid>
                <a:gridCol w="2590800"/>
                <a:gridCol w="2590800"/>
                <a:gridCol w="2590800"/>
              </a:tblGrid>
              <a:tr h="487235">
                <a:tc>
                  <a:txBody>
                    <a:bodyPr/>
                    <a:lstStyle/>
                    <a:p>
                      <a:pPr marL="0" marR="0">
                        <a:lnSpc>
                          <a:spcPct val="200000"/>
                        </a:lnSpc>
                        <a:spcBef>
                          <a:spcPts val="0"/>
                        </a:spcBef>
                        <a:spcAft>
                          <a:spcPts val="0"/>
                        </a:spcAft>
                      </a:pPr>
                      <a:r>
                        <a:rPr lang="en-GB" sz="1200" b="1" dirty="0">
                          <a:effectLst/>
                          <a:latin typeface="Calibri"/>
                          <a:ea typeface="MS Mincho"/>
                          <a:cs typeface="Calibri"/>
                        </a:rPr>
                        <a:t>Type of Waste</a:t>
                      </a:r>
                      <a:endParaRPr lang="en-US" sz="1100" dirty="0">
                        <a:effectLst/>
                        <a:latin typeface="Calibri"/>
                        <a:ea typeface="Calibri"/>
                        <a:cs typeface="Times New Roman"/>
                      </a:endParaRPr>
                    </a:p>
                  </a:txBody>
                  <a:tcPr marL="68580" marR="68580" marT="0" marB="0"/>
                </a:tc>
                <a:tc>
                  <a:txBody>
                    <a:bodyPr/>
                    <a:lstStyle/>
                    <a:p>
                      <a:pPr marL="0" marR="0">
                        <a:lnSpc>
                          <a:spcPct val="200000"/>
                        </a:lnSpc>
                        <a:spcBef>
                          <a:spcPts val="0"/>
                        </a:spcBef>
                        <a:spcAft>
                          <a:spcPts val="0"/>
                        </a:spcAft>
                      </a:pPr>
                      <a:r>
                        <a:rPr lang="en-GB" sz="1200" b="1" dirty="0">
                          <a:effectLst/>
                          <a:latin typeface="Calibri"/>
                          <a:ea typeface="MS Mincho"/>
                          <a:cs typeface="Calibri"/>
                        </a:rPr>
                        <a:t>Definition</a:t>
                      </a:r>
                      <a:endParaRPr lang="en-US" sz="1100" dirty="0">
                        <a:effectLst/>
                        <a:latin typeface="Calibri"/>
                        <a:ea typeface="Calibri"/>
                        <a:cs typeface="Times New Roman"/>
                      </a:endParaRPr>
                    </a:p>
                  </a:txBody>
                  <a:tcPr marL="68580" marR="68580" marT="0" marB="0"/>
                </a:tc>
                <a:tc>
                  <a:txBody>
                    <a:bodyPr/>
                    <a:lstStyle/>
                    <a:p>
                      <a:pPr marL="0" marR="0">
                        <a:lnSpc>
                          <a:spcPct val="200000"/>
                        </a:lnSpc>
                        <a:spcBef>
                          <a:spcPts val="0"/>
                        </a:spcBef>
                        <a:spcAft>
                          <a:spcPts val="0"/>
                        </a:spcAft>
                      </a:pPr>
                      <a:r>
                        <a:rPr lang="en-GB" sz="1200" b="1" dirty="0">
                          <a:effectLst/>
                          <a:latin typeface="Calibri"/>
                          <a:ea typeface="MS Mincho"/>
                          <a:cs typeface="Calibri"/>
                        </a:rPr>
                        <a:t>Examples</a:t>
                      </a:r>
                      <a:endParaRPr lang="en-US" sz="1100" dirty="0">
                        <a:effectLst/>
                        <a:latin typeface="Calibri"/>
                        <a:ea typeface="Calibri"/>
                        <a:cs typeface="Times New Roman"/>
                      </a:endParaRPr>
                    </a:p>
                  </a:txBody>
                  <a:tcPr marL="68580" marR="68580" marT="0" marB="0"/>
                </a:tc>
              </a:tr>
              <a:tr h="2162523">
                <a:tc>
                  <a:txBody>
                    <a:bodyPr/>
                    <a:lstStyle/>
                    <a:p>
                      <a:pPr marL="0" marR="0">
                        <a:lnSpc>
                          <a:spcPct val="200000"/>
                        </a:lnSpc>
                        <a:spcBef>
                          <a:spcPts val="0"/>
                        </a:spcBef>
                        <a:spcAft>
                          <a:spcPts val="0"/>
                        </a:spcAft>
                      </a:pPr>
                      <a:r>
                        <a:rPr lang="en-GB" sz="1200" dirty="0">
                          <a:effectLst/>
                          <a:latin typeface="Calibri"/>
                          <a:ea typeface="MS Mincho"/>
                          <a:cs typeface="Calibri"/>
                        </a:rPr>
                        <a:t>Sharps waste</a:t>
                      </a:r>
                      <a:endParaRPr lang="en-US" sz="1100" dirty="0">
                        <a:effectLst/>
                        <a:latin typeface="Calibri"/>
                        <a:ea typeface="Calibri"/>
                        <a:cs typeface="Times New Roman"/>
                      </a:endParaRPr>
                    </a:p>
                  </a:txBody>
                  <a:tcPr marL="68580" marR="68580" marT="0" marB="0"/>
                </a:tc>
                <a:tc>
                  <a:txBody>
                    <a:bodyPr/>
                    <a:lstStyle/>
                    <a:p>
                      <a:pPr marL="0" marR="0">
                        <a:lnSpc>
                          <a:spcPct val="200000"/>
                        </a:lnSpc>
                        <a:spcBef>
                          <a:spcPts val="0"/>
                        </a:spcBef>
                        <a:spcAft>
                          <a:spcPts val="0"/>
                        </a:spcAft>
                      </a:pPr>
                      <a:r>
                        <a:rPr lang="en-GB" sz="1200" dirty="0">
                          <a:effectLst/>
                          <a:latin typeface="Calibri"/>
                          <a:ea typeface="MS Mincho"/>
                          <a:cs typeface="Calibri"/>
                        </a:rPr>
                        <a:t>Used or unused sharp items</a:t>
                      </a:r>
                      <a:endParaRPr lang="en-US" sz="1100" dirty="0">
                        <a:effectLst/>
                        <a:latin typeface="Calibri"/>
                        <a:ea typeface="Calibri"/>
                        <a:cs typeface="Times New Roman"/>
                      </a:endParaRPr>
                    </a:p>
                  </a:txBody>
                  <a:tcPr marL="68580" marR="68580" marT="0" marB="0"/>
                </a:tc>
                <a:tc>
                  <a:txBody>
                    <a:bodyPr/>
                    <a:lstStyle/>
                    <a:p>
                      <a:pPr marL="202565" marR="0" indent="-202565">
                        <a:lnSpc>
                          <a:spcPct val="100000"/>
                        </a:lnSpc>
                        <a:spcBef>
                          <a:spcPts val="0"/>
                        </a:spcBef>
                        <a:spcAft>
                          <a:spcPts val="0"/>
                        </a:spcAft>
                      </a:pPr>
                      <a:r>
                        <a:rPr lang="en-GB" sz="1200" dirty="0">
                          <a:effectLst/>
                          <a:latin typeface="Calibri"/>
                          <a:ea typeface="MS Mincho"/>
                          <a:cs typeface="Calibri"/>
                        </a:rPr>
                        <a:t>Auto-disable syringes </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Broken glass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Hypodermic, intravenous, or other needles</a:t>
                      </a:r>
                      <a:endParaRPr lang="en-US" sz="1100" dirty="0">
                        <a:effectLst/>
                        <a:latin typeface="Calibri"/>
                        <a:ea typeface="Calibri"/>
                        <a:cs typeface="Times New Roman"/>
                      </a:endParaRPr>
                    </a:p>
                    <a:p>
                      <a:pPr marL="0" marR="0">
                        <a:lnSpc>
                          <a:spcPct val="100000"/>
                        </a:lnSpc>
                        <a:spcBef>
                          <a:spcPts val="0"/>
                        </a:spcBef>
                        <a:spcAft>
                          <a:spcPts val="0"/>
                        </a:spcAft>
                      </a:pPr>
                      <a:r>
                        <a:rPr lang="en-GB" sz="1200" dirty="0">
                          <a:effectLst/>
                          <a:latin typeface="Calibri"/>
                          <a:ea typeface="MS Mincho"/>
                          <a:cs typeface="Calibri"/>
                        </a:rPr>
                        <a:t>Infusion sets</a:t>
                      </a:r>
                      <a:endParaRPr lang="en-US" sz="1100" dirty="0">
                        <a:effectLst/>
                        <a:latin typeface="Calibri"/>
                        <a:ea typeface="Calibri"/>
                        <a:cs typeface="Times New Roman"/>
                      </a:endParaRPr>
                    </a:p>
                    <a:p>
                      <a:pPr marL="0" marR="0">
                        <a:lnSpc>
                          <a:spcPct val="100000"/>
                        </a:lnSpc>
                        <a:spcBef>
                          <a:spcPts val="0"/>
                        </a:spcBef>
                        <a:spcAft>
                          <a:spcPts val="0"/>
                        </a:spcAft>
                      </a:pPr>
                      <a:r>
                        <a:rPr lang="en-GB" sz="1200" dirty="0">
                          <a:effectLst/>
                          <a:latin typeface="Calibri"/>
                          <a:ea typeface="MS Mincho"/>
                          <a:cs typeface="Calibri"/>
                        </a:rPr>
                        <a:t>Knives</a:t>
                      </a:r>
                      <a:endParaRPr lang="en-US" sz="1100" dirty="0">
                        <a:effectLst/>
                        <a:latin typeface="Calibri"/>
                        <a:ea typeface="Calibri"/>
                        <a:cs typeface="Times New Roman"/>
                      </a:endParaRPr>
                    </a:p>
                    <a:p>
                      <a:pPr marL="0" marR="0">
                        <a:lnSpc>
                          <a:spcPct val="100000"/>
                        </a:lnSpc>
                        <a:spcBef>
                          <a:spcPts val="0"/>
                        </a:spcBef>
                        <a:spcAft>
                          <a:spcPts val="0"/>
                        </a:spcAft>
                      </a:pPr>
                      <a:r>
                        <a:rPr lang="en-GB" sz="1200" dirty="0">
                          <a:effectLst/>
                          <a:latin typeface="Calibri"/>
                          <a:ea typeface="MS Mincho"/>
                          <a:cs typeface="Calibri"/>
                        </a:rPr>
                        <a:t>Pipettes</a:t>
                      </a:r>
                      <a:endParaRPr lang="en-US" sz="1100" dirty="0">
                        <a:effectLst/>
                        <a:latin typeface="Calibri"/>
                        <a:ea typeface="Calibri"/>
                        <a:cs typeface="Times New Roman"/>
                      </a:endParaRPr>
                    </a:p>
                    <a:p>
                      <a:pPr marL="0" marR="0">
                        <a:lnSpc>
                          <a:spcPct val="100000"/>
                        </a:lnSpc>
                        <a:spcBef>
                          <a:spcPts val="0"/>
                        </a:spcBef>
                        <a:spcAft>
                          <a:spcPts val="0"/>
                        </a:spcAft>
                      </a:pPr>
                      <a:r>
                        <a:rPr lang="en-GB" sz="1200" dirty="0">
                          <a:effectLst/>
                          <a:latin typeface="Calibri"/>
                          <a:ea typeface="MS Mincho"/>
                          <a:cs typeface="Calibri"/>
                        </a:rPr>
                        <a:t>Scalpels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Syringes with attached needles</a:t>
                      </a:r>
                      <a:endParaRPr lang="en-US" sz="1100" dirty="0">
                        <a:effectLst/>
                        <a:latin typeface="Calibri"/>
                        <a:ea typeface="Calibri"/>
                        <a:cs typeface="Times New Roman"/>
                      </a:endParaRPr>
                    </a:p>
                  </a:txBody>
                  <a:tcPr marL="68580" marR="68580" marT="0" marB="0"/>
                </a:tc>
              </a:tr>
              <a:tr h="1922242">
                <a:tc>
                  <a:txBody>
                    <a:bodyPr/>
                    <a:lstStyle/>
                    <a:p>
                      <a:pPr marL="0" marR="0">
                        <a:lnSpc>
                          <a:spcPct val="200000"/>
                        </a:lnSpc>
                        <a:spcBef>
                          <a:spcPts val="0"/>
                        </a:spcBef>
                        <a:spcAft>
                          <a:spcPts val="0"/>
                        </a:spcAft>
                      </a:pPr>
                      <a:r>
                        <a:rPr lang="en-GB" sz="1200" dirty="0">
                          <a:effectLst/>
                          <a:latin typeface="Calibri"/>
                          <a:ea typeface="MS Mincho"/>
                          <a:cs typeface="Calibri"/>
                        </a:rPr>
                        <a:t>Infectious waste</a:t>
                      </a:r>
                      <a:endParaRPr lang="en-US" sz="1100" dirty="0">
                        <a:effectLst/>
                        <a:latin typeface="Calibri"/>
                        <a:ea typeface="Calibri"/>
                        <a:cs typeface="Times New Roman"/>
                      </a:endParaRPr>
                    </a:p>
                  </a:txBody>
                  <a:tcPr marL="68580" marR="68580" marT="0" marB="0"/>
                </a:tc>
                <a:tc>
                  <a:txBody>
                    <a:bodyPr/>
                    <a:lstStyle/>
                    <a:p>
                      <a:pPr marL="0" marR="0">
                        <a:lnSpc>
                          <a:spcPct val="200000"/>
                        </a:lnSpc>
                        <a:spcBef>
                          <a:spcPts val="0"/>
                        </a:spcBef>
                        <a:spcAft>
                          <a:spcPts val="0"/>
                        </a:spcAft>
                      </a:pPr>
                      <a:r>
                        <a:rPr lang="en-GB" sz="1200" dirty="0">
                          <a:effectLst/>
                          <a:latin typeface="Calibri"/>
                          <a:ea typeface="MS Mincho"/>
                          <a:cs typeface="Calibri"/>
                        </a:rPr>
                        <a:t>Waste suspected to contain pathogens </a:t>
                      </a:r>
                      <a:endParaRPr lang="en-US" sz="1100" dirty="0">
                        <a:effectLst/>
                        <a:latin typeface="Calibri"/>
                        <a:ea typeface="Calibri"/>
                        <a:cs typeface="Times New Roman"/>
                      </a:endParaRPr>
                    </a:p>
                  </a:txBody>
                  <a:tcPr marL="68580" marR="68580" marT="0" marB="0"/>
                </a:tc>
                <a:tc>
                  <a:txBody>
                    <a:bodyPr/>
                    <a:lstStyle/>
                    <a:p>
                      <a:pPr marL="202565" marR="0" indent="-202565">
                        <a:lnSpc>
                          <a:spcPct val="100000"/>
                        </a:lnSpc>
                        <a:spcBef>
                          <a:spcPts val="0"/>
                        </a:spcBef>
                        <a:spcAft>
                          <a:spcPts val="0"/>
                        </a:spcAft>
                      </a:pPr>
                      <a:r>
                        <a:rPr lang="en-GB" sz="1200" dirty="0">
                          <a:effectLst/>
                          <a:latin typeface="Calibri"/>
                          <a:ea typeface="MS Mincho"/>
                          <a:cs typeface="Calibri"/>
                        </a:rPr>
                        <a:t>Excreta</a:t>
                      </a:r>
                      <a:endParaRPr lang="en-US" sz="1100" dirty="0">
                        <a:effectLst/>
                        <a:latin typeface="Calibri"/>
                        <a:ea typeface="Calibri"/>
                        <a:cs typeface="Times New Roman"/>
                      </a:endParaRPr>
                    </a:p>
                    <a:p>
                      <a:pPr marL="0" marR="0">
                        <a:lnSpc>
                          <a:spcPct val="100000"/>
                        </a:lnSpc>
                        <a:spcBef>
                          <a:spcPts val="0"/>
                        </a:spcBef>
                        <a:spcAft>
                          <a:spcPts val="0"/>
                        </a:spcAft>
                      </a:pPr>
                      <a:r>
                        <a:rPr lang="en-GB" sz="1200" dirty="0">
                          <a:effectLst/>
                          <a:latin typeface="Calibri"/>
                          <a:ea typeface="MS Mincho"/>
                          <a:cs typeface="Calibri"/>
                        </a:rPr>
                        <a:t>Laboratory cultures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Tissues (swabs), materials, or equipment that have been in contact with infected patients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Waste contaminated with blood and other body fluids</a:t>
                      </a:r>
                      <a:endParaRPr lang="en-US" sz="1100" dirty="0">
                        <a:effectLst/>
                        <a:latin typeface="Calibri"/>
                        <a:ea typeface="Calibri"/>
                        <a:cs typeface="Times New Roman"/>
                      </a:endParaRPr>
                    </a:p>
                    <a:p>
                      <a:pPr marL="0" marR="0">
                        <a:lnSpc>
                          <a:spcPct val="100000"/>
                        </a:lnSpc>
                        <a:spcBef>
                          <a:spcPts val="0"/>
                        </a:spcBef>
                        <a:spcAft>
                          <a:spcPts val="0"/>
                        </a:spcAft>
                      </a:pPr>
                      <a:r>
                        <a:rPr lang="en-GB" sz="1200" dirty="0">
                          <a:effectLst/>
                          <a:latin typeface="Calibri"/>
                          <a:ea typeface="MS Mincho"/>
                          <a:cs typeface="Calibri"/>
                        </a:rPr>
                        <a:t>Waste from isolation wards</a:t>
                      </a:r>
                      <a:endParaRPr lang="en-US" sz="1100" dirty="0">
                        <a:effectLst/>
                        <a:latin typeface="Calibri"/>
                        <a:ea typeface="Calibri"/>
                        <a:cs typeface="Times New Roman"/>
                      </a:endParaRPr>
                    </a:p>
                  </a:txBody>
                  <a:tcPr marL="68580" marR="68580" marT="0" marB="0"/>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Definitions - 2</a:t>
            </a:r>
            <a:endParaRPr lang="en-US" dirty="0"/>
          </a:p>
        </p:txBody>
      </p:sp>
      <p:graphicFrame>
        <p:nvGraphicFramePr>
          <p:cNvPr id="6" name="Content Placeholder 5"/>
          <p:cNvGraphicFramePr>
            <a:graphicFrameLocks noGrp="1"/>
          </p:cNvGraphicFramePr>
          <p:nvPr>
            <p:ph idx="1"/>
          </p:nvPr>
        </p:nvGraphicFramePr>
        <p:xfrm>
          <a:off x="457200" y="1295400"/>
          <a:ext cx="7696200" cy="4191001"/>
        </p:xfrm>
        <a:graphic>
          <a:graphicData uri="http://schemas.openxmlformats.org/drawingml/2006/table">
            <a:tbl>
              <a:tblPr firstRow="1" bandRow="1">
                <a:tableStyleId>{5C22544A-7EE6-4342-B048-85BDC9FD1C3A}</a:tableStyleId>
              </a:tblPr>
              <a:tblGrid>
                <a:gridCol w="2565400"/>
                <a:gridCol w="2565400"/>
                <a:gridCol w="2565400"/>
              </a:tblGrid>
              <a:tr h="530231">
                <a:tc>
                  <a:txBody>
                    <a:bodyPr/>
                    <a:lstStyle/>
                    <a:p>
                      <a:pPr marL="0" marR="0">
                        <a:lnSpc>
                          <a:spcPct val="200000"/>
                        </a:lnSpc>
                        <a:spcBef>
                          <a:spcPts val="0"/>
                        </a:spcBef>
                        <a:spcAft>
                          <a:spcPts val="0"/>
                        </a:spcAft>
                      </a:pPr>
                      <a:r>
                        <a:rPr lang="en-GB" sz="1200" b="1" dirty="0">
                          <a:effectLst/>
                          <a:latin typeface="Calibri"/>
                          <a:ea typeface="MS Mincho"/>
                          <a:cs typeface="Calibri"/>
                        </a:rPr>
                        <a:t>Type of Waste</a:t>
                      </a:r>
                      <a:endParaRPr lang="en-US" sz="1100" dirty="0">
                        <a:effectLst/>
                        <a:latin typeface="Calibri"/>
                        <a:ea typeface="Calibri"/>
                        <a:cs typeface="Times New Roman"/>
                      </a:endParaRPr>
                    </a:p>
                  </a:txBody>
                  <a:tcPr marL="68580" marR="68580" marT="0" marB="0"/>
                </a:tc>
                <a:tc>
                  <a:txBody>
                    <a:bodyPr/>
                    <a:lstStyle/>
                    <a:p>
                      <a:pPr marL="0" marR="0">
                        <a:lnSpc>
                          <a:spcPct val="200000"/>
                        </a:lnSpc>
                        <a:spcBef>
                          <a:spcPts val="0"/>
                        </a:spcBef>
                        <a:spcAft>
                          <a:spcPts val="0"/>
                        </a:spcAft>
                      </a:pPr>
                      <a:r>
                        <a:rPr lang="en-GB" sz="1200" b="1" dirty="0">
                          <a:effectLst/>
                          <a:latin typeface="Calibri"/>
                          <a:ea typeface="MS Mincho"/>
                          <a:cs typeface="Calibri"/>
                        </a:rPr>
                        <a:t>Definition</a:t>
                      </a:r>
                      <a:endParaRPr lang="en-US" sz="1100" dirty="0">
                        <a:effectLst/>
                        <a:latin typeface="Calibri"/>
                        <a:ea typeface="Calibri"/>
                        <a:cs typeface="Times New Roman"/>
                      </a:endParaRPr>
                    </a:p>
                  </a:txBody>
                  <a:tcPr marL="68580" marR="68580" marT="0" marB="0"/>
                </a:tc>
                <a:tc>
                  <a:txBody>
                    <a:bodyPr/>
                    <a:lstStyle/>
                    <a:p>
                      <a:pPr marL="0" marR="0">
                        <a:lnSpc>
                          <a:spcPct val="200000"/>
                        </a:lnSpc>
                        <a:spcBef>
                          <a:spcPts val="0"/>
                        </a:spcBef>
                        <a:spcAft>
                          <a:spcPts val="0"/>
                        </a:spcAft>
                      </a:pPr>
                      <a:r>
                        <a:rPr lang="en-GB" sz="1200" b="1" dirty="0">
                          <a:effectLst/>
                          <a:latin typeface="Calibri"/>
                          <a:ea typeface="MS Mincho"/>
                          <a:cs typeface="Calibri"/>
                        </a:rPr>
                        <a:t>Examples</a:t>
                      </a:r>
                      <a:endParaRPr lang="en-US" sz="1100" dirty="0">
                        <a:effectLst/>
                        <a:latin typeface="Calibri"/>
                        <a:ea typeface="Calibri"/>
                        <a:cs typeface="Times New Roman"/>
                      </a:endParaRPr>
                    </a:p>
                  </a:txBody>
                  <a:tcPr marL="68580" marR="68580" marT="0" marB="0"/>
                </a:tc>
              </a:tr>
              <a:tr h="784451">
                <a:tc>
                  <a:txBody>
                    <a:bodyPr/>
                    <a:lstStyle/>
                    <a:p>
                      <a:pPr marL="0" marR="0">
                        <a:lnSpc>
                          <a:spcPct val="200000"/>
                        </a:lnSpc>
                        <a:spcBef>
                          <a:spcPts val="0"/>
                        </a:spcBef>
                        <a:spcAft>
                          <a:spcPts val="0"/>
                        </a:spcAft>
                      </a:pPr>
                      <a:r>
                        <a:rPr lang="en-GB" sz="1200" dirty="0">
                          <a:effectLst/>
                          <a:latin typeface="Calibri"/>
                          <a:ea typeface="MS Mincho"/>
                          <a:cs typeface="Calibri"/>
                        </a:rPr>
                        <a:t>Pathological waste</a:t>
                      </a:r>
                      <a:endParaRPr lang="en-US" sz="11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GB" sz="1200" dirty="0">
                          <a:effectLst/>
                          <a:latin typeface="Calibri"/>
                          <a:ea typeface="MS Mincho"/>
                          <a:cs typeface="Calibri"/>
                        </a:rPr>
                        <a:t>Pathological waste </a:t>
                      </a:r>
                      <a:endParaRPr lang="en-US" sz="1100" dirty="0">
                        <a:effectLst/>
                        <a:latin typeface="Calibri"/>
                        <a:ea typeface="Calibri"/>
                        <a:cs typeface="Times New Roman"/>
                      </a:endParaRPr>
                    </a:p>
                  </a:txBody>
                  <a:tcPr marL="68580" marR="68580" marT="0" marB="0"/>
                </a:tc>
                <a:tc>
                  <a:txBody>
                    <a:bodyPr/>
                    <a:lstStyle/>
                    <a:p>
                      <a:pPr marL="202565" marR="0" indent="-202565">
                        <a:lnSpc>
                          <a:spcPct val="100000"/>
                        </a:lnSpc>
                        <a:spcBef>
                          <a:spcPts val="0"/>
                        </a:spcBef>
                        <a:spcAft>
                          <a:spcPts val="0"/>
                        </a:spcAft>
                      </a:pPr>
                      <a:r>
                        <a:rPr lang="en-GB" sz="1200" dirty="0">
                          <a:effectLst/>
                          <a:latin typeface="Calibri"/>
                          <a:ea typeface="MS Mincho"/>
                          <a:cs typeface="Calibri"/>
                        </a:rPr>
                        <a:t>Body parts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Fetuses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Human tissues, organs or fluids</a:t>
                      </a:r>
                      <a:endParaRPr lang="en-US" sz="1100" dirty="0">
                        <a:effectLst/>
                        <a:latin typeface="Calibri"/>
                        <a:ea typeface="Calibri"/>
                        <a:cs typeface="Times New Roman"/>
                      </a:endParaRPr>
                    </a:p>
                  </a:txBody>
                  <a:tcPr marL="68580" marR="68580" marT="0" marB="0"/>
                </a:tc>
              </a:tr>
              <a:tr h="1830385">
                <a:tc>
                  <a:txBody>
                    <a:bodyPr/>
                    <a:lstStyle/>
                    <a:p>
                      <a:pPr marL="0" marR="0">
                        <a:lnSpc>
                          <a:spcPct val="200000"/>
                        </a:lnSpc>
                        <a:spcBef>
                          <a:spcPts val="0"/>
                        </a:spcBef>
                        <a:spcAft>
                          <a:spcPts val="0"/>
                        </a:spcAft>
                      </a:pPr>
                      <a:r>
                        <a:rPr lang="en-GB" sz="1200" dirty="0">
                          <a:effectLst/>
                          <a:latin typeface="Calibri"/>
                          <a:ea typeface="MS Mincho"/>
                          <a:cs typeface="Calibri"/>
                        </a:rPr>
                        <a:t>Pharmaceutical waste, including cytotoxic waste</a:t>
                      </a:r>
                      <a:endParaRPr lang="en-US" sz="11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GB" sz="1200" dirty="0">
                          <a:effectLst/>
                          <a:latin typeface="Calibri"/>
                          <a:ea typeface="MS Mincho"/>
                          <a:cs typeface="Calibri"/>
                        </a:rPr>
                        <a:t>Pharmaceuticals that are expired or no longer needed</a:t>
                      </a:r>
                      <a:endParaRPr lang="en-US" sz="1100" dirty="0">
                        <a:effectLst/>
                        <a:latin typeface="Calibri"/>
                        <a:ea typeface="Calibri"/>
                        <a:cs typeface="Times New Roman"/>
                      </a:endParaRPr>
                    </a:p>
                  </a:txBody>
                  <a:tcPr marL="68580" marR="68580" marT="0" marB="0"/>
                </a:tc>
                <a:tc>
                  <a:txBody>
                    <a:bodyPr/>
                    <a:lstStyle/>
                    <a:p>
                      <a:pPr marL="202565" marR="0" indent="-202565">
                        <a:lnSpc>
                          <a:spcPct val="100000"/>
                        </a:lnSpc>
                        <a:spcBef>
                          <a:spcPts val="0"/>
                        </a:spcBef>
                        <a:spcAft>
                          <a:spcPts val="0"/>
                        </a:spcAft>
                      </a:pPr>
                      <a:r>
                        <a:rPr lang="en-GB" sz="1200" dirty="0">
                          <a:effectLst/>
                          <a:latin typeface="Calibri"/>
                          <a:ea typeface="MS Mincho"/>
                          <a:cs typeface="Calibri"/>
                        </a:rPr>
                        <a:t>Cytotoxic waste containing substances with genotoxic properties, e.g., waste containing cytostatic drugs (often used in cancer therapy)</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Genotoxic chemicals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Items contaminated by or containing pharmaceuticals</a:t>
                      </a:r>
                      <a:endParaRPr lang="en-US" sz="1100" dirty="0">
                        <a:effectLst/>
                        <a:latin typeface="Calibri"/>
                        <a:ea typeface="Calibri"/>
                        <a:cs typeface="Times New Roman"/>
                      </a:endParaRPr>
                    </a:p>
                  </a:txBody>
                  <a:tcPr marL="68580" marR="68580" marT="0" marB="0"/>
                </a:tc>
              </a:tr>
              <a:tr h="1045934">
                <a:tc>
                  <a:txBody>
                    <a:bodyPr/>
                    <a:lstStyle/>
                    <a:p>
                      <a:pPr marL="0" marR="0">
                        <a:lnSpc>
                          <a:spcPct val="200000"/>
                        </a:lnSpc>
                        <a:spcBef>
                          <a:spcPts val="0"/>
                        </a:spcBef>
                        <a:spcAft>
                          <a:spcPts val="0"/>
                        </a:spcAft>
                      </a:pPr>
                      <a:r>
                        <a:rPr lang="en-GB" sz="1200" dirty="0">
                          <a:effectLst/>
                          <a:latin typeface="Calibri"/>
                          <a:ea typeface="MS Mincho"/>
                          <a:cs typeface="Calibri"/>
                        </a:rPr>
                        <a:t>Non-risk general waste</a:t>
                      </a:r>
                      <a:endParaRPr lang="en-US" sz="11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GB" sz="1200" dirty="0">
                          <a:effectLst/>
                          <a:latin typeface="Calibri"/>
                          <a:ea typeface="MS Mincho"/>
                          <a:cs typeface="Calibri"/>
                        </a:rPr>
                        <a:t>Waste that does not pose a biological, chemical, radioactive, or physical hazard</a:t>
                      </a:r>
                      <a:endParaRPr lang="en-US" sz="1100" dirty="0">
                        <a:effectLst/>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GB" sz="1200" dirty="0">
                          <a:effectLst/>
                          <a:latin typeface="Calibri"/>
                          <a:ea typeface="MS Mincho"/>
                          <a:cs typeface="Calibri"/>
                        </a:rPr>
                        <a:t>Non-risk general waste</a:t>
                      </a:r>
                      <a:endParaRPr lang="en-US" sz="1100" dirty="0">
                        <a:effectLst/>
                        <a:latin typeface="Calibri"/>
                        <a:ea typeface="Calibri"/>
                        <a:cs typeface="Times New Roman"/>
                      </a:endParaRPr>
                    </a:p>
                  </a:txBody>
                  <a:tcPr marL="68580" marR="68580" marT="0" marB="0"/>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Definitions - 3</a:t>
            </a:r>
            <a:endParaRPr lang="en-US" dirty="0"/>
          </a:p>
        </p:txBody>
      </p:sp>
      <p:graphicFrame>
        <p:nvGraphicFramePr>
          <p:cNvPr id="6" name="Content Placeholder 5"/>
          <p:cNvGraphicFramePr>
            <a:graphicFrameLocks noGrp="1"/>
          </p:cNvGraphicFramePr>
          <p:nvPr>
            <p:ph idx="1"/>
          </p:nvPr>
        </p:nvGraphicFramePr>
        <p:xfrm>
          <a:off x="457200" y="1295400"/>
          <a:ext cx="7924800" cy="4343400"/>
        </p:xfrm>
        <a:graphic>
          <a:graphicData uri="http://schemas.openxmlformats.org/drawingml/2006/table">
            <a:tbl>
              <a:tblPr firstRow="1" bandRow="1">
                <a:tableStyleId>{5C22544A-7EE6-4342-B048-85BDC9FD1C3A}</a:tableStyleId>
              </a:tblPr>
              <a:tblGrid>
                <a:gridCol w="2641600"/>
                <a:gridCol w="2641600"/>
                <a:gridCol w="2641600"/>
              </a:tblGrid>
              <a:tr h="462873">
                <a:tc>
                  <a:txBody>
                    <a:bodyPr/>
                    <a:lstStyle/>
                    <a:p>
                      <a:pPr marL="0" marR="0">
                        <a:lnSpc>
                          <a:spcPct val="200000"/>
                        </a:lnSpc>
                        <a:spcBef>
                          <a:spcPts val="0"/>
                        </a:spcBef>
                        <a:spcAft>
                          <a:spcPts val="0"/>
                        </a:spcAft>
                      </a:pPr>
                      <a:r>
                        <a:rPr lang="en-GB" sz="1200" b="1" dirty="0">
                          <a:effectLst/>
                          <a:latin typeface="Calibri"/>
                          <a:ea typeface="MS Mincho"/>
                          <a:cs typeface="Calibri"/>
                        </a:rPr>
                        <a:t>Type of Waste</a:t>
                      </a:r>
                      <a:endParaRPr lang="en-US" sz="1100" dirty="0">
                        <a:effectLst/>
                        <a:latin typeface="Calibri"/>
                        <a:ea typeface="Calibri"/>
                        <a:cs typeface="Times New Roman"/>
                      </a:endParaRPr>
                    </a:p>
                  </a:txBody>
                  <a:tcPr marL="68580" marR="68580" marT="0" marB="0"/>
                </a:tc>
                <a:tc>
                  <a:txBody>
                    <a:bodyPr/>
                    <a:lstStyle/>
                    <a:p>
                      <a:pPr marL="0" marR="0">
                        <a:lnSpc>
                          <a:spcPct val="200000"/>
                        </a:lnSpc>
                        <a:spcBef>
                          <a:spcPts val="0"/>
                        </a:spcBef>
                        <a:spcAft>
                          <a:spcPts val="0"/>
                        </a:spcAft>
                      </a:pPr>
                      <a:r>
                        <a:rPr lang="en-GB" sz="1200" b="1" dirty="0">
                          <a:effectLst/>
                          <a:latin typeface="Calibri"/>
                          <a:ea typeface="MS Mincho"/>
                          <a:cs typeface="Calibri"/>
                        </a:rPr>
                        <a:t>Definition</a:t>
                      </a:r>
                      <a:endParaRPr lang="en-US" sz="1100" dirty="0">
                        <a:effectLst/>
                        <a:latin typeface="Calibri"/>
                        <a:ea typeface="Calibri"/>
                        <a:cs typeface="Times New Roman"/>
                      </a:endParaRPr>
                    </a:p>
                  </a:txBody>
                  <a:tcPr marL="68580" marR="68580" marT="0" marB="0"/>
                </a:tc>
                <a:tc>
                  <a:txBody>
                    <a:bodyPr/>
                    <a:lstStyle/>
                    <a:p>
                      <a:pPr marL="0" marR="0">
                        <a:lnSpc>
                          <a:spcPct val="200000"/>
                        </a:lnSpc>
                        <a:spcBef>
                          <a:spcPts val="0"/>
                        </a:spcBef>
                        <a:spcAft>
                          <a:spcPts val="0"/>
                        </a:spcAft>
                      </a:pPr>
                      <a:r>
                        <a:rPr lang="en-GB" sz="1200" b="1" dirty="0">
                          <a:effectLst/>
                          <a:latin typeface="Calibri"/>
                          <a:ea typeface="MS Mincho"/>
                          <a:cs typeface="Calibri"/>
                        </a:rPr>
                        <a:t>Examples</a:t>
                      </a:r>
                      <a:endParaRPr lang="en-US" sz="1100" dirty="0">
                        <a:effectLst/>
                        <a:latin typeface="Calibri"/>
                        <a:ea typeface="Calibri"/>
                        <a:cs typeface="Times New Roman"/>
                      </a:endParaRPr>
                    </a:p>
                  </a:txBody>
                  <a:tcPr marL="68580" marR="68580" marT="0" marB="0"/>
                </a:tc>
              </a:tr>
              <a:tr h="2282663">
                <a:tc>
                  <a:txBody>
                    <a:bodyPr/>
                    <a:lstStyle/>
                    <a:p>
                      <a:pPr marL="0" marR="0">
                        <a:lnSpc>
                          <a:spcPct val="200000"/>
                        </a:lnSpc>
                        <a:spcBef>
                          <a:spcPts val="0"/>
                        </a:spcBef>
                        <a:spcAft>
                          <a:spcPts val="0"/>
                        </a:spcAft>
                      </a:pPr>
                      <a:r>
                        <a:rPr lang="en-GB" sz="1200" dirty="0">
                          <a:effectLst/>
                          <a:latin typeface="Calibri"/>
                          <a:ea typeface="MS Mincho"/>
                          <a:cs typeface="Calibri"/>
                        </a:rPr>
                        <a:t>Chemical waste</a:t>
                      </a:r>
                      <a:endParaRPr lang="en-US" sz="1100" dirty="0">
                        <a:effectLst/>
                        <a:latin typeface="Calibri"/>
                        <a:ea typeface="Calibri"/>
                        <a:cs typeface="Times New Roman"/>
                      </a:endParaRPr>
                    </a:p>
                  </a:txBody>
                  <a:tcPr marL="68580" marR="68580" marT="0" marB="0"/>
                </a:tc>
                <a:tc>
                  <a:txBody>
                    <a:bodyPr/>
                    <a:lstStyle/>
                    <a:p>
                      <a:pPr marL="0" marR="0">
                        <a:lnSpc>
                          <a:spcPct val="200000"/>
                        </a:lnSpc>
                        <a:spcBef>
                          <a:spcPts val="0"/>
                        </a:spcBef>
                        <a:spcAft>
                          <a:spcPts val="0"/>
                        </a:spcAft>
                      </a:pPr>
                      <a:r>
                        <a:rPr lang="en-GB" sz="1200" dirty="0">
                          <a:effectLst/>
                          <a:latin typeface="Calibri"/>
                          <a:ea typeface="MS Mincho"/>
                          <a:cs typeface="Calibri"/>
                        </a:rPr>
                        <a:t>Waste containing chemical substances</a:t>
                      </a:r>
                      <a:endParaRPr lang="en-US" sz="1100" dirty="0">
                        <a:effectLst/>
                        <a:latin typeface="Calibri"/>
                        <a:ea typeface="Calibri"/>
                        <a:cs typeface="Times New Roman"/>
                      </a:endParaRPr>
                    </a:p>
                  </a:txBody>
                  <a:tcPr marL="68580" marR="68580" marT="0" marB="0"/>
                </a:tc>
                <a:tc>
                  <a:txBody>
                    <a:bodyPr/>
                    <a:lstStyle/>
                    <a:p>
                      <a:pPr marL="202565" marR="0" indent="-202565">
                        <a:lnSpc>
                          <a:spcPct val="100000"/>
                        </a:lnSpc>
                        <a:spcBef>
                          <a:spcPts val="0"/>
                        </a:spcBef>
                        <a:spcAft>
                          <a:spcPts val="0"/>
                        </a:spcAft>
                      </a:pPr>
                      <a:r>
                        <a:rPr lang="en-GB" sz="1200" dirty="0">
                          <a:effectLst/>
                          <a:latin typeface="Calibri"/>
                          <a:ea typeface="MS Mincho"/>
                          <a:cs typeface="Calibri"/>
                        </a:rPr>
                        <a:t>Broken thermometers and blood-pressure gauges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Disinfectants that are expired or no longer needed</a:t>
                      </a:r>
                      <a:endParaRPr lang="en-US" sz="1100" dirty="0">
                        <a:effectLst/>
                        <a:latin typeface="Calibri"/>
                        <a:ea typeface="Calibri"/>
                        <a:cs typeface="Times New Roman"/>
                      </a:endParaRPr>
                    </a:p>
                    <a:p>
                      <a:pPr marL="0" marR="0">
                        <a:lnSpc>
                          <a:spcPct val="100000"/>
                        </a:lnSpc>
                        <a:spcBef>
                          <a:spcPts val="0"/>
                        </a:spcBef>
                        <a:spcAft>
                          <a:spcPts val="0"/>
                        </a:spcAft>
                      </a:pPr>
                      <a:r>
                        <a:rPr lang="en-GB" sz="1200" dirty="0">
                          <a:effectLst/>
                          <a:latin typeface="Calibri"/>
                          <a:ea typeface="MS Mincho"/>
                          <a:cs typeface="Calibri"/>
                        </a:rPr>
                        <a:t>Film developer</a:t>
                      </a:r>
                      <a:endParaRPr lang="en-US" sz="1100" dirty="0">
                        <a:effectLst/>
                        <a:latin typeface="Calibri"/>
                        <a:ea typeface="Calibri"/>
                        <a:cs typeface="Times New Roman"/>
                      </a:endParaRPr>
                    </a:p>
                    <a:p>
                      <a:pPr marL="0" marR="0">
                        <a:lnSpc>
                          <a:spcPct val="100000"/>
                        </a:lnSpc>
                        <a:spcBef>
                          <a:spcPts val="0"/>
                        </a:spcBef>
                        <a:spcAft>
                          <a:spcPts val="0"/>
                        </a:spcAft>
                      </a:pPr>
                      <a:r>
                        <a:rPr lang="en-GB" sz="1200" dirty="0">
                          <a:effectLst/>
                          <a:latin typeface="Calibri"/>
                          <a:ea typeface="MS Mincho"/>
                          <a:cs typeface="Calibri"/>
                        </a:rPr>
                        <a:t>Laboratory reagents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Pressurised containers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Solvents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Waste with high content of heavy metals, e.g., batteries</a:t>
                      </a:r>
                      <a:endParaRPr lang="en-US" sz="1100" dirty="0">
                        <a:effectLst/>
                        <a:latin typeface="Calibri"/>
                        <a:ea typeface="Calibri"/>
                        <a:cs typeface="Times New Roman"/>
                      </a:endParaRPr>
                    </a:p>
                  </a:txBody>
                  <a:tcPr marL="68580" marR="68580" marT="0" marB="0"/>
                </a:tc>
              </a:tr>
              <a:tr h="1597864">
                <a:tc>
                  <a:txBody>
                    <a:bodyPr/>
                    <a:lstStyle/>
                    <a:p>
                      <a:pPr marL="0" marR="0">
                        <a:lnSpc>
                          <a:spcPct val="200000"/>
                        </a:lnSpc>
                        <a:spcBef>
                          <a:spcPts val="0"/>
                        </a:spcBef>
                        <a:spcAft>
                          <a:spcPts val="0"/>
                        </a:spcAft>
                      </a:pPr>
                      <a:r>
                        <a:rPr lang="en-GB" sz="1200" dirty="0">
                          <a:effectLst/>
                          <a:latin typeface="Calibri"/>
                          <a:ea typeface="MS Mincho"/>
                          <a:cs typeface="Calibri"/>
                        </a:rPr>
                        <a:t>Radioactive waste</a:t>
                      </a:r>
                      <a:endParaRPr lang="en-US" sz="1100" dirty="0">
                        <a:effectLst/>
                        <a:latin typeface="Calibri"/>
                        <a:ea typeface="Calibri"/>
                        <a:cs typeface="Times New Roman"/>
                      </a:endParaRPr>
                    </a:p>
                  </a:txBody>
                  <a:tcPr marL="68580" marR="68580" marT="0" marB="0"/>
                </a:tc>
                <a:tc>
                  <a:txBody>
                    <a:bodyPr/>
                    <a:lstStyle/>
                    <a:p>
                      <a:pPr marL="0" marR="0">
                        <a:lnSpc>
                          <a:spcPct val="200000"/>
                        </a:lnSpc>
                        <a:spcBef>
                          <a:spcPts val="0"/>
                        </a:spcBef>
                        <a:spcAft>
                          <a:spcPts val="0"/>
                        </a:spcAft>
                      </a:pPr>
                      <a:r>
                        <a:rPr lang="en-GB" sz="1200" dirty="0">
                          <a:effectLst/>
                          <a:latin typeface="Calibri"/>
                          <a:ea typeface="MS Mincho"/>
                          <a:cs typeface="Calibri"/>
                        </a:rPr>
                        <a:t>Waste containing radioactive substances</a:t>
                      </a:r>
                      <a:endParaRPr lang="en-US" sz="1100" dirty="0">
                        <a:effectLst/>
                        <a:latin typeface="Calibri"/>
                        <a:ea typeface="Calibri"/>
                        <a:cs typeface="Times New Roman"/>
                      </a:endParaRPr>
                    </a:p>
                  </a:txBody>
                  <a:tcPr marL="68580" marR="68580" marT="0" marB="0"/>
                </a:tc>
                <a:tc>
                  <a:txBody>
                    <a:bodyPr/>
                    <a:lstStyle/>
                    <a:p>
                      <a:pPr marL="202565" marR="0" indent="-202565">
                        <a:lnSpc>
                          <a:spcPct val="100000"/>
                        </a:lnSpc>
                        <a:spcBef>
                          <a:spcPts val="0"/>
                        </a:spcBef>
                        <a:spcAft>
                          <a:spcPts val="0"/>
                        </a:spcAft>
                      </a:pPr>
                      <a:r>
                        <a:rPr lang="en-GB" sz="1200" dirty="0">
                          <a:effectLst/>
                          <a:latin typeface="Calibri"/>
                          <a:ea typeface="MS Mincho"/>
                          <a:cs typeface="Calibri"/>
                        </a:rPr>
                        <a:t>Contaminated glassware, packages, or absorbent paper</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Sealed sources</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Unused liquids from radiotherapy departments or laboratory research</a:t>
                      </a:r>
                      <a:endParaRPr lang="en-US" sz="1100" dirty="0">
                        <a:effectLst/>
                        <a:latin typeface="Calibri"/>
                        <a:ea typeface="Calibri"/>
                        <a:cs typeface="Times New Roman"/>
                      </a:endParaRPr>
                    </a:p>
                    <a:p>
                      <a:pPr marL="202565" marR="0" indent="-202565">
                        <a:lnSpc>
                          <a:spcPct val="100000"/>
                        </a:lnSpc>
                        <a:spcBef>
                          <a:spcPts val="0"/>
                        </a:spcBef>
                        <a:spcAft>
                          <a:spcPts val="0"/>
                        </a:spcAft>
                      </a:pPr>
                      <a:r>
                        <a:rPr lang="en-GB" sz="1200" dirty="0">
                          <a:effectLst/>
                          <a:latin typeface="Calibri"/>
                          <a:ea typeface="MS Mincho"/>
                          <a:cs typeface="Calibri"/>
                        </a:rPr>
                        <a:t>Urine and excreta from patients treated or tested with unsealed radionuclides</a:t>
                      </a:r>
                      <a:endParaRPr lang="en-US" sz="1100" dirty="0">
                        <a:effectLst/>
                        <a:latin typeface="Calibri"/>
                        <a:ea typeface="Calibri"/>
                        <a:cs typeface="Times New Roman"/>
                      </a:endParaRPr>
                    </a:p>
                  </a:txBody>
                  <a:tcPr marL="68580" marR="68580" marT="0" marB="0"/>
                </a:tc>
              </a:tr>
            </a:tbl>
          </a:graphicData>
        </a:graphic>
      </p:graphicFrame>
      <p:sp>
        <p:nvSpPr>
          <p:cNvPr id="3" name="Date Placeholder 2"/>
          <p:cNvSpPr>
            <a:spLocks noGrp="1"/>
          </p:cNvSpPr>
          <p:nvPr>
            <p:ph type="dt" sz="half" idx="10"/>
          </p:nvPr>
        </p:nvSpPr>
        <p:spPr/>
        <p:txBody>
          <a:bodyPr/>
          <a:lstStyle/>
          <a:p>
            <a:pPr>
              <a:defRPr/>
            </a:pPr>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1DFA02B9-1EAF-4152-8237-B28566C87C17}"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3205</Words>
  <Application>Microsoft Office PowerPoint</Application>
  <PresentationFormat>On-screen Show (4:3)</PresentationFormat>
  <Paragraphs>435</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1_Adjacency</vt:lpstr>
      <vt:lpstr>Health Care Waste Management</vt:lpstr>
      <vt:lpstr>Learning Objectives</vt:lpstr>
      <vt:lpstr>Time involved</vt:lpstr>
      <vt:lpstr>Key Points </vt:lpstr>
      <vt:lpstr>Introduction </vt:lpstr>
      <vt:lpstr>Types of Healthcare Waste</vt:lpstr>
      <vt:lpstr>Definitions - 1</vt:lpstr>
      <vt:lpstr>Definitions - 2</vt:lpstr>
      <vt:lpstr>Definitions - 3</vt:lpstr>
      <vt:lpstr>Sources - 1</vt:lpstr>
      <vt:lpstr>Sources - 2</vt:lpstr>
      <vt:lpstr>Collection</vt:lpstr>
      <vt:lpstr>Collection</vt:lpstr>
      <vt:lpstr>Collection Containers - 1</vt:lpstr>
      <vt:lpstr>Collection Containers - 2</vt:lpstr>
      <vt:lpstr>In-House Transport</vt:lpstr>
      <vt:lpstr>Storage</vt:lpstr>
      <vt:lpstr>Treatment and Off-Site Transport</vt:lpstr>
      <vt:lpstr>Incineration</vt:lpstr>
      <vt:lpstr>Waste Treatment and Disposal Options - 1</vt:lpstr>
      <vt:lpstr>Waste Treatment and Disposal Options - 2</vt:lpstr>
      <vt:lpstr>Waste Treatment and Disposal Options - 3</vt:lpstr>
      <vt:lpstr>Transport</vt:lpstr>
      <vt:lpstr>Management</vt:lpstr>
      <vt:lpstr>Training</vt:lpstr>
      <vt:lpstr>References</vt:lpstr>
      <vt:lpstr>Quiz</vt:lpstr>
      <vt:lpstr>International Federation of Infection Control</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Waste Management</dc:title>
  <dc:creator>Friedman, Candace</dc:creator>
  <cp:lastModifiedBy>Friedman, Candace</cp:lastModifiedBy>
  <cp:revision>89</cp:revision>
  <dcterms:created xsi:type="dcterms:W3CDTF">2012-01-02T15:27:10Z</dcterms:created>
  <dcterms:modified xsi:type="dcterms:W3CDTF">2013-11-01T15:19:47Z</dcterms:modified>
</cp:coreProperties>
</file>