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256" r:id="rId2"/>
    <p:sldId id="299" r:id="rId3"/>
    <p:sldId id="300" r:id="rId4"/>
    <p:sldId id="301" r:id="rId5"/>
    <p:sldId id="257" r:id="rId6"/>
    <p:sldId id="259" r:id="rId7"/>
    <p:sldId id="298" r:id="rId8"/>
    <p:sldId id="260" r:id="rId9"/>
    <p:sldId id="270" r:id="rId10"/>
    <p:sldId id="297" r:id="rId11"/>
    <p:sldId id="265" r:id="rId12"/>
    <p:sldId id="266" r:id="rId13"/>
    <p:sldId id="267" r:id="rId14"/>
    <p:sldId id="268" r:id="rId15"/>
    <p:sldId id="269" r:id="rId16"/>
    <p:sldId id="261" r:id="rId17"/>
    <p:sldId id="263" r:id="rId18"/>
    <p:sldId id="271" r:id="rId19"/>
    <p:sldId id="302" r:id="rId20"/>
    <p:sldId id="272" r:id="rId21"/>
    <p:sldId id="273" r:id="rId22"/>
    <p:sldId id="274" r:id="rId23"/>
    <p:sldId id="275" r:id="rId24"/>
    <p:sldId id="276" r:id="rId25"/>
    <p:sldId id="277" r:id="rId26"/>
    <p:sldId id="279" r:id="rId27"/>
    <p:sldId id="281" r:id="rId28"/>
    <p:sldId id="280"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83879" autoAdjust="0"/>
  </p:normalViewPr>
  <p:slideViewPr>
    <p:cSldViewPr>
      <p:cViewPr>
        <p:scale>
          <a:sx n="87" d="100"/>
          <a:sy n="87" d="100"/>
        </p:scale>
        <p:origin x="-547" y="-58"/>
      </p:cViewPr>
      <p:guideLst>
        <p:guide orient="horz" pos="2160"/>
        <p:guide pos="2880"/>
      </p:guideLst>
    </p:cSldViewPr>
  </p:slideViewPr>
  <p:notesTextViewPr>
    <p:cViewPr>
      <p:scale>
        <a:sx n="1" d="1"/>
        <a:sy n="1" d="1"/>
      </p:scale>
      <p:origin x="0" y="0"/>
    </p:cViewPr>
  </p:notesTextViewPr>
  <p:sorterViewPr>
    <p:cViewPr>
      <p:scale>
        <a:sx n="122" d="100"/>
        <a:sy n="122" d="100"/>
      </p:scale>
      <p:origin x="0" y="8934"/>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D5AAF-F0CA-4545-ABCD-01EF260BC149}" type="datetimeFigureOut">
              <a:rPr lang="hr-HR" smtClean="0"/>
              <a:t>27.1.2015.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7C0F0-A6D6-4B8D-9839-15328F48222B}" type="slidenum">
              <a:rPr lang="hr-HR" smtClean="0"/>
              <a:t>‹#›</a:t>
            </a:fld>
            <a:endParaRPr lang="hr-HR"/>
          </a:p>
        </p:txBody>
      </p:sp>
    </p:spTree>
    <p:extLst>
      <p:ext uri="{BB962C8B-B14F-4D97-AF65-F5344CB8AC3E}">
        <p14:creationId xmlns:p14="http://schemas.microsoft.com/office/powerpoint/2010/main" val="33120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1</a:t>
            </a:fld>
            <a:endParaRPr lang="hr-HR"/>
          </a:p>
        </p:txBody>
      </p:sp>
    </p:spTree>
    <p:extLst>
      <p:ext uri="{BB962C8B-B14F-4D97-AF65-F5344CB8AC3E}">
        <p14:creationId xmlns:p14="http://schemas.microsoft.com/office/powerpoint/2010/main" val="156671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AV (</a:t>
            </a:r>
            <a:r>
              <a:rPr lang="en-US" dirty="0" err="1" smtClean="0">
                <a:effectLst/>
              </a:rPr>
              <a:t>arteriovenous</a:t>
            </a:r>
            <a:r>
              <a:rPr lang="en-US" dirty="0" smtClean="0">
                <a:effectLst/>
              </a:rPr>
              <a:t>) grafts are much like fistulas in most respects, except that an artificial vessel is used to join the artery and vein. The graft usually is made of a synthetic material, but sometimes chemically treated, sterilized veins from animals are used. Grafts are inserted when the patient's native vasculature does not permit a fistula. They mature faster than fistulas, and may be ready for use several weeks after formation (some newer grafts may be used even sooner). However, AV grafts are at high risk to develop narrowing, especially in the vein just downstream from where the graft has been sewn to the vein. Narrowing often leads to thrombosis (clotting). As foreign material, they are at greater risk for becoming infected. </a:t>
            </a:r>
          </a:p>
          <a:p>
            <a:endParaRPr lang="en-GB" noProof="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effectLst/>
              </a:rPr>
              <a:t>Water used in haemodialysis is carefully purified before use. Initially it is filtered and temperature-adjusted and its pH is corrected by adding an acid or base. Then it is softened. Next the water is run through a tank containing activated charcoal to adsorb organic contaminants. Primary purification is then done by forcing water through a membrane with very tiny pores, a</a:t>
            </a:r>
            <a:r>
              <a:rPr lang="en-GB" baseline="0" noProof="0" dirty="0" smtClean="0">
                <a:effectLst/>
              </a:rPr>
              <a:t> </a:t>
            </a:r>
            <a:r>
              <a:rPr lang="en-GB" noProof="0" dirty="0" smtClean="0">
                <a:effectLst/>
              </a:rPr>
              <a:t>reverse osmosis membrane. This lets the water pass, but holds back even very small solutes such as electrolytes. Final removal of leftover electrolytes is done by passing the water through a tank with ion-exchange resins, which remove any leftover anions or </a:t>
            </a:r>
            <a:r>
              <a:rPr lang="en-GB" noProof="0" dirty="0" err="1" smtClean="0">
                <a:effectLst/>
              </a:rPr>
              <a:t>cations</a:t>
            </a:r>
            <a:r>
              <a:rPr lang="en-GB" noProof="0" dirty="0" smtClean="0">
                <a:effectLst/>
              </a:rPr>
              <a:t> and replace them with hydroxyl and hydrogen molecules, respectively, leaving ultrapure 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Once purified water is mixed with dialysate concentrate, its conductivity increases, since water that contains charged ions conducts electricity. During dialysis, the conductivity of dialysis solution is continuously monitored to ensure that the water and dialysate concentrate are being mixed in the proper proportions. </a:t>
            </a:r>
            <a:endParaRPr lang="en-GB" noProof="0" dirty="0" smtClean="0">
              <a:effectLst/>
            </a:endParaRPr>
          </a:p>
          <a:p>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12</a:t>
            </a:fld>
            <a:endParaRPr lang="hr-HR"/>
          </a:p>
        </p:txBody>
      </p:sp>
    </p:spTree>
    <p:extLst>
      <p:ext uri="{BB962C8B-B14F-4D97-AF65-F5344CB8AC3E}">
        <p14:creationId xmlns:p14="http://schemas.microsoft.com/office/powerpoint/2010/main" val="298105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effectLst/>
              </a:rPr>
              <a:t>The dialyser is the piece of equipment that actually filters the blood. Almost all dialysers in use today are of the hollow-fibre variety. A cylindrical bundle of hollow fibres, whose walls are composed of semi-permeable membrane, is anchored at each end into potting compound (a sort of glue). This assembly is then put into a clear plastic cylindrical shell with four openings. One opening or blood port at each end of the cylinder communicates with each end of the bundle of hollow fibres. This forms the "blood compartment" of the dialyser. Two other ports are cut into the side of the cylinder. These communicate with the space around the hollow fibres, the "dialysate compartment." Blood is pumped via the blood ports through this bundle of very thin capillary-like tubes, and the dialysate is pumped through the space surrounding the fibres. Pressure gradients are applied when necessary to move fluid from the blood to the dialysate compartment.</a:t>
            </a:r>
          </a:p>
          <a:p>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13</a:t>
            </a:fld>
            <a:endParaRPr lang="hr-HR"/>
          </a:p>
        </p:txBody>
      </p:sp>
    </p:spTree>
    <p:extLst>
      <p:ext uri="{BB962C8B-B14F-4D97-AF65-F5344CB8AC3E}">
        <p14:creationId xmlns:p14="http://schemas.microsoft.com/office/powerpoint/2010/main" val="204754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Hepatitis B is caused by infection with the Hepatitis B virus (HBV). HBV is found in highest concentrations in blood and in lower concentrations in other body fluids (e.g., semen, vaginal secretions, and wound exudates). HBV is transmitted through activities that involve percutaneous (i.e., puncture through the skin) or mucosal contact with infectious blood or body fluids.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Hemodialysis patients are at risk for HBV infection.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Hepatitis B surface antigen (</a:t>
            </a:r>
            <a:r>
              <a:rPr lang="en-US" sz="1200" b="1" kern="1200" dirty="0" err="1" smtClean="0">
                <a:solidFill>
                  <a:schemeClr val="tx1"/>
                </a:solidFill>
                <a:effectLst/>
                <a:latin typeface="+mn-lt"/>
                <a:ea typeface="+mn-ea"/>
                <a:cs typeface="+mn-cs"/>
              </a:rPr>
              <a:t>HBsAg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protein on the surface of HBV; it can be detected in high levels in serum during acute or chronic HBV infection. The presence of </a:t>
            </a:r>
            <a:r>
              <a:rPr lang="en-US" sz="1200" kern="1200" dirty="0" err="1" smtClean="0">
                <a:solidFill>
                  <a:schemeClr val="tx1"/>
                </a:solidFill>
                <a:effectLst/>
                <a:latin typeface="+mn-lt"/>
                <a:ea typeface="+mn-ea"/>
                <a:cs typeface="+mn-cs"/>
              </a:rPr>
              <a:t>HBsAg</a:t>
            </a:r>
            <a:r>
              <a:rPr lang="en-US" sz="1200" kern="1200" dirty="0" smtClean="0">
                <a:solidFill>
                  <a:schemeClr val="tx1"/>
                </a:solidFill>
                <a:effectLst/>
                <a:latin typeface="+mn-lt"/>
                <a:ea typeface="+mn-ea"/>
                <a:cs typeface="+mn-cs"/>
              </a:rPr>
              <a:t> indicates that the person is infectious. The body normally produces antibodies to </a:t>
            </a:r>
            <a:r>
              <a:rPr lang="en-US" sz="1200" kern="1200" dirty="0" err="1" smtClean="0">
                <a:solidFill>
                  <a:schemeClr val="tx1"/>
                </a:solidFill>
                <a:effectLst/>
                <a:latin typeface="+mn-lt"/>
                <a:ea typeface="+mn-ea"/>
                <a:cs typeface="+mn-cs"/>
              </a:rPr>
              <a:t>HBsAg</a:t>
            </a:r>
            <a:r>
              <a:rPr lang="en-US" sz="1200" kern="1200" dirty="0" smtClean="0">
                <a:solidFill>
                  <a:schemeClr val="tx1"/>
                </a:solidFill>
                <a:effectLst/>
                <a:latin typeface="+mn-lt"/>
                <a:ea typeface="+mn-ea"/>
                <a:cs typeface="+mn-cs"/>
              </a:rPr>
              <a:t> as part of the normal immune response to infection. </a:t>
            </a:r>
            <a:r>
              <a:rPr lang="en-US" sz="1200" kern="1200" dirty="0" err="1" smtClean="0">
                <a:solidFill>
                  <a:schemeClr val="tx1"/>
                </a:solidFill>
                <a:effectLst/>
                <a:latin typeface="+mn-lt"/>
                <a:ea typeface="+mn-ea"/>
                <a:cs typeface="+mn-cs"/>
              </a:rPr>
              <a:t>HBsAg</a:t>
            </a:r>
            <a:r>
              <a:rPr lang="en-US" sz="1200" kern="1200" dirty="0" smtClean="0">
                <a:solidFill>
                  <a:schemeClr val="tx1"/>
                </a:solidFill>
                <a:effectLst/>
                <a:latin typeface="+mn-lt"/>
                <a:ea typeface="+mn-ea"/>
                <a:cs typeface="+mn-cs"/>
              </a:rPr>
              <a:t> is the antigen used to make Hepatitis B vaccine.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Hepatitis B e antigen (</a:t>
            </a:r>
            <a:r>
              <a:rPr lang="en-US" sz="1200" b="1" kern="1200" dirty="0" err="1" smtClean="0">
                <a:solidFill>
                  <a:schemeClr val="tx1"/>
                </a:solidFill>
                <a:effectLst/>
                <a:latin typeface="+mn-lt"/>
                <a:ea typeface="+mn-ea"/>
                <a:cs typeface="+mn-cs"/>
              </a:rPr>
              <a:t>HBeAg</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 secreted product of the </a:t>
            </a:r>
            <a:r>
              <a:rPr lang="en-US" sz="1200" kern="1200" dirty="0" err="1" smtClean="0">
                <a:solidFill>
                  <a:schemeClr val="tx1"/>
                </a:solidFill>
                <a:effectLst/>
                <a:latin typeface="+mn-lt"/>
                <a:ea typeface="+mn-ea"/>
                <a:cs typeface="+mn-cs"/>
              </a:rPr>
              <a:t>nucleocapsid</a:t>
            </a:r>
            <a:r>
              <a:rPr lang="en-US" sz="1200" kern="1200" dirty="0" smtClean="0">
                <a:solidFill>
                  <a:schemeClr val="tx1"/>
                </a:solidFill>
                <a:effectLst/>
                <a:latin typeface="+mn-lt"/>
                <a:ea typeface="+mn-ea"/>
                <a:cs typeface="+mn-cs"/>
              </a:rPr>
              <a:t> gene of HBV that is found in serum during acute and chronic Hepatitis B. Its presence indicates that the virus is replicating and the infected person has high levels of HBV.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Hepatitis C is usually spread when blood from a person infected with the Hepatitis C virus enters the body of someone who is not infected.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14</a:t>
            </a:fld>
            <a:endParaRPr lang="hr-HR"/>
          </a:p>
        </p:txBody>
      </p:sp>
    </p:spTree>
    <p:extLst>
      <p:ext uri="{BB962C8B-B14F-4D97-AF65-F5344CB8AC3E}">
        <p14:creationId xmlns:p14="http://schemas.microsoft.com/office/powerpoint/2010/main" val="404078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Endotoxin</a:t>
            </a:r>
            <a:r>
              <a:rPr lang="en-US" baseline="0" dirty="0" smtClean="0">
                <a:effectLst/>
              </a:rPr>
              <a:t> - a</a:t>
            </a:r>
            <a:r>
              <a:rPr lang="en-US" dirty="0" smtClean="0">
                <a:effectLst/>
              </a:rPr>
              <a:t> toxin kept "within" the bacterial cell and released only after destruction of the bacterial cell wall;</a:t>
            </a:r>
            <a:r>
              <a:rPr lang="en-US" baseline="0" dirty="0" smtClean="0">
                <a:effectLst/>
              </a:rPr>
              <a:t> </a:t>
            </a:r>
            <a:r>
              <a:rPr lang="en-US" dirty="0" smtClean="0">
                <a:effectLst/>
              </a:rPr>
              <a:t>used synonymously with the term lipopolysaccharide, which is a major constituent of the outer cell membrane of Gram-negative</a:t>
            </a:r>
            <a:r>
              <a:rPr lang="en-US" baseline="0" dirty="0" smtClean="0">
                <a:effectLst/>
              </a:rPr>
              <a:t> bacteria</a:t>
            </a:r>
            <a:r>
              <a:rPr lang="en-US" dirty="0" smtClean="0">
                <a:effectLst/>
              </a:rPr>
              <a:t>. </a:t>
            </a:r>
          </a:p>
          <a:p>
            <a:endParaRPr lang="en-US" noProof="0" dirty="0" smtClean="0">
              <a:effectLst/>
            </a:endParaRPr>
          </a:p>
          <a:p>
            <a:r>
              <a:rPr lang="en-US" b="1" dirty="0" smtClean="0">
                <a:effectLst/>
              </a:rPr>
              <a:t>Total Viable Count</a:t>
            </a:r>
            <a:r>
              <a:rPr lang="en-US" dirty="0" smtClean="0">
                <a:effectLst/>
              </a:rPr>
              <a:t> gives a quantitative idea about the presence of</a:t>
            </a:r>
            <a:r>
              <a:rPr lang="en-US" baseline="0" dirty="0" smtClean="0">
                <a:effectLst/>
              </a:rPr>
              <a:t> microorganisms</a:t>
            </a:r>
            <a:r>
              <a:rPr lang="en-US" dirty="0" smtClean="0">
                <a:effectLst/>
              </a:rPr>
              <a:t> in a sample. </a:t>
            </a:r>
            <a:endParaRPr lang="en-GB" noProof="0" dirty="0" smtClean="0"/>
          </a:p>
          <a:p>
            <a:endParaRPr lang="en-GB" noProof="0" dirty="0" smtClean="0"/>
          </a:p>
          <a:p>
            <a:r>
              <a:rPr lang="en-GB" noProof="0" dirty="0" smtClean="0"/>
              <a:t>Dialysis water should contain no more than 200 CFU/ml viable bacteria, and no more than 2 EU/ml endotoxin. But, if the total viable count is 50 CFU/ml, or endotoxin</a:t>
            </a:r>
            <a:r>
              <a:rPr lang="en-GB" baseline="0" noProof="0" dirty="0" smtClean="0"/>
              <a:t>  1 EU/ml, corrective measures should be taken.</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15</a:t>
            </a:fld>
            <a:endParaRPr lang="hr-HR"/>
          </a:p>
        </p:txBody>
      </p:sp>
    </p:spTree>
    <p:extLst>
      <p:ext uri="{BB962C8B-B14F-4D97-AF65-F5344CB8AC3E}">
        <p14:creationId xmlns:p14="http://schemas.microsoft.com/office/powerpoint/2010/main" val="417631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It is of utmost importance to use aseptic techniques when performing HD. Besides</a:t>
            </a:r>
            <a:r>
              <a:rPr lang="en-GB" baseline="0" noProof="0" dirty="0" smtClean="0"/>
              <a:t> bacteraemia and sepsis, endocarditis is also important and severe infectious complication in HD patients, especially caused by </a:t>
            </a:r>
            <a:r>
              <a:rPr lang="en-GB" i="1" baseline="0" noProof="0" dirty="0" smtClean="0"/>
              <a:t>Staphylococcus </a:t>
            </a:r>
            <a:r>
              <a:rPr lang="en-GB" i="1" baseline="0" noProof="0" dirty="0" err="1" smtClean="0"/>
              <a:t>aureus</a:t>
            </a:r>
            <a:r>
              <a:rPr lang="en-GB" i="1" baseline="0" noProof="0" dirty="0" smtClean="0"/>
              <a:t> sensitive </a:t>
            </a:r>
            <a:r>
              <a:rPr lang="en-GB" i="0" baseline="0" noProof="0" dirty="0" smtClean="0"/>
              <a:t>to antibiotics as well as  </a:t>
            </a:r>
            <a:r>
              <a:rPr lang="en-GB" baseline="0" noProof="0" dirty="0" smtClean="0"/>
              <a:t>MRSA.</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16</a:t>
            </a:fld>
            <a:endParaRPr lang="hr-HR"/>
          </a:p>
        </p:txBody>
      </p:sp>
    </p:spTree>
    <p:extLst>
      <p:ext uri="{BB962C8B-B14F-4D97-AF65-F5344CB8AC3E}">
        <p14:creationId xmlns:p14="http://schemas.microsoft.com/office/powerpoint/2010/main" val="283282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Staff failure to perform hand hygiene, use standard precautions or, when required, transmission-based precautions, places patients</a:t>
            </a:r>
            <a:r>
              <a:rPr lang="en-GB" baseline="0" noProof="0" dirty="0" smtClean="0"/>
              <a:t> at risk of infection.</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17</a:t>
            </a:fld>
            <a:endParaRPr lang="hr-HR"/>
          </a:p>
        </p:txBody>
      </p:sp>
    </p:spTree>
    <p:extLst>
      <p:ext uri="{BB962C8B-B14F-4D97-AF65-F5344CB8AC3E}">
        <p14:creationId xmlns:p14="http://schemas.microsoft.com/office/powerpoint/2010/main" val="222963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Patients who undergo dialysis treatment have an increased risk for getting a healthcare-associated infection. Haemodialysis patients are at a high risk for infection because the process of haemodialysis requires frequent use of catheters or insertion of needles to access the bloodstream. Also, haemodialysis patients have weakened immune systems, which increase their risk for infection, and they require frequent hospitalisations and surgery where they might acquire an infection.</a:t>
            </a:r>
          </a:p>
          <a:p>
            <a:endParaRPr lang="en-GB" noProof="0" dirty="0" smtClean="0"/>
          </a:p>
          <a:p>
            <a:r>
              <a:rPr lang="en-GB" noProof="0" dirty="0" smtClean="0"/>
              <a:t>Peritonitis in PD is often with</a:t>
            </a:r>
            <a:r>
              <a:rPr lang="en-GB" baseline="0" noProof="0" dirty="0" smtClean="0"/>
              <a:t> </a:t>
            </a:r>
            <a:r>
              <a:rPr lang="en-GB" baseline="0" noProof="0" dirty="0" err="1" smtClean="0"/>
              <a:t>subacute</a:t>
            </a:r>
            <a:r>
              <a:rPr lang="en-GB" baseline="0" noProof="0" dirty="0" smtClean="0"/>
              <a:t> presentation and cloudy effluent is the very first sign of the PD peritonitis, even before the development of systemic signs. In that case, only WBC in peritoneal fluid could be elevated.</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18</a:t>
            </a:fld>
            <a:endParaRPr lang="hr-HR"/>
          </a:p>
        </p:txBody>
      </p:sp>
    </p:spTree>
    <p:extLst>
      <p:ext uri="{BB962C8B-B14F-4D97-AF65-F5344CB8AC3E}">
        <p14:creationId xmlns:p14="http://schemas.microsoft.com/office/powerpoint/2010/main" val="229678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19</a:t>
            </a:fld>
            <a:endParaRPr lang="hr-HR"/>
          </a:p>
        </p:txBody>
      </p:sp>
    </p:spTree>
    <p:extLst>
      <p:ext uri="{BB962C8B-B14F-4D97-AF65-F5344CB8AC3E}">
        <p14:creationId xmlns:p14="http://schemas.microsoft.com/office/powerpoint/2010/main" val="229678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dialysis, infections like Hepatitis B and C and bloodstream infections are spread from patient to patient most commonly by the hands of healthcare workers. </a:t>
            </a:r>
            <a:r>
              <a:rPr lang="en-US" sz="1200" b="0" i="0" u="none" strike="noStrike" kern="1200" baseline="0" dirty="0" err="1" smtClean="0">
                <a:solidFill>
                  <a:schemeClr val="tx1"/>
                </a:solidFill>
                <a:latin typeface="+mn-lt"/>
                <a:ea typeface="+mn-ea"/>
                <a:cs typeface="+mn-cs"/>
              </a:rPr>
              <a:t>HBsAg</a:t>
            </a:r>
            <a:r>
              <a:rPr lang="en-US" sz="1200" b="0" i="0" u="none" strike="noStrike" kern="1200" baseline="0" dirty="0" smtClean="0">
                <a:solidFill>
                  <a:schemeClr val="tx1"/>
                </a:solidFill>
                <a:latin typeface="+mn-lt"/>
                <a:ea typeface="+mn-ea"/>
                <a:cs typeface="+mn-cs"/>
              </a:rPr>
              <a:t> positive individuals may have a very high load of circulating virus, and the virus can survive on environmental surfaces for greater than 1 week in dried blood. Infectious HBV </a:t>
            </a:r>
            <a:r>
              <a:rPr lang="en-US" sz="1200" b="0" i="0" u="none" strike="noStrike" kern="1200" baseline="0" dirty="0" err="1" smtClean="0">
                <a:solidFill>
                  <a:schemeClr val="tx1"/>
                </a:solidFill>
                <a:latin typeface="+mn-lt"/>
                <a:ea typeface="+mn-ea"/>
                <a:cs typeface="+mn-cs"/>
              </a:rPr>
              <a:t>virions</a:t>
            </a:r>
            <a:r>
              <a:rPr lang="en-US" sz="1200" b="0" i="0" u="none" strike="noStrike" kern="1200" baseline="0" dirty="0" smtClean="0">
                <a:solidFill>
                  <a:schemeClr val="tx1"/>
                </a:solidFill>
                <a:latin typeface="+mn-lt"/>
                <a:ea typeface="+mn-ea"/>
                <a:cs typeface="+mn-cs"/>
              </a:rPr>
              <a:t> have also been</a:t>
            </a:r>
          </a:p>
          <a:p>
            <a:r>
              <a:rPr lang="en-US" sz="1200" b="0" i="0" u="none" strike="noStrike" kern="1200" baseline="0" dirty="0" smtClean="0">
                <a:solidFill>
                  <a:schemeClr val="tx1"/>
                </a:solidFill>
                <a:latin typeface="+mn-lt"/>
                <a:ea typeface="+mn-ea"/>
                <a:cs typeface="+mn-cs"/>
              </a:rPr>
              <a:t>demonstrated on environmental surfaces in the dialysis facility in the absence of visible blood. </a:t>
            </a:r>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20</a:t>
            </a:fld>
            <a:endParaRPr lang="hr-HR"/>
          </a:p>
        </p:txBody>
      </p:sp>
    </p:spTree>
    <p:extLst>
      <p:ext uri="{BB962C8B-B14F-4D97-AF65-F5344CB8AC3E}">
        <p14:creationId xmlns:p14="http://schemas.microsoft.com/office/powerpoint/2010/main" val="161885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Outbreaks usually occur because of failure to use recommended IP&amp;C measures </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21</a:t>
            </a:fld>
            <a:endParaRPr lang="hr-HR"/>
          </a:p>
        </p:txBody>
      </p:sp>
    </p:spTree>
    <p:extLst>
      <p:ext uri="{BB962C8B-B14F-4D97-AF65-F5344CB8AC3E}">
        <p14:creationId xmlns:p14="http://schemas.microsoft.com/office/powerpoint/2010/main" val="39522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B927C0F0-A6D6-4B8D-9839-15328F48222B}" type="slidenum">
              <a:rPr lang="hr-HR" smtClean="0"/>
              <a:t>3</a:t>
            </a:fld>
            <a:endParaRPr lang="hr-HR"/>
          </a:p>
        </p:txBody>
      </p:sp>
    </p:spTree>
    <p:extLst>
      <p:ext uri="{BB962C8B-B14F-4D97-AF65-F5344CB8AC3E}">
        <p14:creationId xmlns:p14="http://schemas.microsoft.com/office/powerpoint/2010/main" val="2234052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Patients on haemodialysis have a higher prevalence of hepatitis C (HCV) infection compared with the general population. Several factors have been associated with an increased risk of HCV infection in HD patients, including number of blood transfusions, duration of haemodialysis, previous transplantation, intravenous drug abuse, male gender, and in-centre haemodialysis. </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22</a:t>
            </a:fld>
            <a:endParaRPr lang="hr-HR"/>
          </a:p>
        </p:txBody>
      </p:sp>
    </p:spTree>
    <p:extLst>
      <p:ext uri="{BB962C8B-B14F-4D97-AF65-F5344CB8AC3E}">
        <p14:creationId xmlns:p14="http://schemas.microsoft.com/office/powerpoint/2010/main" val="3026748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B</a:t>
            </a:r>
            <a:r>
              <a:rPr lang="en-US" dirty="0" err="1" smtClean="0"/>
              <a:t>reakdown</a:t>
            </a:r>
            <a:r>
              <a:rPr lang="en-US" dirty="0" smtClean="0"/>
              <a:t> in standard infection prevention and control practices, physical proximity to an infected patient, and sharing of dialysis machines are possible causes. Strict adherence to standard precautions and careful attention to hygiene are recommended to reduce the transmission of HCV in dialysis units.</a:t>
            </a:r>
          </a:p>
          <a:p>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23</a:t>
            </a:fld>
            <a:endParaRPr lang="hr-HR"/>
          </a:p>
        </p:txBody>
      </p:sp>
    </p:spTree>
    <p:extLst>
      <p:ext uri="{BB962C8B-B14F-4D97-AF65-F5344CB8AC3E}">
        <p14:creationId xmlns:p14="http://schemas.microsoft.com/office/powerpoint/2010/main" val="1159429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HIV is transmitted when infected body fluid, such as blood, comes into contact with a mucous membrane or the bloodstream of another person. </a:t>
            </a:r>
            <a:r>
              <a:rPr lang="en-GB" sz="1200" kern="1200" dirty="0" smtClean="0">
                <a:solidFill>
                  <a:schemeClr val="tx1"/>
                </a:solidFill>
                <a:latin typeface="+mn-lt"/>
                <a:ea typeface="+mn-ea"/>
                <a:cs typeface="+mn-cs"/>
              </a:rPr>
              <a:t>Because HIV is passed from one person to another through contact with an infected person’s blood, there is a very, very small chance that somebody could catch HIV through haemodialysis.</a:t>
            </a:r>
            <a:r>
              <a:rPr lang="en-GB" sz="1200" kern="1200" baseline="0" dirty="0" smtClean="0">
                <a:solidFill>
                  <a:schemeClr val="tx1"/>
                </a:solidFill>
                <a:latin typeface="+mn-lt"/>
                <a:ea typeface="+mn-ea"/>
                <a:cs typeface="+mn-cs"/>
              </a:rPr>
              <a:t> </a:t>
            </a:r>
            <a:r>
              <a:rPr lang="en-GB" noProof="0" dirty="0" smtClean="0"/>
              <a:t>There have been very few reports of HIV transmission in dialysis centres and these have resulted from inadequate</a:t>
            </a:r>
            <a:r>
              <a:rPr lang="en-GB" baseline="0" noProof="0" dirty="0" smtClean="0"/>
              <a:t> disinfection of equipment, such as access needles.</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24</a:t>
            </a:fld>
            <a:endParaRPr lang="hr-HR"/>
          </a:p>
        </p:txBody>
      </p:sp>
    </p:spTree>
    <p:extLst>
      <p:ext uri="{BB962C8B-B14F-4D97-AF65-F5344CB8AC3E}">
        <p14:creationId xmlns:p14="http://schemas.microsoft.com/office/powerpoint/2010/main" val="173371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Dialysis patients have weakened immune systems, which increase their risk for infection, and they require frequent </a:t>
            </a:r>
            <a:r>
              <a:rPr lang="en-US" sz="1200" kern="1200" dirty="0" err="1" smtClean="0">
                <a:solidFill>
                  <a:schemeClr val="tx1"/>
                </a:solidFill>
                <a:effectLst/>
                <a:latin typeface="+mn-lt"/>
                <a:ea typeface="+mn-ea"/>
                <a:cs typeface="+mn-cs"/>
              </a:rPr>
              <a:t>hospitalisations</a:t>
            </a:r>
            <a:r>
              <a:rPr lang="en-US" sz="1200" kern="1200" dirty="0" smtClean="0">
                <a:solidFill>
                  <a:schemeClr val="tx1"/>
                </a:solidFill>
                <a:effectLst/>
                <a:latin typeface="+mn-lt"/>
                <a:ea typeface="+mn-ea"/>
                <a:cs typeface="+mn-cs"/>
              </a:rPr>
              <a:t> and surgery where they might acquire an infection.</a:t>
            </a:r>
          </a:p>
          <a:p>
            <a:endParaRPr lang="en-GB" noProof="0" dirty="0" smtClean="0"/>
          </a:p>
          <a:p>
            <a:r>
              <a:rPr lang="en-GB" noProof="0" dirty="0" smtClean="0"/>
              <a:t>VRE infection or colonisation has increased in some HD units,</a:t>
            </a:r>
            <a:r>
              <a:rPr lang="en-GB" baseline="0" noProof="0" dirty="0" smtClean="0"/>
              <a:t> most probably because of high usage of </a:t>
            </a:r>
            <a:r>
              <a:rPr lang="en-GB" baseline="0" noProof="0" dirty="0" err="1" smtClean="0"/>
              <a:t>vancomycin</a:t>
            </a:r>
            <a:r>
              <a:rPr lang="en-GB" baseline="0" noProof="0" dirty="0" smtClean="0"/>
              <a:t> in dialysis patients that c</a:t>
            </a:r>
            <a:r>
              <a:rPr lang="en-GB" noProof="0" dirty="0" smtClean="0"/>
              <a:t>ontributes to resistance. The</a:t>
            </a:r>
            <a:r>
              <a:rPr lang="en-GB" baseline="0" noProof="0" dirty="0" smtClean="0"/>
              <a:t> treatment options in VRE infections are reduced. </a:t>
            </a:r>
            <a:endParaRPr lang="en-GB" noProof="0" dirty="0" smtClean="0"/>
          </a:p>
          <a:p>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25</a:t>
            </a:fld>
            <a:endParaRPr lang="hr-HR"/>
          </a:p>
        </p:txBody>
      </p:sp>
    </p:spTree>
    <p:extLst>
      <p:ext uri="{BB962C8B-B14F-4D97-AF65-F5344CB8AC3E}">
        <p14:creationId xmlns:p14="http://schemas.microsoft.com/office/powerpoint/2010/main" val="4846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Dialysis unit is one of the units where admission screening for MRSA would be important, as MRSA colonized patient can serve as a source of an outbreak.</a:t>
            </a:r>
            <a:r>
              <a:rPr lang="en-GB" baseline="0" noProof="0" dirty="0" smtClean="0"/>
              <a:t> </a:t>
            </a:r>
            <a:r>
              <a:rPr lang="en-GB" noProof="0" dirty="0" smtClean="0"/>
              <a:t>MRSA endocarditis is important</a:t>
            </a:r>
            <a:r>
              <a:rPr lang="en-GB" baseline="0" noProof="0" dirty="0" smtClean="0"/>
              <a:t> because of limited treatment options, especially in developing countries.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MDRO - </a:t>
            </a:r>
            <a:r>
              <a:rPr lang="en-GB" sz="1200" b="0" i="0" u="none" strike="noStrike" kern="1200" baseline="0" dirty="0" smtClean="0">
                <a:solidFill>
                  <a:schemeClr val="tx1"/>
                </a:solidFill>
                <a:latin typeface="+mn-lt"/>
                <a:ea typeface="+mn-ea"/>
                <a:cs typeface="+mn-cs"/>
              </a:rPr>
              <a:t>multidrug-resistant organism.</a:t>
            </a:r>
          </a:p>
          <a:p>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26</a:t>
            </a:fld>
            <a:endParaRPr lang="hr-HR"/>
          </a:p>
        </p:txBody>
      </p:sp>
    </p:spTree>
    <p:extLst>
      <p:ext uri="{BB962C8B-B14F-4D97-AF65-F5344CB8AC3E}">
        <p14:creationId xmlns:p14="http://schemas.microsoft.com/office/powerpoint/2010/main" val="1008828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Mycobacteria from water are non-</a:t>
            </a:r>
            <a:r>
              <a:rPr lang="en-GB" noProof="0" dirty="0" err="1" smtClean="0"/>
              <a:t>tuberculous</a:t>
            </a:r>
            <a:r>
              <a:rPr lang="en-GB" noProof="0" dirty="0" smtClean="0"/>
              <a:t> mycobacteria, but they can</a:t>
            </a:r>
            <a:r>
              <a:rPr lang="en-GB" baseline="0" noProof="0" dirty="0" smtClean="0"/>
              <a:t> be highly virulent for dialysis patients because of severe underlying diseases that compromise the immune system of patients.</a:t>
            </a:r>
            <a:r>
              <a:rPr lang="en-GB" dirty="0" smtClean="0">
                <a:effectLst/>
              </a:rPr>
              <a:t> Infection of haemodialysis patients with </a:t>
            </a:r>
            <a:r>
              <a:rPr lang="en-GB" dirty="0" err="1" smtClean="0">
                <a:effectLst/>
              </a:rPr>
              <a:t>nontuberculous</a:t>
            </a:r>
            <a:r>
              <a:rPr lang="en-GB" dirty="0" smtClean="0">
                <a:effectLst/>
              </a:rPr>
              <a:t> mycobacteria has been associated with water used in reprocessing </a:t>
            </a:r>
            <a:r>
              <a:rPr lang="en-GB" dirty="0" err="1" smtClean="0">
                <a:effectLst/>
              </a:rPr>
              <a:t>haemodialysers</a:t>
            </a:r>
            <a:r>
              <a:rPr lang="en-GB" dirty="0" smtClean="0">
                <a:effectLst/>
              </a:rPr>
              <a:t>. </a:t>
            </a:r>
          </a:p>
          <a:p>
            <a:endParaRPr lang="en-GB" noProof="0" dirty="0" smtClean="0">
              <a:effectLst/>
            </a:endParaRPr>
          </a:p>
          <a:p>
            <a:r>
              <a:rPr lang="en-GB" sz="1200" b="0" i="0" u="none" strike="noStrike" kern="1200" baseline="0" dirty="0" smtClean="0">
                <a:solidFill>
                  <a:schemeClr val="tx1"/>
                </a:solidFill>
                <a:latin typeface="+mn-lt"/>
                <a:ea typeface="+mn-ea"/>
                <a:cs typeface="+mn-cs"/>
              </a:rPr>
              <a:t>There are a high prevalence and wide geographic distribution of </a:t>
            </a:r>
            <a:r>
              <a:rPr lang="en-GB" dirty="0" err="1" smtClean="0">
                <a:effectLst/>
              </a:rPr>
              <a:t>nontuberculous</a:t>
            </a:r>
            <a:r>
              <a:rPr lang="en-GB" dirty="0" smtClean="0">
                <a:effectLst/>
              </a:rPr>
              <a:t> mycobacteria</a:t>
            </a:r>
            <a:r>
              <a:rPr lang="en-GB" sz="1200" b="0" i="0" u="none" strike="noStrike" kern="1200" baseline="0" dirty="0" smtClean="0">
                <a:solidFill>
                  <a:schemeClr val="tx1"/>
                </a:solidFill>
                <a:latin typeface="+mn-lt"/>
                <a:ea typeface="+mn-ea"/>
                <a:cs typeface="+mn-cs"/>
              </a:rPr>
              <a:t> in water supplies in dialysis centres. The potential health hazards of microbial contaminants in water associated with dialysis procedures are correlated with a variety of factors: the presence of high levels of bacteria and/or bacterial endotoxin in water used to prepare dialysis fluids, rinse dialysers, and prepare disinfectant storage solutions; the efficacy of various components of water treatment systems in reducing or amplifying levels of contaminants; and the adequacy</a:t>
            </a:r>
          </a:p>
          <a:p>
            <a:r>
              <a:rPr lang="en-GB" sz="1200" b="0" i="0" u="none" strike="noStrike" kern="1200" baseline="0" dirty="0" smtClean="0">
                <a:solidFill>
                  <a:schemeClr val="tx1"/>
                </a:solidFill>
                <a:latin typeface="+mn-lt"/>
                <a:ea typeface="+mn-ea"/>
                <a:cs typeface="+mn-cs"/>
              </a:rPr>
              <a:t>of disinfection procedures in preventing colonization of these components. </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27</a:t>
            </a:fld>
            <a:endParaRPr lang="hr-HR"/>
          </a:p>
        </p:txBody>
      </p:sp>
    </p:spTree>
    <p:extLst>
      <p:ext uri="{BB962C8B-B14F-4D97-AF65-F5344CB8AC3E}">
        <p14:creationId xmlns:p14="http://schemas.microsoft.com/office/powerpoint/2010/main" val="177738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Patients undergoing maintenance dialysis have an increased incidence of fungal infection. </a:t>
            </a:r>
            <a:r>
              <a:rPr lang="en-GB" noProof="0" dirty="0" smtClean="0"/>
              <a:t>Candida peritonitis in PD patients can be very serious and</a:t>
            </a:r>
            <a:r>
              <a:rPr lang="en-GB" baseline="0" noProof="0" dirty="0" smtClean="0"/>
              <a:t> difficult to treat with frequent recurrences and subsequent loss of possibility of PD. Such patients have to undergo then to HD. </a:t>
            </a:r>
            <a:r>
              <a:rPr lang="en-US" dirty="0" smtClean="0"/>
              <a:t>The reasons for contamination of peritoneal fluid with fungi are breaks in sterile technique when connecting peritoneal catheters to bags of dialysate, infections at the cutaneous site of catheter entry, intestinal perforation, </a:t>
            </a:r>
            <a:r>
              <a:rPr lang="en-US" dirty="0" err="1" smtClean="0"/>
              <a:t>peritoneovaginal</a:t>
            </a:r>
            <a:r>
              <a:rPr lang="en-US" dirty="0" smtClean="0"/>
              <a:t> fistulae, and transmigration of fungi across the bowel wall into the peritoneum.</a:t>
            </a:r>
          </a:p>
          <a:p>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28</a:t>
            </a:fld>
            <a:endParaRPr lang="hr-HR"/>
          </a:p>
        </p:txBody>
      </p:sp>
    </p:spTree>
    <p:extLst>
      <p:ext uri="{BB962C8B-B14F-4D97-AF65-F5344CB8AC3E}">
        <p14:creationId xmlns:p14="http://schemas.microsoft.com/office/powerpoint/2010/main" val="1229599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Monitoring the Dialysis Population</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Susceptible patients undergo monthly </a:t>
            </a:r>
            <a:r>
              <a:rPr lang="en-GB" sz="1200" b="0" i="0" u="none" strike="noStrike" kern="1200" baseline="0" dirty="0" err="1" smtClean="0">
                <a:solidFill>
                  <a:schemeClr val="tx1"/>
                </a:solidFill>
                <a:latin typeface="+mn-lt"/>
                <a:ea typeface="+mn-ea"/>
                <a:cs typeface="+mn-cs"/>
              </a:rPr>
              <a:t>HBsAg</a:t>
            </a:r>
            <a:r>
              <a:rPr lang="en-GB" sz="1200" b="0" i="0" u="none" strike="noStrike" kern="1200" baseline="0" dirty="0" smtClean="0">
                <a:solidFill>
                  <a:schemeClr val="tx1"/>
                </a:solidFill>
                <a:latin typeface="+mn-lt"/>
                <a:ea typeface="+mn-ea"/>
                <a:cs typeface="+mn-cs"/>
              </a:rPr>
              <a:t> testing to identify conversion.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Vaccination status for all eligible patients </a:t>
            </a:r>
            <a:r>
              <a:rPr lang="en-GB" sz="1200" b="0" i="0" u="none" strike="noStrike" kern="1200" baseline="0" dirty="0" smtClean="0">
                <a:solidFill>
                  <a:schemeClr val="tx1"/>
                </a:solidFill>
                <a:latin typeface="+mn-lt"/>
                <a:ea typeface="+mn-ea"/>
                <a:cs typeface="+mn-cs"/>
              </a:rPr>
              <a:t>reviewed at least annually.</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Vaccination is offered to all eligible patients.</a:t>
            </a:r>
          </a:p>
          <a:p>
            <a:pPr marL="171450" indent="-171450">
              <a:buFont typeface="Arial" pitchFamily="34" charset="0"/>
              <a:buChar char="•"/>
            </a:pPr>
            <a:r>
              <a:rPr lang="en-US" sz="1200" b="0" i="0" u="none" strike="noStrike" kern="1200" baseline="0" noProof="0" dirty="0" smtClean="0">
                <a:solidFill>
                  <a:schemeClr val="tx1"/>
                </a:solidFill>
                <a:latin typeface="+mn-lt"/>
                <a:ea typeface="+mn-ea"/>
                <a:cs typeface="+mn-cs"/>
              </a:rPr>
              <a:t>Review for bacterial infections.</a:t>
            </a:r>
            <a:endParaRPr lang="en-GB" sz="1800" b="1" i="0" u="none" strike="noStrike" kern="1200" baseline="0" noProof="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noProof="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noProof="0" dirty="0" smtClean="0"/>
              <a:t>Routine testing for hepatitis D or HIV is not necessary. For successful surveillance, patients records should include </a:t>
            </a:r>
            <a:r>
              <a:rPr lang="en-GB" noProof="0" dirty="0" smtClean="0">
                <a:latin typeface="Arial" pitchFamily="34" charset="0"/>
                <a:cs typeface="Arial" pitchFamily="34" charset="0"/>
              </a:rPr>
              <a:t>location of treatment station and machine number as well as names of staff connecting and disconnecting. </a:t>
            </a:r>
          </a:p>
          <a:p>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29</a:t>
            </a:fld>
            <a:endParaRPr lang="hr-HR"/>
          </a:p>
        </p:txBody>
      </p:sp>
    </p:spTree>
    <p:extLst>
      <p:ext uri="{BB962C8B-B14F-4D97-AF65-F5344CB8AC3E}">
        <p14:creationId xmlns:p14="http://schemas.microsoft.com/office/powerpoint/2010/main" val="2124867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Hand hygiene should be performed following </a:t>
            </a:r>
            <a:r>
              <a:rPr lang="en-US" dirty="0" smtClean="0"/>
              <a:t>the </a:t>
            </a:r>
            <a:r>
              <a:rPr lang="hr-HR" dirty="0" smtClean="0"/>
              <a:t>WHO 5 moments principles.</a:t>
            </a:r>
            <a:r>
              <a:rPr lang="en-US" dirty="0" smtClean="0"/>
              <a:t> M</a:t>
            </a:r>
            <a:r>
              <a:rPr lang="en-GB" sz="1200" b="0" i="0" u="none" strike="noStrike" kern="1200" baseline="0" dirty="0" err="1" smtClean="0">
                <a:solidFill>
                  <a:schemeClr val="tx1"/>
                </a:solidFill>
                <a:latin typeface="+mn-lt"/>
                <a:ea typeface="+mn-ea"/>
                <a:cs typeface="+mn-cs"/>
              </a:rPr>
              <a:t>ake</a:t>
            </a:r>
            <a:r>
              <a:rPr lang="en-GB" sz="1200" b="0" i="0" u="none" strike="noStrike" kern="1200" baseline="0" dirty="0" smtClean="0">
                <a:solidFill>
                  <a:schemeClr val="tx1"/>
                </a:solidFill>
                <a:latin typeface="+mn-lt"/>
                <a:ea typeface="+mn-ea"/>
                <a:cs typeface="+mn-cs"/>
              </a:rPr>
              <a:t> an alcohol-based </a:t>
            </a:r>
            <a:r>
              <a:rPr lang="en-US" sz="1200" b="0" i="0" u="none" strike="noStrike" kern="1200" baseline="0" dirty="0" smtClean="0">
                <a:solidFill>
                  <a:schemeClr val="tx1"/>
                </a:solidFill>
                <a:latin typeface="+mn-lt"/>
                <a:ea typeface="+mn-ea"/>
                <a:cs typeface="+mn-cs"/>
              </a:rPr>
              <a:t>hand rub available at the entrance to the patient's room or at the bedside. Some groups recommend that the patient and </a:t>
            </a:r>
            <a:r>
              <a:rPr lang="en-US" sz="1200" b="0" i="0" u="none" strike="noStrike" kern="1200" baseline="0" smtClean="0">
                <a:solidFill>
                  <a:schemeClr val="tx1"/>
                </a:solidFill>
                <a:latin typeface="+mn-lt"/>
                <a:ea typeface="+mn-ea"/>
                <a:cs typeface="+mn-cs"/>
              </a:rPr>
              <a:t>staff </a:t>
            </a:r>
            <a:r>
              <a:rPr lang="en-US" sz="1200" b="0" i="0" u="none" strike="noStrike" kern="1200" baseline="0" smtClean="0">
                <a:solidFill>
                  <a:schemeClr val="tx1"/>
                </a:solidFill>
                <a:latin typeface="+mn-lt"/>
                <a:ea typeface="+mn-ea"/>
                <a:cs typeface="+mn-cs"/>
              </a:rPr>
              <a:t>wear </a:t>
            </a:r>
            <a:r>
              <a:rPr lang="en-US" sz="1200" b="0" i="0" u="none" strike="noStrike" kern="1200" baseline="0" dirty="0" smtClean="0">
                <a:solidFill>
                  <a:schemeClr val="tx1"/>
                </a:solidFill>
                <a:latin typeface="+mn-lt"/>
                <a:ea typeface="+mn-ea"/>
                <a:cs typeface="+mn-cs"/>
              </a:rPr>
              <a:t>a mask during site access – check local recommendations. </a:t>
            </a:r>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30</a:t>
            </a:fld>
            <a:endParaRPr lang="hr-HR"/>
          </a:p>
        </p:txBody>
      </p:sp>
    </p:spTree>
    <p:extLst>
      <p:ext uri="{BB962C8B-B14F-4D97-AF65-F5344CB8AC3E}">
        <p14:creationId xmlns:p14="http://schemas.microsoft.com/office/powerpoint/2010/main" val="1691781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Cleanse skin with</a:t>
            </a:r>
            <a:r>
              <a:rPr lang="hr-HR" baseline="0" dirty="0" smtClean="0">
                <a:latin typeface="Arial" pitchFamily="34" charset="0"/>
                <a:cs typeface="Arial" pitchFamily="34" charset="0"/>
              </a:rPr>
              <a:t> </a:t>
            </a:r>
            <a:r>
              <a:rPr lang="en-CA" dirty="0" smtClean="0">
                <a:latin typeface="Arial" pitchFamily="34" charset="0"/>
                <a:cs typeface="Arial" pitchFamily="34" charset="0"/>
              </a:rPr>
              <a:t>2% </a:t>
            </a:r>
            <a:r>
              <a:rPr lang="en-CA" dirty="0" err="1" smtClean="0">
                <a:latin typeface="Arial" pitchFamily="34" charset="0"/>
                <a:cs typeface="Arial" pitchFamily="34" charset="0"/>
              </a:rPr>
              <a:t>chlorhexidine</a:t>
            </a:r>
            <a:r>
              <a:rPr lang="en-CA" dirty="0" smtClean="0">
                <a:latin typeface="Arial" pitchFamily="34" charset="0"/>
                <a:cs typeface="Arial" pitchFamily="34" charset="0"/>
              </a:rPr>
              <a:t> </a:t>
            </a:r>
            <a:r>
              <a:rPr lang="en-CA" dirty="0" err="1" smtClean="0">
                <a:latin typeface="Arial" pitchFamily="34" charset="0"/>
                <a:cs typeface="Arial" pitchFamily="34" charset="0"/>
              </a:rPr>
              <a:t>gluconate</a:t>
            </a:r>
            <a:r>
              <a:rPr lang="en-CA" dirty="0" smtClean="0">
                <a:latin typeface="Arial" pitchFamily="34" charset="0"/>
                <a:cs typeface="Arial" pitchFamily="34" charset="0"/>
              </a:rPr>
              <a:t>/70% isopropyl alcohol or</a:t>
            </a:r>
            <a:r>
              <a:rPr lang="hr-HR" dirty="0" smtClean="0">
                <a:latin typeface="Arial" pitchFamily="34" charset="0"/>
                <a:cs typeface="Arial" pitchFamily="34" charset="0"/>
              </a:rPr>
              <a:t> </a:t>
            </a:r>
            <a:r>
              <a:rPr lang="en-CA" dirty="0" smtClean="0">
                <a:latin typeface="Arial" pitchFamily="34" charset="0"/>
                <a:cs typeface="Arial" pitchFamily="34" charset="0"/>
              </a:rPr>
              <a:t>70% alcohol or</a:t>
            </a:r>
            <a:r>
              <a:rPr lang="hr-HR" dirty="0" smtClean="0">
                <a:latin typeface="Arial" pitchFamily="34" charset="0"/>
                <a:cs typeface="Arial" pitchFamily="34" charset="0"/>
              </a:rPr>
              <a:t> </a:t>
            </a:r>
            <a:r>
              <a:rPr lang="en-CA" dirty="0" smtClean="0">
                <a:latin typeface="Arial" pitchFamily="34" charset="0"/>
                <a:cs typeface="Arial" pitchFamily="34" charset="0"/>
              </a:rPr>
              <a:t>10% </a:t>
            </a:r>
            <a:r>
              <a:rPr lang="en-CA" dirty="0" err="1" smtClean="0">
                <a:latin typeface="Arial" pitchFamily="34" charset="0"/>
                <a:cs typeface="Arial" pitchFamily="34" charset="0"/>
              </a:rPr>
              <a:t>povidone</a:t>
            </a:r>
            <a:r>
              <a:rPr lang="en-CA" dirty="0" smtClean="0">
                <a:latin typeface="Arial" pitchFamily="34" charset="0"/>
                <a:cs typeface="Arial" pitchFamily="34" charset="0"/>
              </a:rPr>
              <a:t> iodine.</a:t>
            </a:r>
          </a:p>
          <a:p>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31</a:t>
            </a:fld>
            <a:endParaRPr lang="hr-HR"/>
          </a:p>
        </p:txBody>
      </p:sp>
    </p:spTree>
    <p:extLst>
      <p:ext uri="{BB962C8B-B14F-4D97-AF65-F5344CB8AC3E}">
        <p14:creationId xmlns:p14="http://schemas.microsoft.com/office/powerpoint/2010/main" val="77713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Dialysis is a lifeline for patients with end stage renal disease (ESRD) or acute renal failure</a:t>
            </a:r>
            <a:r>
              <a:rPr lang="hr-HR" dirty="0" smtClean="0"/>
              <a:t> </a:t>
            </a:r>
            <a:r>
              <a:rPr lang="hr-HR" dirty="0" err="1" smtClean="0"/>
              <a:t>and</a:t>
            </a:r>
            <a:r>
              <a:rPr lang="hr-HR" dirty="0" smtClean="0"/>
              <a:t>/or </a:t>
            </a:r>
            <a:r>
              <a:rPr lang="en-US" dirty="0" smtClean="0"/>
              <a:t>awaiting kidney transplant</a:t>
            </a:r>
            <a:r>
              <a:rPr lang="hr-HR" dirty="0" smtClean="0"/>
              <a:t>.</a:t>
            </a:r>
            <a:r>
              <a:rPr lang="hr-HR" baseline="0" dirty="0" smtClean="0"/>
              <a:t> </a:t>
            </a:r>
            <a:r>
              <a:rPr lang="hr-HR" dirty="0" smtClean="0"/>
              <a:t>In pati</a:t>
            </a:r>
            <a:r>
              <a:rPr lang="en-US" dirty="0" smtClean="0"/>
              <a:t>e</a:t>
            </a:r>
            <a:r>
              <a:rPr lang="hr-HR" dirty="0" smtClean="0"/>
              <a:t>nts without functioning kidneys dialysis can remove metabolic toxins from the blood and fluids from the body.</a:t>
            </a:r>
            <a:r>
              <a:rPr lang="en-US" dirty="0" smtClean="0">
                <a:effectLst/>
              </a:rPr>
              <a:t> It involves diffusion of solutes across a semipermeable membrane.</a:t>
            </a:r>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5</a:t>
            </a:fld>
            <a:endParaRPr lang="hr-HR"/>
          </a:p>
        </p:txBody>
      </p:sp>
    </p:spTree>
    <p:extLst>
      <p:ext uri="{BB962C8B-B14F-4D97-AF65-F5344CB8AC3E}">
        <p14:creationId xmlns:p14="http://schemas.microsoft.com/office/powerpoint/2010/main" val="1547999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Standard Precautions should be practiced routinely. Contact precautions in HD facilities should be employed in the event of known or suspected MDRO. </a:t>
            </a:r>
            <a:r>
              <a:rPr lang="en-GB" noProof="0" dirty="0" smtClean="0">
                <a:latin typeface="Arial" pitchFamily="34" charset="0"/>
                <a:cs typeface="Arial" pitchFamily="34" charset="0"/>
              </a:rPr>
              <a:t>Multidrug resistant organisms (MDRO) important</a:t>
            </a:r>
            <a:r>
              <a:rPr lang="en-GB" baseline="0" noProof="0" dirty="0" smtClean="0">
                <a:latin typeface="Arial" pitchFamily="34" charset="0"/>
                <a:cs typeface="Arial" pitchFamily="34" charset="0"/>
              </a:rPr>
              <a:t> for PD and HD patients are </a:t>
            </a:r>
            <a:r>
              <a:rPr lang="en-GB" noProof="0" dirty="0" smtClean="0">
                <a:latin typeface="Arial" pitchFamily="34" charset="0"/>
                <a:cs typeface="Arial" pitchFamily="34" charset="0"/>
              </a:rPr>
              <a:t>MRSA and VRE, and also ESBL producing </a:t>
            </a:r>
            <a:r>
              <a:rPr lang="en-GB" noProof="0" dirty="0" err="1" smtClean="0">
                <a:latin typeface="Arial" pitchFamily="34" charset="0"/>
                <a:cs typeface="Arial" pitchFamily="34" charset="0"/>
              </a:rPr>
              <a:t>enterobacteria</a:t>
            </a:r>
            <a:r>
              <a:rPr lang="en-GB" noProof="0" dirty="0" smtClean="0">
                <a:latin typeface="Arial" pitchFamily="34" charset="0"/>
                <a:cs typeface="Arial" pitchFamily="34" charset="0"/>
              </a:rPr>
              <a:t> and MDR </a:t>
            </a:r>
            <a:r>
              <a:rPr lang="en-GB" i="1" noProof="0" dirty="0" smtClean="0">
                <a:latin typeface="Arial" pitchFamily="34" charset="0"/>
                <a:cs typeface="Arial" pitchFamily="34" charset="0"/>
              </a:rPr>
              <a:t>P. </a:t>
            </a:r>
            <a:r>
              <a:rPr lang="en-GB" i="1" noProof="0" dirty="0" err="1" smtClean="0">
                <a:latin typeface="Arial" pitchFamily="34" charset="0"/>
                <a:cs typeface="Arial" pitchFamily="34" charset="0"/>
              </a:rPr>
              <a:t>aeruginosa</a:t>
            </a:r>
            <a:r>
              <a:rPr lang="en-GB" noProof="0" dirty="0" smtClean="0">
                <a:latin typeface="Arial" pitchFamily="34" charset="0"/>
                <a:cs typeface="Arial" pitchFamily="34"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noProof="0" dirty="0" smtClean="0">
              <a:latin typeface="Arial" pitchFamily="34" charset="0"/>
              <a:cs typeface="Arial" pitchFamily="34" charset="0"/>
            </a:endParaRPr>
          </a:p>
          <a:p>
            <a:r>
              <a:rPr lang="en-US" sz="1200" b="0" i="0" u="none" strike="noStrike" kern="1200" baseline="0" dirty="0" smtClean="0">
                <a:solidFill>
                  <a:schemeClr val="tx1"/>
                </a:solidFill>
                <a:latin typeface="+mn-lt"/>
                <a:ea typeface="+mn-ea"/>
                <a:cs typeface="+mn-cs"/>
              </a:rPr>
              <a:t>HBV isolation should be employed routinely on all patients known to be </a:t>
            </a:r>
            <a:r>
              <a:rPr lang="en-US" sz="1200" b="0" i="0" u="none" strike="noStrike" kern="1200" baseline="0" dirty="0" err="1" smtClean="0">
                <a:solidFill>
                  <a:schemeClr val="tx1"/>
                </a:solidFill>
                <a:latin typeface="+mn-lt"/>
                <a:ea typeface="+mn-ea"/>
                <a:cs typeface="+mn-cs"/>
              </a:rPr>
              <a:t>HBsAg</a:t>
            </a:r>
            <a:r>
              <a:rPr lang="en-US" sz="1200" b="0" i="0" u="none" strike="noStrike" kern="1200" baseline="0" dirty="0" smtClean="0">
                <a:solidFill>
                  <a:schemeClr val="tx1"/>
                </a:solidFill>
                <a:latin typeface="+mn-lt"/>
                <a:ea typeface="+mn-ea"/>
                <a:cs typeface="+mn-cs"/>
              </a:rPr>
              <a:t> positive.  </a:t>
            </a:r>
            <a:r>
              <a:rPr lang="en-GB" noProof="0" dirty="0" smtClean="0">
                <a:latin typeface="Arial" pitchFamily="34" charset="0"/>
                <a:cs typeface="Arial" pitchFamily="34" charset="0"/>
              </a:rPr>
              <a:t>Some HD units do isolate HCV patients.</a:t>
            </a:r>
          </a:p>
          <a:p>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32</a:t>
            </a:fld>
            <a:endParaRPr lang="hr-HR"/>
          </a:p>
        </p:txBody>
      </p:sp>
    </p:spTree>
    <p:extLst>
      <p:ext uri="{BB962C8B-B14F-4D97-AF65-F5344CB8AC3E}">
        <p14:creationId xmlns:p14="http://schemas.microsoft.com/office/powerpoint/2010/main" val="4078486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Use </a:t>
            </a:r>
            <a:r>
              <a:rPr lang="en-GB" sz="1200" b="0" i="0" u="none" strike="noStrike" kern="1200" baseline="0" dirty="0" smtClean="0">
                <a:solidFill>
                  <a:schemeClr val="tx1"/>
                </a:solidFill>
                <a:latin typeface="+mn-lt"/>
                <a:ea typeface="+mn-ea"/>
                <a:cs typeface="+mn-cs"/>
              </a:rPr>
              <a:t>hospital disinfectants </a:t>
            </a:r>
            <a:r>
              <a:rPr lang="en-US" sz="1200" b="0" i="0" u="none" strike="noStrike" kern="1200" baseline="0" dirty="0" smtClean="0">
                <a:solidFill>
                  <a:schemeClr val="tx1"/>
                </a:solidFill>
                <a:latin typeface="+mn-lt"/>
                <a:ea typeface="+mn-ea"/>
                <a:cs typeface="+mn-cs"/>
              </a:rPr>
              <a:t>to decontaminate spills of blood and other body fluids. Using friction, clean and disinfect high-touch surfaces in patient-care areas (e.g., HD chairs, HD machines, tables, </a:t>
            </a:r>
            <a:r>
              <a:rPr lang="en-GB" sz="1200" b="0" i="0" u="none" strike="noStrike" kern="1200" baseline="0" dirty="0" smtClean="0">
                <a:solidFill>
                  <a:schemeClr val="tx1"/>
                </a:solidFill>
                <a:latin typeface="+mn-lt"/>
                <a:ea typeface="+mn-ea"/>
                <a:cs typeface="+mn-cs"/>
              </a:rPr>
              <a:t>carts, bedside commodes).</a:t>
            </a:r>
            <a:r>
              <a:rPr lang="en-US" sz="1200" b="0" i="0" u="none" strike="noStrike" kern="1200" baseline="0" dirty="0" smtClean="0">
                <a:solidFill>
                  <a:schemeClr val="tx1"/>
                </a:solidFill>
                <a:latin typeface="+mn-lt"/>
                <a:ea typeface="+mn-ea"/>
                <a:cs typeface="+mn-cs"/>
              </a:rPr>
              <a:t> Items taken into a patient station should be disposed of after use, dedicated for use on a single patient, or cleaned and disinfected before being taken to a common clean area or used on another patient.</a:t>
            </a:r>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33</a:t>
            </a:fld>
            <a:endParaRPr lang="hr-HR"/>
          </a:p>
        </p:txBody>
      </p:sp>
    </p:spTree>
    <p:extLst>
      <p:ext uri="{BB962C8B-B14F-4D97-AF65-F5344CB8AC3E}">
        <p14:creationId xmlns:p14="http://schemas.microsoft.com/office/powerpoint/2010/main" val="312459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Adhere to standards for quality assurance performance of devices and equipment used to treat, store, and distribute water in HD centres and for the preparation of concentrates and dialysate. Conduct microbiological testing specific to water in dialysis settings. Disinfect water distribution systems in dialysis settings on a regular schedule.</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34</a:t>
            </a:fld>
            <a:endParaRPr lang="hr-HR"/>
          </a:p>
        </p:txBody>
      </p:sp>
    </p:spTree>
    <p:extLst>
      <p:ext uri="{BB962C8B-B14F-4D97-AF65-F5344CB8AC3E}">
        <p14:creationId xmlns:p14="http://schemas.microsoft.com/office/powerpoint/2010/main" val="1540055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It is important to follow manufacturer’s recommendation for cleaning and disinfection of dialysis machines and all reusable supplies as not all substances are compatible with all materials.</a:t>
            </a:r>
          </a:p>
          <a:p>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35</a:t>
            </a:fld>
            <a:endParaRPr lang="hr-HR"/>
          </a:p>
        </p:txBody>
      </p:sp>
    </p:spTree>
    <p:extLst>
      <p:ext uri="{BB962C8B-B14F-4D97-AF65-F5344CB8AC3E}">
        <p14:creationId xmlns:p14="http://schemas.microsoft.com/office/powerpoint/2010/main" val="2232962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Single-dose vials should be dedicated to one patient only and should not be re-entered. Parenteral medications should be prepared in a designated clean area away from patient treatment</a:t>
            </a:r>
          </a:p>
          <a:p>
            <a:r>
              <a:rPr lang="en-GB" sz="1200" b="0" i="0" u="none" strike="noStrike" kern="1200" baseline="0" dirty="0" smtClean="0">
                <a:solidFill>
                  <a:schemeClr val="tx1"/>
                </a:solidFill>
                <a:latin typeface="+mn-lt"/>
                <a:ea typeface="+mn-ea"/>
                <a:cs typeface="+mn-cs"/>
              </a:rPr>
              <a:t>stations. </a:t>
            </a:r>
            <a:r>
              <a:rPr lang="en-US" sz="1200" b="0" i="0" u="none" strike="noStrike" kern="1200" baseline="0" dirty="0" smtClean="0">
                <a:solidFill>
                  <a:schemeClr val="tx1"/>
                </a:solidFill>
                <a:latin typeface="+mn-lt"/>
                <a:ea typeface="+mn-ea"/>
                <a:cs typeface="+mn-cs"/>
              </a:rPr>
              <a:t>Scrub the hub of intravenous (IV) tubing and medication </a:t>
            </a:r>
            <a:r>
              <a:rPr lang="en-GB" sz="1200" b="0" i="0" u="none" strike="noStrike" kern="1200" baseline="0" dirty="0" smtClean="0">
                <a:solidFill>
                  <a:schemeClr val="tx1"/>
                </a:solidFill>
                <a:latin typeface="+mn-lt"/>
                <a:ea typeface="+mn-ea"/>
                <a:cs typeface="+mn-cs"/>
              </a:rPr>
              <a:t>vials prior to accessing. </a:t>
            </a:r>
            <a:r>
              <a:rPr lang="en-US" sz="1200" b="0" i="0" u="none" strike="noStrike" kern="1200" baseline="0" dirty="0" smtClean="0">
                <a:solidFill>
                  <a:schemeClr val="tx1"/>
                </a:solidFill>
                <a:latin typeface="+mn-lt"/>
                <a:ea typeface="+mn-ea"/>
                <a:cs typeface="+mn-cs"/>
              </a:rPr>
              <a:t>Use aseptic technique when preparing/handling </a:t>
            </a:r>
            <a:r>
              <a:rPr lang="en-GB" sz="1200" b="0" i="0" u="none" strike="noStrike" kern="1200" baseline="0" dirty="0" smtClean="0">
                <a:solidFill>
                  <a:schemeClr val="tx1"/>
                </a:solidFill>
                <a:latin typeface="+mn-lt"/>
                <a:ea typeface="+mn-ea"/>
                <a:cs typeface="+mn-cs"/>
              </a:rPr>
              <a:t>parenteral medications/fluid. </a:t>
            </a:r>
            <a:r>
              <a:rPr lang="en-US" sz="1200" b="0" i="0" u="none" strike="noStrike" kern="1200" baseline="0" dirty="0" smtClean="0">
                <a:solidFill>
                  <a:schemeClr val="tx1"/>
                </a:solidFill>
                <a:latin typeface="+mn-lt"/>
                <a:ea typeface="+mn-ea"/>
                <a:cs typeface="+mn-cs"/>
              </a:rPr>
              <a:t>Never use infusion supplies such as needles, syringes, flush solutions, administration sets, or IV fluids on more </a:t>
            </a:r>
            <a:r>
              <a:rPr lang="en-GB" sz="1200" b="0" i="0" u="none" strike="noStrike" kern="1200" baseline="0" dirty="0" smtClean="0">
                <a:solidFill>
                  <a:schemeClr val="tx1"/>
                </a:solidFill>
                <a:latin typeface="+mn-lt"/>
                <a:ea typeface="+mn-ea"/>
                <a:cs typeface="+mn-cs"/>
              </a:rPr>
              <a:t>than one patient.</a:t>
            </a:r>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36</a:t>
            </a:fld>
            <a:endParaRPr lang="hr-HR"/>
          </a:p>
        </p:txBody>
      </p:sp>
    </p:spTree>
    <p:extLst>
      <p:ext uri="{BB962C8B-B14F-4D97-AF65-F5344CB8AC3E}">
        <p14:creationId xmlns:p14="http://schemas.microsoft.com/office/powerpoint/2010/main" val="130442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Vaccine status of all patients should be assessed at the start of dialysis. Eligible HD patients should be immunised against HBV, pneumococcal disease.</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37</a:t>
            </a:fld>
            <a:endParaRPr lang="hr-HR"/>
          </a:p>
        </p:txBody>
      </p:sp>
    </p:spTree>
    <p:extLst>
      <p:ext uri="{BB962C8B-B14F-4D97-AF65-F5344CB8AC3E}">
        <p14:creationId xmlns:p14="http://schemas.microsoft.com/office/powerpoint/2010/main" val="1787319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39</a:t>
            </a:fld>
            <a:endParaRPr lang="hr-HR"/>
          </a:p>
        </p:txBody>
      </p:sp>
    </p:spTree>
    <p:extLst>
      <p:ext uri="{BB962C8B-B14F-4D97-AF65-F5344CB8AC3E}">
        <p14:creationId xmlns:p14="http://schemas.microsoft.com/office/powerpoint/2010/main" val="431557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noProof="0" dirty="0" smtClean="0">
                <a:solidFill>
                  <a:schemeClr val="tx1"/>
                </a:solidFill>
                <a:latin typeface="+mn-lt"/>
                <a:ea typeface="+mn-ea"/>
                <a:cs typeface="+mn-cs"/>
              </a:rPr>
              <a:t>Conduct microbiological testing specific to water in dialysis settings. Adhere to current Association for Advancement of Medical Instrumentation (AAMI) standards for quality assurance performance of devices and equipment used to treat, store, and distribute water in HD centres and for the preparation of concentrates and dialysate.</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AAMI standards - http://www.aami.org/publications/standards/dialysis.html </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40</a:t>
            </a:fld>
            <a:endParaRPr lang="hr-HR"/>
          </a:p>
        </p:txBody>
      </p:sp>
    </p:spTree>
    <p:extLst>
      <p:ext uri="{BB962C8B-B14F-4D97-AF65-F5344CB8AC3E}">
        <p14:creationId xmlns:p14="http://schemas.microsoft.com/office/powerpoint/2010/main" val="854542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42</a:t>
            </a:fld>
            <a:endParaRPr lang="hr-HR"/>
          </a:p>
        </p:txBody>
      </p:sp>
    </p:spTree>
    <p:extLst>
      <p:ext uri="{BB962C8B-B14F-4D97-AF65-F5344CB8AC3E}">
        <p14:creationId xmlns:p14="http://schemas.microsoft.com/office/powerpoint/2010/main" val="3900092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True</a:t>
            </a:r>
          </a:p>
          <a:p>
            <a:pPr marL="228600" indent="-228600">
              <a:buAutoNum type="arabicPeriod"/>
            </a:pPr>
            <a:r>
              <a:rPr lang="en-GB" dirty="0" smtClean="0"/>
              <a:t>D</a:t>
            </a:r>
          </a:p>
          <a:p>
            <a:pPr marL="228600" indent="-228600">
              <a:buAutoNum type="arabicPeriod"/>
            </a:pPr>
            <a:r>
              <a:rPr lang="en-GB" smtClean="0"/>
              <a:t>False</a:t>
            </a:r>
          </a:p>
          <a:p>
            <a:pPr marL="228600" indent="-228600">
              <a:buAutoNum type="arabicPeriod"/>
            </a:pPr>
            <a:endParaRPr lang="en-GB"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43</a:t>
            </a:fld>
            <a:endParaRPr lang="hr-HR"/>
          </a:p>
        </p:txBody>
      </p:sp>
    </p:spTree>
    <p:extLst>
      <p:ext uri="{BB962C8B-B14F-4D97-AF65-F5344CB8AC3E}">
        <p14:creationId xmlns:p14="http://schemas.microsoft.com/office/powerpoint/2010/main" val="88643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There are two types of dialysis: peritone</a:t>
            </a:r>
            <a:r>
              <a:rPr lang="en-US" dirty="0" smtClean="0"/>
              <a:t>a</a:t>
            </a:r>
            <a:r>
              <a:rPr lang="hr-HR" dirty="0" smtClean="0"/>
              <a:t>l dialysis</a:t>
            </a:r>
            <a:r>
              <a:rPr lang="hr-HR" baseline="0" dirty="0" smtClean="0"/>
              <a:t> and haemodialysis. </a:t>
            </a:r>
            <a:r>
              <a:rPr lang="en-US" dirty="0" smtClean="0"/>
              <a:t>Peritoneal dialysis may be the better option if</a:t>
            </a:r>
            <a:r>
              <a:rPr lang="en-US" baseline="0" dirty="0" smtClean="0"/>
              <a:t> a</a:t>
            </a:r>
            <a:r>
              <a:rPr lang="en-US" dirty="0" smtClean="0"/>
              <a:t> person can't tolerate the rapid changes of fluid balance associated with hemodialysis. During peritoneal dialysis, blood vessels in the abdominal lining (peritoneum) fill in for the kidneys, with the help of a fluid (dialysate) that flows into and out of the peritoneal space.  </a:t>
            </a:r>
          </a:p>
          <a:p>
            <a:endParaRPr lang="hr-HR" dirty="0"/>
          </a:p>
        </p:txBody>
      </p:sp>
      <p:sp>
        <p:nvSpPr>
          <p:cNvPr id="4" name="Slide Number Placeholder 3"/>
          <p:cNvSpPr>
            <a:spLocks noGrp="1"/>
          </p:cNvSpPr>
          <p:nvPr>
            <p:ph type="sldNum" sz="quarter" idx="10"/>
          </p:nvPr>
        </p:nvSpPr>
        <p:spPr/>
        <p:txBody>
          <a:bodyPr/>
          <a:lstStyle/>
          <a:p>
            <a:fld id="{B927C0F0-A6D6-4B8D-9839-15328F48222B}" type="slidenum">
              <a:rPr lang="hr-HR" smtClean="0"/>
              <a:t>6</a:t>
            </a:fld>
            <a:endParaRPr lang="hr-HR"/>
          </a:p>
        </p:txBody>
      </p:sp>
    </p:spTree>
    <p:extLst>
      <p:ext uri="{BB962C8B-B14F-4D97-AF65-F5344CB8AC3E}">
        <p14:creationId xmlns:p14="http://schemas.microsoft.com/office/powerpoint/2010/main" val="246383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process </a:t>
            </a:r>
            <a:r>
              <a:rPr lang="en-US" u="none" dirty="0" smtClean="0">
                <a:solidFill>
                  <a:schemeClr val="tx1"/>
                </a:solidFill>
                <a:effectLst/>
              </a:rPr>
              <a:t>uses the patient's peritoneum in the abdomen as a membrane across which fluids and dissolved substances (electrolytes, urea, glucose, albumin and other small molecules) are exchanged from the blood. Fluid is introduced through a permanent tube in the abdomen and flushed out either every night while the patient sleeps (automatic peritoneal dialysis) or via regular exchanges throughout the day (continuous </a:t>
            </a:r>
            <a:r>
              <a:rPr lang="en-US" dirty="0" smtClean="0">
                <a:solidFill>
                  <a:schemeClr val="tx1"/>
                </a:solidFill>
                <a:effectLst/>
              </a:rPr>
              <a:t>ambulatory peritoneal dialysis). </a:t>
            </a:r>
          </a:p>
          <a:p>
            <a:endParaRPr lang="en-US" dirty="0" smtClean="0">
              <a:solidFill>
                <a:schemeClr val="tx1"/>
              </a:solidFill>
              <a:effectLst/>
            </a:endParaRPr>
          </a:p>
          <a:p>
            <a:r>
              <a:rPr lang="en-US" dirty="0" smtClean="0">
                <a:effectLst/>
              </a:rPr>
              <a:t>The fluid used for dialysis uses glucose as a primary osmotic agent, but this may lead to peritonitis, the decline of kidney and peritoneal membrane function and other negative health outcomes. The acidity, high concentration and presence of lactate and products of the degradation of glucose in the solution (particularly the latter) may contribute to these health issues.</a:t>
            </a:r>
            <a:endParaRPr lang="en-US" dirty="0" smtClean="0">
              <a:solidFill>
                <a:schemeClr val="tx1"/>
              </a:solidFill>
              <a:effectLst/>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B927C0F0-A6D6-4B8D-9839-15328F48222B}" type="slidenum">
              <a:rPr lang="hr-HR" smtClean="0"/>
              <a:t>7</a:t>
            </a:fld>
            <a:endParaRPr lang="hr-HR"/>
          </a:p>
        </p:txBody>
      </p:sp>
    </p:spTree>
    <p:extLst>
      <p:ext uri="{BB962C8B-B14F-4D97-AF65-F5344CB8AC3E}">
        <p14:creationId xmlns:p14="http://schemas.microsoft.com/office/powerpoint/2010/main" val="302020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Infections.</a:t>
            </a:r>
            <a:r>
              <a:rPr lang="en-US" dirty="0" smtClean="0"/>
              <a:t> The most common problem for people receiving peritoneal dialysis is peritonitis, an infection of the lining of the abdominal cavity (peritoneum). An infection can also develop at the site where the tube (catheter) is inserted to carry the cleansing fluid into and out of the abdomen. </a:t>
            </a:r>
            <a:r>
              <a:rPr lang="en-US" dirty="0" smtClean="0">
                <a:effectLst/>
              </a:rPr>
              <a:t>PD is less efficient at removing wastes from the body than hemodialysis, and the presence of the tube presents a risk of peritonitis</a:t>
            </a:r>
            <a:r>
              <a:rPr lang="en-US" dirty="0" smtClean="0">
                <a:solidFill>
                  <a:schemeClr val="tx1"/>
                </a:solidFill>
                <a:effectLst/>
              </a:rPr>
              <a:t> </a:t>
            </a:r>
            <a:r>
              <a:rPr lang="en-US" dirty="0" smtClean="0">
                <a:effectLst/>
              </a:rPr>
              <a:t>due to the potential to introduce bacteria to the abdomen.</a:t>
            </a:r>
            <a:endParaRPr lang="en-US" dirty="0" smtClean="0"/>
          </a:p>
          <a:p>
            <a:endParaRPr lang="en-GB" noProof="0" dirty="0" smtClean="0"/>
          </a:p>
          <a:p>
            <a:r>
              <a:rPr lang="en-GB" noProof="0" dirty="0" smtClean="0"/>
              <a:t>A contributing factor for infection</a:t>
            </a:r>
            <a:r>
              <a:rPr lang="en-GB" baseline="0" noProof="0" dirty="0" smtClean="0"/>
              <a:t> in PD is failure to use aseptic techniques during procedure, so patients should be precisely educated about how to perform PD at home. Recurrent peritonitis can lead to complications such as peritoneal fibrosis and PD can not be performed any longer.</a:t>
            </a:r>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8</a:t>
            </a:fld>
            <a:endParaRPr lang="hr-HR"/>
          </a:p>
        </p:txBody>
      </p:sp>
    </p:spTree>
    <p:extLst>
      <p:ext uri="{BB962C8B-B14F-4D97-AF65-F5344CB8AC3E}">
        <p14:creationId xmlns:p14="http://schemas.microsoft.com/office/powerpoint/2010/main" val="358006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9</a:t>
            </a:fld>
            <a:endParaRPr lang="hr-HR"/>
          </a:p>
        </p:txBody>
      </p:sp>
    </p:spTree>
    <p:extLst>
      <p:ext uri="{BB962C8B-B14F-4D97-AF65-F5344CB8AC3E}">
        <p14:creationId xmlns:p14="http://schemas.microsoft.com/office/powerpoint/2010/main" val="159099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600" noProof="0" dirty="0" smtClean="0">
                <a:latin typeface="Arial" pitchFamily="34" charset="0"/>
                <a:cs typeface="Arial" pitchFamily="34" charset="0"/>
              </a:rPr>
              <a:t>Blood passes over a semi-permeable membrane which allows some molecules to pass through</a:t>
            </a:r>
            <a:r>
              <a:rPr lang="en-GB" noProof="0" dirty="0" smtClean="0">
                <a:latin typeface="Arial" pitchFamily="34" charset="0"/>
                <a:cs typeface="Arial" pitchFamily="34" charset="0"/>
              </a:rPr>
              <a:t>.</a:t>
            </a:r>
            <a:r>
              <a:rPr lang="en-GB" sz="1200" noProof="0" dirty="0" smtClean="0">
                <a:latin typeface="Arial" pitchFamily="34" charset="0"/>
                <a:cs typeface="Arial" pitchFamily="34" charset="0"/>
              </a:rPr>
              <a:t> The patient’s blood enters the machine from an access point:</a:t>
            </a:r>
            <a:r>
              <a:rPr lang="en-GB" sz="1200" baseline="0" noProof="0" dirty="0" smtClean="0">
                <a:latin typeface="Arial" pitchFamily="34" charset="0"/>
                <a:cs typeface="Arial" pitchFamily="34" charset="0"/>
              </a:rPr>
              <a:t> </a:t>
            </a:r>
            <a:r>
              <a:rPr lang="en-GB" sz="1200" noProof="0" dirty="0" smtClean="0">
                <a:latin typeface="Arial" pitchFamily="34" charset="0"/>
                <a:cs typeface="Arial" pitchFamily="34" charset="0"/>
              </a:rPr>
              <a:t>A fistula, vascular graft, or a temporary central line.</a:t>
            </a:r>
            <a:r>
              <a:rPr lang="en-GB" noProof="0" dirty="0" smtClean="0">
                <a:effectLst/>
              </a:rPr>
              <a:t> Fluid removal is achieved by altering the hydrostatic pressure of the dialysate compartment, causing free water and some dissolved solutes to move across the membrane along a created pressure gradient.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noProof="0"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noProof="0" dirty="0" smtClean="0">
                <a:effectLst/>
              </a:rPr>
              <a:t>An extensive water purification system is absolutely critical for haemodialysis. Since dialysis patients are exposed to vast quantities of water, which is mixed with dialysate concentrate to form the dialysate, even trace mineral contaminants or bacterial endotoxins can filter into the patient's blood.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B927C0F0-A6D6-4B8D-9839-15328F48222B}" type="slidenum">
              <a:rPr lang="hr-HR" smtClean="0"/>
              <a:t>10</a:t>
            </a:fld>
            <a:endParaRPr lang="hr-HR"/>
          </a:p>
        </p:txBody>
      </p:sp>
    </p:spTree>
    <p:extLst>
      <p:ext uri="{BB962C8B-B14F-4D97-AF65-F5344CB8AC3E}">
        <p14:creationId xmlns:p14="http://schemas.microsoft.com/office/powerpoint/2010/main" val="138855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Central venous catheters </a:t>
            </a:r>
            <a:r>
              <a:rPr lang="en-US" dirty="0" smtClean="0">
                <a:effectLst/>
              </a:rPr>
              <a:t>allow large flows of blood to be withdrawn from one lumen, to enter the dialysis circuit, and to be returned via the other lumen. However, blood flow is almost always less than that of a well functioning fistula or graft.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Non-tunneled</a:t>
            </a:r>
            <a:r>
              <a:rPr lang="en-US" dirty="0" smtClean="0">
                <a:effectLst/>
              </a:rPr>
              <a:t> catheter access is for short-term access (up to about 10 days, but often for one dialysis session only), and the catheter emerges from the skin at the site of entry into the vein.</a:t>
            </a:r>
            <a:r>
              <a:rPr lang="en-US" b="1" dirty="0" smtClean="0">
                <a:effectLst/>
              </a:rPr>
              <a:t> Tunneled</a:t>
            </a:r>
            <a:r>
              <a:rPr lang="en-US" dirty="0" smtClean="0">
                <a:effectLst/>
              </a:rPr>
              <a:t> catheter access involves a longer catheter, which is tunneled under the skin from the point of insertion in the vein to an exit site some distance away. It is usually placed in the internal jugular vein in the neck and the exit site is usually on the chest wall. The tunnel acts as a barrier to invading microbes, and as such, tunneled catheters are designed for short- to medium-term access (weeks to months only), because infection is still a frequent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AV (</a:t>
            </a:r>
            <a:r>
              <a:rPr lang="en-US" dirty="0" err="1" smtClean="0">
                <a:effectLst/>
              </a:rPr>
              <a:t>arteriovenous</a:t>
            </a:r>
            <a:r>
              <a:rPr lang="en-US" dirty="0" smtClean="0">
                <a:effectLst/>
              </a:rPr>
              <a:t>) fistulas are a preferred access method. To create a fistula, a surgeon joins an artery and a vein together through anastomosis. Since this bypasses the capillaries, blood flows rapidly through the fistula. During treatment, two needles are inserted into the fistula, one to draw blood and one to return it. The advantages of the AV fistula use are lower infection rates, because no foreign material is involved in their formation, higher blood flow rates (which translates to more effective dialysis), and a lower incidence of thrombosis.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GB" noProof="0" dirty="0"/>
          </a:p>
        </p:txBody>
      </p:sp>
      <p:sp>
        <p:nvSpPr>
          <p:cNvPr id="4" name="Slide Number Placeholder 3"/>
          <p:cNvSpPr>
            <a:spLocks noGrp="1"/>
          </p:cNvSpPr>
          <p:nvPr>
            <p:ph type="sldNum" sz="quarter" idx="10"/>
          </p:nvPr>
        </p:nvSpPr>
        <p:spPr/>
        <p:txBody>
          <a:bodyPr/>
          <a:lstStyle/>
          <a:p>
            <a:fld id="{B927C0F0-A6D6-4B8D-9839-15328F48222B}" type="slidenum">
              <a:rPr lang="hr-HR" smtClean="0"/>
              <a:t>11</a:t>
            </a:fld>
            <a:endParaRPr lang="hr-HR"/>
          </a:p>
        </p:txBody>
      </p:sp>
    </p:spTree>
    <p:extLst>
      <p:ext uri="{BB962C8B-B14F-4D97-AF65-F5344CB8AC3E}">
        <p14:creationId xmlns:p14="http://schemas.microsoft.com/office/powerpoint/2010/main" val="3315481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ln>
            <a:noFill/>
          </a:ln>
        </p:spPr>
        <p:txBody>
          <a:bodyPr/>
          <a:lstStyle/>
          <a:p>
            <a:fld id="{C67A2479-7302-4BB4-B9B1-C7E64511AD8F}" type="slidenum">
              <a:rPr lang="en-CA" smtClean="0"/>
              <a:t>‹#›</a:t>
            </a:fld>
            <a:endParaRPr lang="en-CA"/>
          </a:p>
        </p:txBody>
      </p:sp>
      <p:pic>
        <p:nvPicPr>
          <p:cNvPr id="7"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6093296"/>
            <a:ext cx="91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a:lvl1pPr>
          </a:lstStyle>
          <a:p>
            <a:r>
              <a:rPr lang="en-CA" dirty="0" smtClean="0"/>
              <a:t>August 16, 2013</a:t>
            </a:r>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ln>
            <a:noFill/>
          </a:ln>
        </p:spPr>
        <p:txBody>
          <a:bodyPr/>
          <a:lstStyle/>
          <a:p>
            <a:fld id="{C67A2479-7302-4BB4-B9B1-C7E64511AD8F}"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CA" smtClean="0"/>
              <a:t>August 16, 2013</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ln>
            <a:noFill/>
          </a:ln>
        </p:spPr>
        <p:txBody>
          <a:bodyPr/>
          <a:lstStyle/>
          <a:p>
            <a:fld id="{C67A2479-7302-4BB4-B9B1-C7E64511AD8F}"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CA" smtClean="0"/>
              <a:t>August 16, 2013</a:t>
            </a:r>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ln>
            <a:noFill/>
          </a:ln>
        </p:spPr>
        <p:txBody>
          <a:bodyPr/>
          <a:lstStyle/>
          <a:p>
            <a:fld id="{C67A2479-7302-4BB4-B9B1-C7E64511AD8F}"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CA" smtClean="0"/>
              <a:t>August 16, 2013</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ln>
            <a:noFill/>
          </a:ln>
        </p:spPr>
        <p:txBody>
          <a:bodyPr/>
          <a:lstStyle/>
          <a:p>
            <a:fld id="{C67A2479-7302-4BB4-B9B1-C7E64511AD8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August 16, 2013</a:t>
            </a:r>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ln>
            <a:noFill/>
          </a:ln>
        </p:spPr>
        <p:txBody>
          <a:bodyPr/>
          <a:lstStyle/>
          <a:p>
            <a:fld id="{C67A2479-7302-4BB4-B9B1-C7E64511AD8F}"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noFill/>
          </a:ln>
        </p:spPr>
        <p:txBody>
          <a:bodyPr vert="horz" lIns="0" tIns="0" rIns="0" bIns="0" rtlCol="0" anchor="ctr"/>
          <a:lstStyle>
            <a:lvl1pPr algn="ctr">
              <a:defRPr sz="1800">
                <a:solidFill>
                  <a:srgbClr val="FFFFFF"/>
                </a:solidFill>
              </a:defRPr>
            </a:lvl1pPr>
          </a:lstStyle>
          <a:p>
            <a:fld id="{C67A2479-7302-4BB4-B9B1-C7E64511AD8F}"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CA" smtClean="0"/>
              <a:t>August 16, 2013</a:t>
            </a:r>
            <a:endParaRPr lang="en-CA"/>
          </a:p>
        </p:txBody>
      </p:sp>
      <p:pic>
        <p:nvPicPr>
          <p:cNvPr id="9" name="Picture 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57797" y="602128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kidney.org/professionals/KDOQI/guidelines.cf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ckj.oxfordjournals.org/content/3/3/234.full.pdf+html?sid=8f1004ea-555c-41c1-a9d7-a83a8b3630fb" TargetMode="External"/><Relationship Id="rId4" Type="http://schemas.openxmlformats.org/officeDocument/2006/relationships/hyperlink" Target="http://ispd.org/lang-en/treatmentguidelines/guideline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latin typeface="Arial" pitchFamily="34" charset="0"/>
                <a:cs typeface="Arial" pitchFamily="34" charset="0"/>
              </a:rPr>
              <a:t>Hemodialysis and Peritoneal Dialysis</a:t>
            </a:r>
            <a:endParaRPr lang="en-CA" dirty="0">
              <a:latin typeface="Arial" pitchFamily="34" charset="0"/>
              <a:cs typeface="Arial" pitchFamily="34" charset="0"/>
            </a:endParaRPr>
          </a:p>
        </p:txBody>
      </p:sp>
    </p:spTree>
    <p:extLst>
      <p:ext uri="{BB962C8B-B14F-4D97-AF65-F5344CB8AC3E}">
        <p14:creationId xmlns:p14="http://schemas.microsoft.com/office/powerpoint/2010/main" val="378954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Haemodialysis </a:t>
            </a:r>
            <a:endParaRPr lang="en-GB"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533098" y="1600200"/>
            <a:ext cx="546820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CA" smtClean="0"/>
              <a:t>August 16, 2013</a:t>
            </a:r>
            <a:endParaRPr lang="en-CA"/>
          </a:p>
        </p:txBody>
      </p:sp>
      <p:sp>
        <p:nvSpPr>
          <p:cNvPr id="3" name="Slide Number Placeholder 2"/>
          <p:cNvSpPr>
            <a:spLocks noGrp="1"/>
          </p:cNvSpPr>
          <p:nvPr>
            <p:ph type="sldNum" sz="quarter" idx="12"/>
          </p:nvPr>
        </p:nvSpPr>
        <p:spPr/>
        <p:txBody>
          <a:bodyPr/>
          <a:lstStyle/>
          <a:p>
            <a:fld id="{C67A2479-7302-4BB4-B9B1-C7E64511AD8F}" type="slidenum">
              <a:rPr lang="en-CA" smtClean="0"/>
              <a:t>10</a:t>
            </a:fld>
            <a:endParaRPr lang="en-CA"/>
          </a:p>
        </p:txBody>
      </p:sp>
    </p:spTree>
    <p:extLst>
      <p:ext uri="{BB962C8B-B14F-4D97-AF65-F5344CB8AC3E}">
        <p14:creationId xmlns:p14="http://schemas.microsoft.com/office/powerpoint/2010/main" val="4130149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Definitions - 1</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dirty="0" smtClean="0">
                <a:latin typeface="Arial" pitchFamily="34" charset="0"/>
                <a:cs typeface="Arial" pitchFamily="34" charset="0"/>
              </a:rPr>
              <a:t>Central catheter:</a:t>
            </a:r>
          </a:p>
          <a:p>
            <a:pPr lvl="1"/>
            <a:r>
              <a:rPr lang="en-CA" dirty="0" smtClean="0">
                <a:latin typeface="Arial" pitchFamily="34" charset="0"/>
                <a:cs typeface="Arial" pitchFamily="34" charset="0"/>
              </a:rPr>
              <a:t>Highest risk of infection</a:t>
            </a:r>
          </a:p>
          <a:p>
            <a:pPr lvl="1"/>
            <a:r>
              <a:rPr lang="en-CA" dirty="0" smtClean="0">
                <a:latin typeface="Arial" pitchFamily="34" charset="0"/>
                <a:cs typeface="Arial" pitchFamily="34" charset="0"/>
              </a:rPr>
              <a:t>For short term access use for HD</a:t>
            </a:r>
          </a:p>
          <a:p>
            <a:pPr lvl="1"/>
            <a:r>
              <a:rPr lang="en-CA" dirty="0" smtClean="0">
                <a:latin typeface="Arial" pitchFamily="34" charset="0"/>
                <a:cs typeface="Arial" pitchFamily="34" charset="0"/>
              </a:rPr>
              <a:t>Standard catheter care procedures must be followed </a:t>
            </a:r>
          </a:p>
          <a:p>
            <a:r>
              <a:rPr lang="en-CA" dirty="0" smtClean="0">
                <a:latin typeface="Arial" pitchFamily="34" charset="0"/>
                <a:cs typeface="Arial" pitchFamily="34" charset="0"/>
              </a:rPr>
              <a:t>Fistula:</a:t>
            </a:r>
          </a:p>
          <a:p>
            <a:pPr lvl="1"/>
            <a:r>
              <a:rPr lang="en-CA" dirty="0" smtClean="0">
                <a:latin typeface="Arial" pitchFamily="34" charset="0"/>
                <a:cs typeface="Arial" pitchFamily="34" charset="0"/>
              </a:rPr>
              <a:t>Lowest risk of infection</a:t>
            </a:r>
          </a:p>
          <a:p>
            <a:pPr lvl="1"/>
            <a:r>
              <a:rPr lang="en-CA" dirty="0" smtClean="0">
                <a:latin typeface="Arial" pitchFamily="34" charset="0"/>
                <a:cs typeface="Arial" pitchFamily="34" charset="0"/>
              </a:rPr>
              <a:t>A surgically-created connection between an artery and vein (usually in the arm)</a:t>
            </a:r>
          </a:p>
          <a:p>
            <a:pPr lvl="1"/>
            <a:r>
              <a:rPr lang="en-CA" dirty="0" smtClean="0">
                <a:latin typeface="Arial" pitchFamily="34" charset="0"/>
                <a:cs typeface="Arial" pitchFamily="34" charset="0"/>
              </a:rPr>
              <a:t>Accessed via for needle for HD. </a:t>
            </a: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11</a:t>
            </a:fld>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422" y="4581128"/>
            <a:ext cx="2666667" cy="17142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689" y="260648"/>
            <a:ext cx="2057400" cy="2219325"/>
          </a:xfrm>
          <a:prstGeom prst="rect">
            <a:avLst/>
          </a:prstGeom>
        </p:spPr>
      </p:pic>
    </p:spTree>
    <p:extLst>
      <p:ext uri="{BB962C8B-B14F-4D97-AF65-F5344CB8AC3E}">
        <p14:creationId xmlns:p14="http://schemas.microsoft.com/office/powerpoint/2010/main" val="3663315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Definitions - 2</a:t>
            </a:r>
            <a:endParaRPr lang="en-CA" dirty="0">
              <a:latin typeface="Arial" pitchFamily="34" charset="0"/>
              <a:cs typeface="Arial" pitchFamily="34" charset="0"/>
            </a:endParaRPr>
          </a:p>
        </p:txBody>
      </p:sp>
      <p:sp>
        <p:nvSpPr>
          <p:cNvPr id="3" name="Content Placeholder 2"/>
          <p:cNvSpPr>
            <a:spLocks noGrp="1"/>
          </p:cNvSpPr>
          <p:nvPr>
            <p:ph idx="1"/>
          </p:nvPr>
        </p:nvSpPr>
        <p:spPr>
          <a:xfrm>
            <a:off x="467544" y="1340768"/>
            <a:ext cx="7620000" cy="4800600"/>
          </a:xfrm>
        </p:spPr>
        <p:txBody>
          <a:bodyPr>
            <a:normAutofit/>
          </a:bodyPr>
          <a:lstStyle/>
          <a:p>
            <a:r>
              <a:rPr lang="en-CA" dirty="0" smtClean="0">
                <a:latin typeface="Arial" pitchFamily="34" charset="0"/>
                <a:cs typeface="Arial" pitchFamily="34" charset="0"/>
              </a:rPr>
              <a:t>Vascular graft:</a:t>
            </a:r>
          </a:p>
          <a:p>
            <a:pPr lvl="1"/>
            <a:r>
              <a:rPr lang="en-CA" dirty="0" smtClean="0">
                <a:latin typeface="Arial" pitchFamily="34" charset="0"/>
                <a:cs typeface="Arial" pitchFamily="34" charset="0"/>
              </a:rPr>
              <a:t>Intermediate risk of infection</a:t>
            </a:r>
          </a:p>
          <a:p>
            <a:pPr lvl="1"/>
            <a:r>
              <a:rPr lang="en-CA" dirty="0" smtClean="0">
                <a:latin typeface="Arial" pitchFamily="34" charset="0"/>
                <a:cs typeface="Arial" pitchFamily="34" charset="0"/>
              </a:rPr>
              <a:t>A surgically placed artificial tube  between a vein and artery (usually in the arm).</a:t>
            </a:r>
          </a:p>
          <a:p>
            <a:pPr lvl="1"/>
            <a:r>
              <a:rPr lang="en-CA" dirty="0" smtClean="0">
                <a:latin typeface="Arial" pitchFamily="34" charset="0"/>
                <a:cs typeface="Arial" pitchFamily="34" charset="0"/>
              </a:rPr>
              <a:t>Accessed via needle for HD</a:t>
            </a:r>
          </a:p>
          <a:p>
            <a:r>
              <a:rPr lang="en-CA" dirty="0" smtClean="0">
                <a:latin typeface="Arial" pitchFamily="34" charset="0"/>
                <a:cs typeface="Arial" pitchFamily="34" charset="0"/>
              </a:rPr>
              <a:t>Dialysate:</a:t>
            </a:r>
          </a:p>
          <a:p>
            <a:pPr lvl="1"/>
            <a:r>
              <a:rPr lang="en-CA" dirty="0" smtClean="0">
                <a:latin typeface="Arial" pitchFamily="34" charset="0"/>
                <a:cs typeface="Arial" pitchFamily="34" charset="0"/>
              </a:rPr>
              <a:t>A balanced electrolyte solution on one side of the semi-permeable membrane to exchange solutes with blood during HD</a:t>
            </a:r>
          </a:p>
          <a:p>
            <a:r>
              <a:rPr lang="en-CA" dirty="0">
                <a:latin typeface="Arial" pitchFamily="34" charset="0"/>
                <a:cs typeface="Arial" pitchFamily="34" charset="0"/>
              </a:rPr>
              <a:t>Dialysis water:</a:t>
            </a:r>
          </a:p>
          <a:p>
            <a:pPr lvl="1"/>
            <a:r>
              <a:rPr lang="en-CA" dirty="0">
                <a:latin typeface="Arial" pitchFamily="34" charset="0"/>
                <a:cs typeface="Arial" pitchFamily="34" charset="0"/>
              </a:rPr>
              <a:t>Purified water that is used to:</a:t>
            </a:r>
          </a:p>
          <a:p>
            <a:pPr lvl="2"/>
            <a:r>
              <a:rPr lang="en-CA" dirty="0">
                <a:latin typeface="Arial" pitchFamily="34" charset="0"/>
                <a:cs typeface="Arial" pitchFamily="34" charset="0"/>
              </a:rPr>
              <a:t> mix dialysate </a:t>
            </a:r>
          </a:p>
          <a:p>
            <a:pPr lvl="2"/>
            <a:r>
              <a:rPr lang="en-CA" dirty="0">
                <a:latin typeface="Arial" pitchFamily="34" charset="0"/>
                <a:cs typeface="Arial" pitchFamily="34" charset="0"/>
              </a:rPr>
              <a:t> to disinfect, rinse, or reprocess the </a:t>
            </a:r>
            <a:r>
              <a:rPr lang="en-CA" dirty="0" smtClean="0">
                <a:latin typeface="Arial" pitchFamily="34" charset="0"/>
                <a:cs typeface="Arial" pitchFamily="34" charset="0"/>
              </a:rPr>
              <a:t>dialyser</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12</a:t>
            </a:fld>
            <a:endParaRPr lang="en-CA"/>
          </a:p>
        </p:txBody>
      </p:sp>
    </p:spTree>
    <p:extLst>
      <p:ext uri="{BB962C8B-B14F-4D97-AF65-F5344CB8AC3E}">
        <p14:creationId xmlns:p14="http://schemas.microsoft.com/office/powerpoint/2010/main" val="3371645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Arial" pitchFamily="34" charset="0"/>
                <a:cs typeface="Arial" pitchFamily="34" charset="0"/>
              </a:rPr>
              <a:t>Definitions - 3</a:t>
            </a:r>
            <a:endParaRPr lang="en-CA"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itchFamily="34" charset="0"/>
                <a:cs typeface="Arial" pitchFamily="34" charset="0"/>
              </a:rPr>
              <a:t>Dialyser: </a:t>
            </a:r>
          </a:p>
          <a:p>
            <a:pPr lvl="1"/>
            <a:r>
              <a:rPr lang="en-CA" dirty="0" smtClean="0">
                <a:latin typeface="Arial" pitchFamily="34" charset="0"/>
                <a:cs typeface="Arial" pitchFamily="34" charset="0"/>
              </a:rPr>
              <a:t>Part of the HD machine </a:t>
            </a:r>
          </a:p>
          <a:p>
            <a:pPr lvl="1"/>
            <a:r>
              <a:rPr lang="en-CA" dirty="0" smtClean="0">
                <a:latin typeface="Arial" pitchFamily="34" charset="0"/>
                <a:cs typeface="Arial" pitchFamily="34" charset="0"/>
              </a:rPr>
              <a:t>Two sections separated by a membrane</a:t>
            </a:r>
          </a:p>
          <a:p>
            <a:pPr lvl="1"/>
            <a:r>
              <a:rPr lang="en-CA" dirty="0" smtClean="0">
                <a:latin typeface="Arial" pitchFamily="34" charset="0"/>
                <a:cs typeface="Arial" pitchFamily="34" charset="0"/>
              </a:rPr>
              <a:t>Patient’s blood flows through one side and dialysate flows through the other</a:t>
            </a:r>
            <a:endParaRPr lang="en-CA" dirty="0">
              <a:latin typeface="Arial" pitchFamily="34" charset="0"/>
              <a:cs typeface="Arial" pitchFamily="34" charset="0"/>
            </a:endParaRPr>
          </a:p>
          <a:p>
            <a:pPr lvl="1"/>
            <a:endParaRPr lang="en-CA" dirty="0">
              <a:latin typeface="Arial" pitchFamily="34" charset="0"/>
              <a:cs typeface="Arial" pitchFamily="34" charset="0"/>
            </a:endParaRPr>
          </a:p>
        </p:txBody>
      </p:sp>
      <p:pic>
        <p:nvPicPr>
          <p:cNvPr id="5" name="Content Placeholder 4" descr="dialyze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196752"/>
            <a:ext cx="3739401" cy="4857403"/>
          </a:xfrm>
          <a:prstGeom prst="rect">
            <a:avLst/>
          </a:prstGeom>
          <a:noFill/>
          <a:ln>
            <a:noFill/>
          </a:ln>
        </p:spPr>
      </p:pic>
      <p:sp>
        <p:nvSpPr>
          <p:cNvPr id="4" name="Date Placeholder 3"/>
          <p:cNvSpPr>
            <a:spLocks noGrp="1"/>
          </p:cNvSpPr>
          <p:nvPr>
            <p:ph type="dt" sz="half" idx="10"/>
          </p:nvPr>
        </p:nvSpPr>
        <p:spPr/>
        <p:txBody>
          <a:bodyPr/>
          <a:lstStyle/>
          <a:p>
            <a:r>
              <a:rPr lang="en-CA" smtClean="0"/>
              <a:t>August 16, 2013</a:t>
            </a:r>
            <a:endParaRPr lang="en-CA"/>
          </a:p>
        </p:txBody>
      </p:sp>
      <p:sp>
        <p:nvSpPr>
          <p:cNvPr id="6" name="Slide Number Placeholder 5"/>
          <p:cNvSpPr>
            <a:spLocks noGrp="1"/>
          </p:cNvSpPr>
          <p:nvPr>
            <p:ph type="sldNum" sz="quarter" idx="12"/>
          </p:nvPr>
        </p:nvSpPr>
        <p:spPr/>
        <p:txBody>
          <a:bodyPr/>
          <a:lstStyle/>
          <a:p>
            <a:fld id="{C67A2479-7302-4BB4-B9B1-C7E64511AD8F}" type="slidenum">
              <a:rPr lang="en-CA" smtClean="0"/>
              <a:t>13</a:t>
            </a:fld>
            <a:endParaRPr lang="en-CA"/>
          </a:p>
        </p:txBody>
      </p:sp>
    </p:spTree>
    <p:extLst>
      <p:ext uri="{BB962C8B-B14F-4D97-AF65-F5344CB8AC3E}">
        <p14:creationId xmlns:p14="http://schemas.microsoft.com/office/powerpoint/2010/main" val="1515233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Definitions - 4</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GB" sz="2800" dirty="0" smtClean="0">
                <a:latin typeface="Arial" pitchFamily="34" charset="0"/>
                <a:cs typeface="Arial" pitchFamily="34" charset="0"/>
              </a:rPr>
              <a:t>Hepatitis B virus</a:t>
            </a:r>
          </a:p>
          <a:p>
            <a:pPr marL="708660" lvl="2" indent="-342900"/>
            <a:r>
              <a:rPr lang="en-GB" sz="2600" dirty="0" err="1" smtClean="0">
                <a:latin typeface="Arial" pitchFamily="34" charset="0"/>
                <a:cs typeface="Arial" pitchFamily="34" charset="0"/>
              </a:rPr>
              <a:t>HBsAg</a:t>
            </a:r>
            <a:r>
              <a:rPr lang="en-GB" sz="2600" dirty="0" smtClean="0">
                <a:latin typeface="Arial" pitchFamily="34" charset="0"/>
                <a:cs typeface="Arial" pitchFamily="34" charset="0"/>
              </a:rPr>
              <a:t> </a:t>
            </a:r>
          </a:p>
          <a:p>
            <a:pPr marL="1017270" lvl="3" indent="-342900"/>
            <a:r>
              <a:rPr lang="en-GB" sz="2000" dirty="0" smtClean="0">
                <a:latin typeface="Arial" pitchFamily="34" charset="0"/>
                <a:cs typeface="Arial" pitchFamily="34" charset="0"/>
              </a:rPr>
              <a:t>Hepatitis B surface antigen</a:t>
            </a:r>
          </a:p>
          <a:p>
            <a:pPr marL="1017270" lvl="3" indent="-342900"/>
            <a:r>
              <a:rPr lang="en-GB" sz="2000" dirty="0" smtClean="0">
                <a:latin typeface="Arial" pitchFamily="34" charset="0"/>
                <a:cs typeface="Arial" pitchFamily="34" charset="0"/>
              </a:rPr>
              <a:t>All </a:t>
            </a:r>
            <a:r>
              <a:rPr lang="en-GB" sz="2000" dirty="0" err="1" smtClean="0">
                <a:latin typeface="Arial" pitchFamily="34" charset="0"/>
                <a:cs typeface="Arial" pitchFamily="34" charset="0"/>
              </a:rPr>
              <a:t>HBsAg</a:t>
            </a:r>
            <a:r>
              <a:rPr lang="en-GB" sz="2000" dirty="0" smtClean="0">
                <a:latin typeface="Arial" pitchFamily="34" charset="0"/>
                <a:cs typeface="Arial" pitchFamily="34" charset="0"/>
              </a:rPr>
              <a:t> patients are infectious and may transmit Hepatitis B</a:t>
            </a:r>
          </a:p>
          <a:p>
            <a:pPr lvl="1"/>
            <a:r>
              <a:rPr lang="en-GB" sz="2600" dirty="0" err="1" smtClean="0">
                <a:latin typeface="Arial" pitchFamily="34" charset="0"/>
                <a:cs typeface="Arial" pitchFamily="34" charset="0"/>
              </a:rPr>
              <a:t>HBeAg</a:t>
            </a:r>
            <a:endParaRPr lang="en-GB" sz="2600" dirty="0" smtClean="0">
              <a:latin typeface="Arial" pitchFamily="34" charset="0"/>
              <a:cs typeface="Arial" pitchFamily="34" charset="0"/>
            </a:endParaRPr>
          </a:p>
          <a:p>
            <a:pPr marL="1017270" lvl="3" indent="-342900"/>
            <a:r>
              <a:rPr lang="en-GB" sz="2000" dirty="0" smtClean="0">
                <a:latin typeface="Arial" pitchFamily="34" charset="0"/>
                <a:cs typeface="Arial" pitchFamily="34" charset="0"/>
              </a:rPr>
              <a:t>Hepatitis B „e” antigen is a part of the virus that enters the blood in patients with active infections</a:t>
            </a:r>
          </a:p>
          <a:p>
            <a:pPr marL="1017270" lvl="3" indent="-342900"/>
            <a:r>
              <a:rPr lang="en-GB" sz="2000" dirty="0" smtClean="0">
                <a:latin typeface="Arial" pitchFamily="34" charset="0"/>
                <a:cs typeface="Arial" pitchFamily="34" charset="0"/>
              </a:rPr>
              <a:t>Such patients are highly infectious</a:t>
            </a:r>
          </a:p>
          <a:p>
            <a:r>
              <a:rPr lang="en-US" sz="2800" dirty="0" smtClean="0">
                <a:latin typeface="Arial" pitchFamily="34" charset="0"/>
                <a:cs typeface="Arial" pitchFamily="34" charset="0"/>
              </a:rPr>
              <a:t>H</a:t>
            </a:r>
            <a:r>
              <a:rPr lang="hr-HR" sz="2800" dirty="0" smtClean="0">
                <a:latin typeface="Arial" pitchFamily="34" charset="0"/>
                <a:cs typeface="Arial" pitchFamily="34" charset="0"/>
              </a:rPr>
              <a:t>epatitis C virus</a:t>
            </a:r>
            <a:r>
              <a:rPr lang="en-US" sz="2800" dirty="0" smtClean="0">
                <a:latin typeface="Arial" pitchFamily="34" charset="0"/>
                <a:cs typeface="Arial" pitchFamily="34" charset="0"/>
              </a:rPr>
              <a:t> (HCV</a:t>
            </a:r>
            <a:r>
              <a:rPr lang="hr-HR" sz="2800" dirty="0" smtClean="0">
                <a:latin typeface="Arial" pitchFamily="34" charset="0"/>
                <a:cs typeface="Arial" pitchFamily="34" charset="0"/>
              </a:rPr>
              <a:t>)</a:t>
            </a:r>
          </a:p>
          <a:p>
            <a:pPr lvl="1"/>
            <a:endParaRPr lang="hr-HR" dirty="0" smtClean="0">
              <a:latin typeface="Arial" pitchFamily="34" charset="0"/>
              <a:cs typeface="Arial" pitchFamily="34" charset="0"/>
            </a:endParaRPr>
          </a:p>
          <a:p>
            <a:pPr lvl="1"/>
            <a:endParaRPr lang="en-CA" dirty="0" smtClean="0">
              <a:latin typeface="Arial" pitchFamily="34" charset="0"/>
              <a:cs typeface="Arial" pitchFamily="34" charset="0"/>
            </a:endParaRPr>
          </a:p>
          <a:p>
            <a:endParaRPr lang="en-CA"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14</a:t>
            </a:fld>
            <a:endParaRPr lang="en-CA"/>
          </a:p>
        </p:txBody>
      </p:sp>
    </p:spTree>
    <p:extLst>
      <p:ext uri="{BB962C8B-B14F-4D97-AF65-F5344CB8AC3E}">
        <p14:creationId xmlns:p14="http://schemas.microsoft.com/office/powerpoint/2010/main" val="1498294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Definitions - 5</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latin typeface="Arial" pitchFamily="34" charset="0"/>
                <a:cs typeface="Arial" pitchFamily="34" charset="0"/>
              </a:rPr>
              <a:t>Endotoxin concentration:</a:t>
            </a:r>
          </a:p>
          <a:p>
            <a:pPr lvl="1"/>
            <a:r>
              <a:rPr lang="en-CA" dirty="0" smtClean="0">
                <a:latin typeface="Arial" pitchFamily="34" charset="0"/>
                <a:cs typeface="Arial" pitchFamily="34" charset="0"/>
              </a:rPr>
              <a:t>Measured in endotoxin units per millilitre (EU/ml)</a:t>
            </a:r>
          </a:p>
          <a:p>
            <a:pPr lvl="1"/>
            <a:endParaRPr lang="en-CA" dirty="0" smtClean="0">
              <a:latin typeface="Arial" pitchFamily="34" charset="0"/>
              <a:cs typeface="Arial" pitchFamily="34" charset="0"/>
            </a:endParaRPr>
          </a:p>
          <a:p>
            <a:r>
              <a:rPr lang="en-CA" dirty="0" smtClean="0">
                <a:latin typeface="Arial" pitchFamily="34" charset="0"/>
                <a:cs typeface="Arial" pitchFamily="34" charset="0"/>
              </a:rPr>
              <a:t>Total viable microbial load:</a:t>
            </a:r>
          </a:p>
          <a:p>
            <a:pPr lvl="1"/>
            <a:r>
              <a:rPr lang="en-CA" dirty="0" smtClean="0">
                <a:latin typeface="Arial" pitchFamily="34" charset="0"/>
                <a:cs typeface="Arial" pitchFamily="34" charset="0"/>
              </a:rPr>
              <a:t>Expressed  as colony forming units per ml (CFU/ml)</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15</a:t>
            </a:fld>
            <a:endParaRPr lang="en-CA"/>
          </a:p>
        </p:txBody>
      </p:sp>
    </p:spTree>
    <p:extLst>
      <p:ext uri="{BB962C8B-B14F-4D97-AF65-F5344CB8AC3E}">
        <p14:creationId xmlns:p14="http://schemas.microsoft.com/office/powerpoint/2010/main" val="3723269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Potential Adverse Events</a:t>
            </a:r>
            <a:endParaRPr lang="en-CA" dirty="0">
              <a:latin typeface="Arial" pitchFamily="34" charset="0"/>
              <a:cs typeface="Arial" pitchFamily="34" charset="0"/>
            </a:endParaRPr>
          </a:p>
        </p:txBody>
      </p:sp>
      <p:sp>
        <p:nvSpPr>
          <p:cNvPr id="3" name="Content Placeholder 2"/>
          <p:cNvSpPr>
            <a:spLocks noGrp="1"/>
          </p:cNvSpPr>
          <p:nvPr>
            <p:ph idx="1"/>
          </p:nvPr>
        </p:nvSpPr>
        <p:spPr>
          <a:xfrm>
            <a:off x="1259632" y="1600200"/>
            <a:ext cx="6817568" cy="4800600"/>
          </a:xfrm>
        </p:spPr>
        <p:txBody>
          <a:bodyPr>
            <a:normAutofit/>
          </a:bodyPr>
          <a:lstStyle/>
          <a:p>
            <a:r>
              <a:rPr lang="en-GB" sz="3200" dirty="0" smtClean="0"/>
              <a:t>Bacteraemia</a:t>
            </a:r>
          </a:p>
          <a:p>
            <a:r>
              <a:rPr lang="en-CA" sz="3200" dirty="0" smtClean="0"/>
              <a:t>Sepsis</a:t>
            </a:r>
          </a:p>
          <a:p>
            <a:r>
              <a:rPr lang="en-CA" sz="3200" dirty="0" smtClean="0"/>
              <a:t>Loss of vascular access</a:t>
            </a:r>
            <a:endParaRPr lang="en-CA" sz="3200"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16</a:t>
            </a:fld>
            <a:endParaRPr lang="en-CA"/>
          </a:p>
        </p:txBody>
      </p:sp>
    </p:spTree>
    <p:extLst>
      <p:ext uri="{BB962C8B-B14F-4D97-AF65-F5344CB8AC3E}">
        <p14:creationId xmlns:p14="http://schemas.microsoft.com/office/powerpoint/2010/main" val="3847628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Arial" pitchFamily="34" charset="0"/>
                <a:cs typeface="Arial" pitchFamily="34" charset="0"/>
              </a:rPr>
              <a:t>Modes of transmission of infection </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CA" sz="2800" dirty="0" smtClean="0">
                <a:latin typeface="Arial" pitchFamily="34" charset="0"/>
                <a:cs typeface="Arial" pitchFamily="34" charset="0"/>
              </a:rPr>
              <a:t>Transmission can take place through contact with:</a:t>
            </a:r>
          </a:p>
          <a:p>
            <a:pPr lvl="1"/>
            <a:r>
              <a:rPr lang="en-CA" sz="2400" dirty="0">
                <a:latin typeface="Arial" pitchFamily="34" charset="0"/>
                <a:cs typeface="Arial" pitchFamily="34" charset="0"/>
              </a:rPr>
              <a:t>B</a:t>
            </a:r>
            <a:r>
              <a:rPr lang="en-CA" sz="2400" dirty="0" smtClean="0">
                <a:latin typeface="Arial" pitchFamily="34" charset="0"/>
                <a:cs typeface="Arial" pitchFamily="34" charset="0"/>
              </a:rPr>
              <a:t>lood or body fluids</a:t>
            </a:r>
          </a:p>
          <a:p>
            <a:pPr lvl="1"/>
            <a:r>
              <a:rPr lang="en-CA" sz="2400" dirty="0" smtClean="0">
                <a:latin typeface="Arial" pitchFamily="34" charset="0"/>
                <a:cs typeface="Arial" pitchFamily="34" charset="0"/>
              </a:rPr>
              <a:t>Contaminated equipment or surfaces</a:t>
            </a:r>
          </a:p>
          <a:p>
            <a:pPr lvl="1"/>
            <a:r>
              <a:rPr lang="en-CA" sz="2400" dirty="0" smtClean="0">
                <a:latin typeface="Arial" pitchFamily="34" charset="0"/>
                <a:cs typeface="Arial" pitchFamily="34" charset="0"/>
              </a:rPr>
              <a:t>Infected\colonised patients</a:t>
            </a:r>
          </a:p>
          <a:p>
            <a:pPr lvl="1"/>
            <a:endParaRPr lang="en-CA" sz="2400" dirty="0" smtClean="0">
              <a:latin typeface="Arial" pitchFamily="34" charset="0"/>
              <a:cs typeface="Arial" pitchFamily="34" charset="0"/>
            </a:endParaRPr>
          </a:p>
          <a:p>
            <a:r>
              <a:rPr lang="en-CA" sz="2800" dirty="0" smtClean="0">
                <a:latin typeface="Arial" pitchFamily="34" charset="0"/>
                <a:cs typeface="Arial" pitchFamily="34" charset="0"/>
              </a:rPr>
              <a:t>Staff may inadvertently spread infections from patient to patient</a:t>
            </a:r>
          </a:p>
          <a:p>
            <a:pPr lvl="1"/>
            <a:r>
              <a:rPr lang="en-CA" sz="2400" dirty="0" smtClean="0">
                <a:latin typeface="Arial" pitchFamily="34" charset="0"/>
                <a:cs typeface="Arial" pitchFamily="34" charset="0"/>
              </a:rPr>
              <a:t>Via direct or indirect contact with contaminated surfaces or equipment or colonised\infected patients</a:t>
            </a:r>
          </a:p>
          <a:p>
            <a:pPr lvl="1"/>
            <a:endParaRPr lang="en-CA" dirty="0">
              <a:latin typeface="Arial" pitchFamily="34" charset="0"/>
              <a:cs typeface="Arial" pitchFamily="34" charset="0"/>
            </a:endParaRPr>
          </a:p>
          <a:p>
            <a:endParaRPr lang="en-CA"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17</a:t>
            </a:fld>
            <a:endParaRPr lang="en-CA"/>
          </a:p>
        </p:txBody>
      </p:sp>
    </p:spTree>
    <p:extLst>
      <p:ext uri="{BB962C8B-B14F-4D97-AF65-F5344CB8AC3E}">
        <p14:creationId xmlns:p14="http://schemas.microsoft.com/office/powerpoint/2010/main" val="1215353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Diagnosing infections - 1</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sz="2800" dirty="0" smtClean="0">
                <a:latin typeface="Arial" pitchFamily="34" charset="0"/>
                <a:cs typeface="Arial" pitchFamily="34" charset="0"/>
              </a:rPr>
              <a:t>Signs and symptoms</a:t>
            </a:r>
          </a:p>
          <a:p>
            <a:pPr lvl="1"/>
            <a:r>
              <a:rPr lang="en-CA" sz="2600" dirty="0" smtClean="0">
                <a:latin typeface="Arial" pitchFamily="34" charset="0"/>
                <a:cs typeface="Arial" pitchFamily="34" charset="0"/>
              </a:rPr>
              <a:t>Systemic infection</a:t>
            </a:r>
          </a:p>
          <a:p>
            <a:pPr lvl="2"/>
            <a:r>
              <a:rPr lang="en-CA" sz="2400" dirty="0">
                <a:latin typeface="Arial" pitchFamily="34" charset="0"/>
                <a:cs typeface="Arial" pitchFamily="34" charset="0"/>
              </a:rPr>
              <a:t>F</a:t>
            </a:r>
            <a:r>
              <a:rPr lang="en-CA" sz="2400" dirty="0" smtClean="0">
                <a:latin typeface="Arial" pitchFamily="34" charset="0"/>
                <a:cs typeface="Arial" pitchFamily="34" charset="0"/>
              </a:rPr>
              <a:t>ever, elevated white blood count (WBC), chills or rigors and\or positive blood cultures</a:t>
            </a:r>
          </a:p>
          <a:p>
            <a:pPr lvl="1"/>
            <a:r>
              <a:rPr lang="en-CA" sz="2600" dirty="0" smtClean="0">
                <a:latin typeface="Arial" pitchFamily="34" charset="0"/>
                <a:cs typeface="Arial" pitchFamily="34" charset="0"/>
              </a:rPr>
              <a:t>Peritonitis</a:t>
            </a:r>
          </a:p>
          <a:p>
            <a:pPr lvl="2"/>
            <a:r>
              <a:rPr lang="en-CA" sz="2400" dirty="0" smtClean="0">
                <a:latin typeface="Arial" pitchFamily="34" charset="0"/>
                <a:cs typeface="Arial" pitchFamily="34" charset="0"/>
              </a:rPr>
              <a:t>Abdominal pain, fever, elevated WBC, chills or rigors</a:t>
            </a:r>
            <a:r>
              <a:rPr lang="hr-HR" sz="2400" dirty="0" smtClean="0">
                <a:latin typeface="Arial" pitchFamily="34" charset="0"/>
                <a:cs typeface="Arial" pitchFamily="34" charset="0"/>
              </a:rPr>
              <a:t>, cloudy effluent</a:t>
            </a:r>
            <a:endParaRPr lang="en-CA" sz="2400" dirty="0">
              <a:latin typeface="Arial" pitchFamily="34" charset="0"/>
              <a:cs typeface="Arial" pitchFamily="34" charset="0"/>
            </a:endParaRPr>
          </a:p>
          <a:p>
            <a:pPr lvl="2"/>
            <a:r>
              <a:rPr lang="en-CA" sz="2400" dirty="0" smtClean="0">
                <a:latin typeface="Arial" pitchFamily="34" charset="0"/>
                <a:cs typeface="Arial" pitchFamily="34" charset="0"/>
              </a:rPr>
              <a:t>Culture specimens of exit site drainage and peritoneal fluid</a:t>
            </a:r>
            <a:endParaRPr lang="en-CA" sz="26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18</a:t>
            </a:fld>
            <a:endParaRPr lang="en-CA"/>
          </a:p>
        </p:txBody>
      </p:sp>
    </p:spTree>
    <p:extLst>
      <p:ext uri="{BB962C8B-B14F-4D97-AF65-F5344CB8AC3E}">
        <p14:creationId xmlns:p14="http://schemas.microsoft.com/office/powerpoint/2010/main" val="1524795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Diagnosing infections - 2</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lvl="1"/>
            <a:r>
              <a:rPr lang="en-CA" sz="2600" dirty="0" smtClean="0">
                <a:latin typeface="Arial" pitchFamily="34" charset="0"/>
                <a:cs typeface="Arial" pitchFamily="34" charset="0"/>
              </a:rPr>
              <a:t>Access site infections</a:t>
            </a:r>
          </a:p>
          <a:p>
            <a:pPr lvl="2"/>
            <a:r>
              <a:rPr lang="en-CA" sz="2400" dirty="0" smtClean="0">
                <a:latin typeface="Arial" pitchFamily="34" charset="0"/>
                <a:cs typeface="Arial" pitchFamily="34" charset="0"/>
              </a:rPr>
              <a:t>Redness or exudate at access site (vascular graft or PD catheter), nausea, vomiting, fatigue, and cloudy effluent</a:t>
            </a:r>
            <a:r>
              <a:rPr lang="hr-HR" sz="2400" dirty="0" smtClean="0">
                <a:latin typeface="Arial" pitchFamily="34" charset="0"/>
                <a:cs typeface="Arial" pitchFamily="34" charset="0"/>
              </a:rPr>
              <a:t> in PD</a:t>
            </a:r>
            <a:r>
              <a:rPr lang="en-CA" sz="2400" dirty="0" smtClean="0">
                <a:latin typeface="Arial" pitchFamily="34" charset="0"/>
                <a:cs typeface="Arial" pitchFamily="34" charset="0"/>
              </a:rPr>
              <a:t> </a:t>
            </a:r>
          </a:p>
          <a:p>
            <a:pPr lvl="2"/>
            <a:r>
              <a:rPr lang="en-CA" sz="2400" dirty="0" smtClean="0">
                <a:latin typeface="Arial" pitchFamily="34" charset="0"/>
                <a:cs typeface="Arial" pitchFamily="34" charset="0"/>
              </a:rPr>
              <a:t>Exudate should be cultured</a:t>
            </a:r>
            <a:endParaRPr lang="en-CA"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19</a:t>
            </a:fld>
            <a:endParaRPr lang="en-CA"/>
          </a:p>
        </p:txBody>
      </p:sp>
    </p:spTree>
    <p:extLst>
      <p:ext uri="{BB962C8B-B14F-4D97-AF65-F5344CB8AC3E}">
        <p14:creationId xmlns:p14="http://schemas.microsoft.com/office/powerpoint/2010/main" val="145174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r>
              <a:rPr lang="hr-HR" dirty="0" smtClean="0"/>
              <a:t>bjectives</a:t>
            </a:r>
            <a:endParaRPr lang="hr-HR" dirty="0"/>
          </a:p>
        </p:txBody>
      </p:sp>
      <p:sp>
        <p:nvSpPr>
          <p:cNvPr id="3" name="Content Placeholder 2"/>
          <p:cNvSpPr>
            <a:spLocks noGrp="1"/>
          </p:cNvSpPr>
          <p:nvPr>
            <p:ph idx="1"/>
          </p:nvPr>
        </p:nvSpPr>
        <p:spPr/>
        <p:txBody>
          <a:bodyPr/>
          <a:lstStyle/>
          <a:p>
            <a:r>
              <a:rPr lang="en-GB" dirty="0" smtClean="0"/>
              <a:t>Understand functioning of peritoneal dialysis and haemodialysis</a:t>
            </a:r>
          </a:p>
          <a:p>
            <a:r>
              <a:rPr lang="en-GB" dirty="0" smtClean="0"/>
              <a:t>List and understand infection-associated risks for PD and HD from specific organisms/specific procedures</a:t>
            </a:r>
          </a:p>
          <a:p>
            <a:r>
              <a:rPr lang="en-GB" dirty="0" smtClean="0"/>
              <a:t>Understand and be able to design infection prevention and control measures for PD and HD patients</a:t>
            </a:r>
          </a:p>
          <a:p>
            <a:endParaRPr lang="hr-HR" dirty="0" smtClean="0"/>
          </a:p>
          <a:p>
            <a:endParaRPr lang="hr-HR" dirty="0" smtClean="0"/>
          </a:p>
          <a:p>
            <a:endParaRPr lang="hr-HR"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a:t>
            </a:fld>
            <a:endParaRPr lang="en-CA"/>
          </a:p>
        </p:txBody>
      </p:sp>
    </p:spTree>
    <p:extLst>
      <p:ext uri="{BB962C8B-B14F-4D97-AF65-F5344CB8AC3E}">
        <p14:creationId xmlns:p14="http://schemas.microsoft.com/office/powerpoint/2010/main" val="1146770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- 1</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sz="2800" dirty="0" smtClean="0">
                <a:latin typeface="Arial" pitchFamily="34" charset="0"/>
                <a:cs typeface="Arial" pitchFamily="34" charset="0"/>
              </a:rPr>
              <a:t>Hepatitis B</a:t>
            </a:r>
            <a:r>
              <a:rPr lang="hr-HR" sz="2800" dirty="0" smtClean="0">
                <a:latin typeface="Arial" pitchFamily="34" charset="0"/>
                <a:cs typeface="Arial" pitchFamily="34" charset="0"/>
              </a:rPr>
              <a:t> </a:t>
            </a:r>
            <a:endParaRPr lang="en-CA" sz="2800" dirty="0" smtClean="0">
              <a:latin typeface="Arial" pitchFamily="34" charset="0"/>
              <a:cs typeface="Arial" pitchFamily="34" charset="0"/>
            </a:endParaRPr>
          </a:p>
          <a:p>
            <a:pPr lvl="1"/>
            <a:r>
              <a:rPr lang="en-CA" dirty="0" smtClean="0">
                <a:latin typeface="Arial" pitchFamily="34" charset="0"/>
                <a:cs typeface="Arial" pitchFamily="34" charset="0"/>
              </a:rPr>
              <a:t>Transmitted through percutaneous or </a:t>
            </a:r>
            <a:r>
              <a:rPr lang="en-CA" dirty="0" err="1" smtClean="0">
                <a:latin typeface="Arial" pitchFamily="34" charset="0"/>
                <a:cs typeface="Arial" pitchFamily="34" charset="0"/>
              </a:rPr>
              <a:t>permucosal</a:t>
            </a:r>
            <a:r>
              <a:rPr lang="en-CA" dirty="0" smtClean="0">
                <a:latin typeface="Arial" pitchFamily="34" charset="0"/>
                <a:cs typeface="Arial" pitchFamily="34" charset="0"/>
              </a:rPr>
              <a:t> exposure to blood of infected patients</a:t>
            </a:r>
          </a:p>
          <a:p>
            <a:pPr lvl="2"/>
            <a:r>
              <a:rPr lang="en-CA" dirty="0" err="1" smtClean="0">
                <a:latin typeface="Arial" pitchFamily="34" charset="0"/>
                <a:cs typeface="Arial" pitchFamily="34" charset="0"/>
              </a:rPr>
              <a:t>HBsAg</a:t>
            </a:r>
            <a:r>
              <a:rPr lang="en-CA" dirty="0" smtClean="0">
                <a:latin typeface="Arial" pitchFamily="34" charset="0"/>
                <a:cs typeface="Arial" pitchFamily="34" charset="0"/>
              </a:rPr>
              <a:t> positive or </a:t>
            </a:r>
            <a:r>
              <a:rPr lang="hr-HR" dirty="0" smtClean="0">
                <a:latin typeface="Arial" pitchFamily="34" charset="0"/>
                <a:cs typeface="Arial" pitchFamily="34" charset="0"/>
              </a:rPr>
              <a:t>HBeAg</a:t>
            </a:r>
            <a:r>
              <a:rPr lang="en-CA" dirty="0" smtClean="0">
                <a:latin typeface="Arial" pitchFamily="34" charset="0"/>
                <a:cs typeface="Arial" pitchFamily="34" charset="0"/>
              </a:rPr>
              <a:t> positive</a:t>
            </a:r>
          </a:p>
          <a:p>
            <a:pPr lvl="1"/>
            <a:r>
              <a:rPr lang="en-CA" dirty="0" smtClean="0">
                <a:latin typeface="Arial" pitchFamily="34" charset="0"/>
                <a:cs typeface="Arial" pitchFamily="34" charset="0"/>
              </a:rPr>
              <a:t>Blood or body fluids from positive patients can contaminate the environment </a:t>
            </a:r>
          </a:p>
          <a:p>
            <a:pPr lvl="2"/>
            <a:r>
              <a:rPr lang="en-CA" dirty="0" smtClean="0">
                <a:latin typeface="Arial" pitchFamily="34" charset="0"/>
                <a:cs typeface="Arial" pitchFamily="34" charset="0"/>
              </a:rPr>
              <a:t>Even when not visibly soiled</a:t>
            </a:r>
          </a:p>
          <a:p>
            <a:pPr lvl="1"/>
            <a:r>
              <a:rPr lang="en-CA" dirty="0" smtClean="0">
                <a:latin typeface="Arial" pitchFamily="34" charset="0"/>
                <a:cs typeface="Arial" pitchFamily="34" charset="0"/>
              </a:rPr>
              <a:t>Hepatitis B virus can remain viable at room temperature for at least 7 days</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20</a:t>
            </a:fld>
            <a:endParaRPr lang="en-CA"/>
          </a:p>
        </p:txBody>
      </p:sp>
    </p:spTree>
    <p:extLst>
      <p:ext uri="{BB962C8B-B14F-4D97-AF65-F5344CB8AC3E}">
        <p14:creationId xmlns:p14="http://schemas.microsoft.com/office/powerpoint/2010/main" val="1090312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- 2</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800" dirty="0" smtClean="0">
                <a:latin typeface="Arial" pitchFamily="34" charset="0"/>
                <a:cs typeface="Arial" pitchFamily="34" charset="0"/>
              </a:rPr>
              <a:t>Hepatitis B (continued)</a:t>
            </a:r>
          </a:p>
          <a:p>
            <a:pPr lvl="1"/>
            <a:r>
              <a:rPr lang="en-GB" dirty="0" smtClean="0">
                <a:latin typeface="Arial" pitchFamily="34" charset="0"/>
                <a:cs typeface="Arial" pitchFamily="34" charset="0"/>
              </a:rPr>
              <a:t>HBV has been detected on:</a:t>
            </a:r>
          </a:p>
          <a:p>
            <a:pPr lvl="2"/>
            <a:r>
              <a:rPr lang="en-GB" dirty="0" smtClean="0">
                <a:latin typeface="Arial" pitchFamily="34" charset="0"/>
                <a:cs typeface="Arial" pitchFamily="34" charset="0"/>
              </a:rPr>
              <a:t> clamps and scissors used in HD </a:t>
            </a:r>
          </a:p>
          <a:p>
            <a:pPr lvl="2"/>
            <a:r>
              <a:rPr lang="en-GB" dirty="0" smtClean="0">
                <a:latin typeface="Arial" pitchFamily="34" charset="0"/>
                <a:cs typeface="Arial" pitchFamily="34" charset="0"/>
              </a:rPr>
              <a:t> external surfaces and parts of dialysis machines</a:t>
            </a:r>
          </a:p>
          <a:p>
            <a:pPr lvl="1"/>
            <a:r>
              <a:rPr lang="en-GB" dirty="0" smtClean="0">
                <a:latin typeface="Arial" pitchFamily="34" charset="0"/>
                <a:cs typeface="Arial" pitchFamily="34" charset="0"/>
              </a:rPr>
              <a:t>Can be transmitted on gloves or unwashed hands of staff</a:t>
            </a:r>
          </a:p>
          <a:p>
            <a:pPr lvl="1"/>
            <a:r>
              <a:rPr lang="en-GB" dirty="0" smtClean="0">
                <a:latin typeface="Arial" pitchFamily="34" charset="0"/>
                <a:cs typeface="Arial" pitchFamily="34" charset="0"/>
              </a:rPr>
              <a:t>Vaccine for patients and for staff is essential component of infection prevention and control </a:t>
            </a:r>
          </a:p>
          <a:p>
            <a:pPr lvl="1"/>
            <a:r>
              <a:rPr lang="en-GB" dirty="0" smtClean="0">
                <a:latin typeface="Arial" pitchFamily="34" charset="0"/>
                <a:cs typeface="Arial" pitchFamily="34" charset="0"/>
              </a:rPr>
              <a:t>Although low incidence of HBV in many HD populations, outbreaks do occur</a:t>
            </a:r>
            <a:endParaRPr lang="en-GB"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21</a:t>
            </a:fld>
            <a:endParaRPr lang="en-CA"/>
          </a:p>
        </p:txBody>
      </p:sp>
    </p:spTree>
    <p:extLst>
      <p:ext uri="{BB962C8B-B14F-4D97-AF65-F5344CB8AC3E}">
        <p14:creationId xmlns:p14="http://schemas.microsoft.com/office/powerpoint/2010/main" val="867831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- 3</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CA" sz="2800" dirty="0" smtClean="0">
                <a:latin typeface="Arial" pitchFamily="34" charset="0"/>
                <a:cs typeface="Arial" pitchFamily="34" charset="0"/>
              </a:rPr>
              <a:t>Hepatitis C </a:t>
            </a:r>
            <a:endParaRPr lang="hr-HR" sz="2800" dirty="0" smtClean="0">
              <a:latin typeface="Arial" pitchFamily="34" charset="0"/>
              <a:cs typeface="Arial" pitchFamily="34" charset="0"/>
            </a:endParaRPr>
          </a:p>
          <a:p>
            <a:pPr lvl="1"/>
            <a:r>
              <a:rPr lang="en-CA" dirty="0" smtClean="0">
                <a:latin typeface="Arial" pitchFamily="34" charset="0"/>
                <a:cs typeface="Arial" pitchFamily="34" charset="0"/>
              </a:rPr>
              <a:t>Transmitted primarily by percutaneous exposure to infected blood</a:t>
            </a:r>
          </a:p>
          <a:p>
            <a:pPr lvl="1"/>
            <a:r>
              <a:rPr lang="en-CA" dirty="0" smtClean="0">
                <a:latin typeface="Arial" pitchFamily="34" charset="0"/>
                <a:cs typeface="Arial" pitchFamily="34" charset="0"/>
              </a:rPr>
              <a:t>Factors increasing likelihood of HCV infection </a:t>
            </a:r>
          </a:p>
          <a:p>
            <a:pPr lvl="2"/>
            <a:r>
              <a:rPr lang="en-CA" dirty="0" smtClean="0">
                <a:latin typeface="Arial" pitchFamily="34" charset="0"/>
                <a:cs typeface="Arial" pitchFamily="34" charset="0"/>
              </a:rPr>
              <a:t>History of blood transfusions</a:t>
            </a:r>
          </a:p>
          <a:p>
            <a:pPr lvl="2"/>
            <a:r>
              <a:rPr lang="en-CA" dirty="0" smtClean="0">
                <a:latin typeface="Arial" pitchFamily="34" charset="0"/>
                <a:cs typeface="Arial" pitchFamily="34" charset="0"/>
              </a:rPr>
              <a:t>Volume of blood transfused</a:t>
            </a:r>
          </a:p>
          <a:p>
            <a:pPr lvl="2"/>
            <a:r>
              <a:rPr lang="en-CA" dirty="0" smtClean="0">
                <a:latin typeface="Arial" pitchFamily="34" charset="0"/>
                <a:cs typeface="Arial" pitchFamily="34" charset="0"/>
              </a:rPr>
              <a:t>Years on HD</a:t>
            </a:r>
          </a:p>
          <a:p>
            <a:pPr lvl="2"/>
            <a:r>
              <a:rPr lang="en-CA" dirty="0" smtClean="0">
                <a:latin typeface="Arial" pitchFamily="34" charset="0"/>
                <a:cs typeface="Arial" pitchFamily="34" charset="0"/>
              </a:rPr>
              <a:t>Inadequate IP&amp;C practices</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22</a:t>
            </a:fld>
            <a:endParaRPr lang="en-CA"/>
          </a:p>
        </p:txBody>
      </p:sp>
    </p:spTree>
    <p:extLst>
      <p:ext uri="{BB962C8B-B14F-4D97-AF65-F5344CB8AC3E}">
        <p14:creationId xmlns:p14="http://schemas.microsoft.com/office/powerpoint/2010/main" val="3763784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- 4</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sz="2800" dirty="0" smtClean="0">
                <a:latin typeface="Arial" pitchFamily="34" charset="0"/>
                <a:cs typeface="Arial" pitchFamily="34" charset="0"/>
              </a:rPr>
              <a:t>Outbreaks of HCV are associated with:</a:t>
            </a:r>
          </a:p>
          <a:p>
            <a:pPr lvl="1"/>
            <a:r>
              <a:rPr lang="en-CA" dirty="0" smtClean="0">
                <a:latin typeface="Arial" pitchFamily="34" charset="0"/>
                <a:cs typeface="Arial" pitchFamily="34" charset="0"/>
              </a:rPr>
              <a:t>Receiving HD treatment immediately after an HCV infected patient</a:t>
            </a:r>
          </a:p>
          <a:p>
            <a:pPr lvl="1"/>
            <a:r>
              <a:rPr lang="en-CA" dirty="0" smtClean="0">
                <a:latin typeface="Arial" pitchFamily="34" charset="0"/>
                <a:cs typeface="Arial" pitchFamily="34" charset="0"/>
              </a:rPr>
              <a:t>Inadequately disinfected shared equipment and supplies including:</a:t>
            </a:r>
          </a:p>
          <a:p>
            <a:pPr lvl="2"/>
            <a:r>
              <a:rPr lang="en-CA" dirty="0" smtClean="0">
                <a:latin typeface="Arial" pitchFamily="34" charset="0"/>
                <a:cs typeface="Arial" pitchFamily="34" charset="0"/>
              </a:rPr>
              <a:t>Common medication carts</a:t>
            </a:r>
            <a:r>
              <a:rPr lang="en-CA" dirty="0">
                <a:latin typeface="Arial" pitchFamily="34" charset="0"/>
                <a:cs typeface="Arial" pitchFamily="34" charset="0"/>
              </a:rPr>
              <a:t>	</a:t>
            </a:r>
            <a:endParaRPr lang="en-CA" dirty="0" smtClean="0">
              <a:latin typeface="Arial" pitchFamily="34" charset="0"/>
              <a:cs typeface="Arial" pitchFamily="34" charset="0"/>
            </a:endParaRPr>
          </a:p>
          <a:p>
            <a:pPr lvl="2"/>
            <a:r>
              <a:rPr lang="en-CA" dirty="0" smtClean="0">
                <a:latin typeface="Arial" pitchFamily="34" charset="0"/>
                <a:cs typeface="Arial" pitchFamily="34" charset="0"/>
              </a:rPr>
              <a:t>Shared multi-dose vials</a:t>
            </a:r>
          </a:p>
          <a:p>
            <a:pPr lvl="2"/>
            <a:r>
              <a:rPr lang="en-CA" dirty="0" smtClean="0">
                <a:latin typeface="Arial" pitchFamily="34" charset="0"/>
                <a:cs typeface="Arial" pitchFamily="34" charset="0"/>
              </a:rPr>
              <a:t>Contaminated HD machines and related equipment</a:t>
            </a:r>
          </a:p>
          <a:p>
            <a:pPr lvl="2"/>
            <a:r>
              <a:rPr lang="en-CA" dirty="0" smtClean="0">
                <a:latin typeface="Arial" pitchFamily="34" charset="0"/>
                <a:cs typeface="Arial" pitchFamily="34" charset="0"/>
              </a:rPr>
              <a:t>Blood spills which were not cleaned</a:t>
            </a: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23</a:t>
            </a:fld>
            <a:endParaRPr lang="en-CA"/>
          </a:p>
        </p:txBody>
      </p:sp>
    </p:spTree>
    <p:extLst>
      <p:ext uri="{BB962C8B-B14F-4D97-AF65-F5344CB8AC3E}">
        <p14:creationId xmlns:p14="http://schemas.microsoft.com/office/powerpoint/2010/main" val="3210981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- 5</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600200"/>
            <a:ext cx="6923112" cy="4800600"/>
          </a:xfrm>
        </p:spPr>
        <p:txBody>
          <a:bodyPr/>
          <a:lstStyle/>
          <a:p>
            <a:r>
              <a:rPr lang="en-CA" sz="2800" dirty="0" smtClean="0">
                <a:latin typeface="Arial" pitchFamily="34" charset="0"/>
                <a:cs typeface="Arial" pitchFamily="34" charset="0"/>
              </a:rPr>
              <a:t>Acquired Immune Deficiency Syndrome </a:t>
            </a:r>
          </a:p>
          <a:p>
            <a:pPr lvl="1"/>
            <a:r>
              <a:rPr lang="en-CA" dirty="0" smtClean="0">
                <a:latin typeface="Arial" pitchFamily="34" charset="0"/>
                <a:cs typeface="Arial" pitchFamily="34" charset="0"/>
              </a:rPr>
              <a:t>Human immunodeficiency virus is transmitted via blood or blood-containing body fluids</a:t>
            </a:r>
          </a:p>
          <a:p>
            <a:pPr lvl="1"/>
            <a:r>
              <a:rPr lang="en-CA" dirty="0" smtClean="0">
                <a:latin typeface="Arial" pitchFamily="34" charset="0"/>
                <a:cs typeface="Arial" pitchFamily="34" charset="0"/>
              </a:rPr>
              <a:t>Transmission has resulted from inadequate disinfection of equipment </a:t>
            </a:r>
          </a:p>
          <a:p>
            <a:pPr lvl="2"/>
            <a:r>
              <a:rPr lang="en-CA" dirty="0" smtClean="0">
                <a:latin typeface="Arial" pitchFamily="34" charset="0"/>
                <a:cs typeface="Arial" pitchFamily="34" charset="0"/>
              </a:rPr>
              <a:t>e.g., access needles</a:t>
            </a:r>
          </a:p>
          <a:p>
            <a:pPr lvl="1"/>
            <a:endParaRPr lang="en-CA" dirty="0"/>
          </a:p>
          <a:p>
            <a:pPr lvl="1"/>
            <a:endParaRPr lang="en-CA"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24</a:t>
            </a:fld>
            <a:endParaRPr lang="en-CA"/>
          </a:p>
        </p:txBody>
      </p:sp>
    </p:spTree>
    <p:extLst>
      <p:ext uri="{BB962C8B-B14F-4D97-AF65-F5344CB8AC3E}">
        <p14:creationId xmlns:p14="http://schemas.microsoft.com/office/powerpoint/2010/main" val="3562451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- 6</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sz="2800" dirty="0" smtClean="0">
                <a:latin typeface="Arial" pitchFamily="34" charset="0"/>
                <a:cs typeface="Arial" pitchFamily="34" charset="0"/>
              </a:rPr>
              <a:t>Bacterial diseases</a:t>
            </a:r>
          </a:p>
          <a:p>
            <a:pPr lvl="1"/>
            <a:r>
              <a:rPr lang="en-CA" dirty="0" smtClean="0">
                <a:latin typeface="Arial" pitchFamily="34" charset="0"/>
                <a:cs typeface="Arial" pitchFamily="34" charset="0"/>
              </a:rPr>
              <a:t>Increased risk of infection and colonisation with multi-drug resistant bacteria</a:t>
            </a:r>
          </a:p>
          <a:p>
            <a:pPr lvl="2"/>
            <a:r>
              <a:rPr lang="en-CA" dirty="0" smtClean="0">
                <a:latin typeface="Arial" pitchFamily="34" charset="0"/>
                <a:cs typeface="Arial" pitchFamily="34" charset="0"/>
              </a:rPr>
              <a:t>methicillin-resistant </a:t>
            </a:r>
            <a:r>
              <a:rPr lang="en-CA" i="1" dirty="0" smtClean="0">
                <a:latin typeface="Arial" pitchFamily="34" charset="0"/>
                <a:cs typeface="Arial" pitchFamily="34" charset="0"/>
              </a:rPr>
              <a:t>Staphylococcus </a:t>
            </a:r>
            <a:r>
              <a:rPr lang="en-CA" i="1" dirty="0" err="1" smtClean="0">
                <a:latin typeface="Arial" pitchFamily="34" charset="0"/>
                <a:cs typeface="Arial" pitchFamily="34" charset="0"/>
              </a:rPr>
              <a:t>aureus</a:t>
            </a:r>
            <a:r>
              <a:rPr lang="en-CA" i="1" dirty="0" smtClean="0">
                <a:latin typeface="Arial" pitchFamily="34" charset="0"/>
                <a:cs typeface="Arial" pitchFamily="34" charset="0"/>
              </a:rPr>
              <a:t> </a:t>
            </a:r>
            <a:r>
              <a:rPr lang="en-CA" dirty="0" smtClean="0">
                <a:latin typeface="Arial" pitchFamily="34" charset="0"/>
                <a:cs typeface="Arial" pitchFamily="34" charset="0"/>
              </a:rPr>
              <a:t>(MRSA) and </a:t>
            </a:r>
            <a:r>
              <a:rPr lang="en-CA" dirty="0" err="1" smtClean="0">
                <a:latin typeface="Arial" pitchFamily="34" charset="0"/>
                <a:cs typeface="Arial" pitchFamily="34" charset="0"/>
              </a:rPr>
              <a:t>vancomycin</a:t>
            </a:r>
            <a:r>
              <a:rPr lang="en-CA" dirty="0" smtClean="0">
                <a:latin typeface="Arial" pitchFamily="34" charset="0"/>
                <a:cs typeface="Arial" pitchFamily="34" charset="0"/>
              </a:rPr>
              <a:t>-resistant enterococci </a:t>
            </a:r>
            <a:r>
              <a:rPr lang="en-CA" smtClean="0">
                <a:latin typeface="Arial" pitchFamily="34" charset="0"/>
                <a:cs typeface="Arial" pitchFamily="34" charset="0"/>
              </a:rPr>
              <a:t>(VRE)</a:t>
            </a:r>
            <a:endParaRPr lang="en-CA" dirty="0" smtClean="0">
              <a:latin typeface="Arial" pitchFamily="34" charset="0"/>
              <a:cs typeface="Arial" pitchFamily="34" charset="0"/>
            </a:endParaRPr>
          </a:p>
          <a:p>
            <a:pPr lvl="1"/>
            <a:r>
              <a:rPr lang="en-CA" dirty="0" smtClean="0">
                <a:latin typeface="Arial" pitchFamily="34" charset="0"/>
                <a:cs typeface="Arial" pitchFamily="34" charset="0"/>
              </a:rPr>
              <a:t>A result of </a:t>
            </a:r>
          </a:p>
          <a:p>
            <a:pPr lvl="2"/>
            <a:r>
              <a:rPr lang="en-CA" dirty="0" smtClean="0">
                <a:latin typeface="Arial" pitchFamily="34" charset="0"/>
                <a:cs typeface="Arial" pitchFamily="34" charset="0"/>
              </a:rPr>
              <a:t>Frequent health care facility contact</a:t>
            </a:r>
          </a:p>
          <a:p>
            <a:pPr lvl="2"/>
            <a:r>
              <a:rPr lang="en-CA" dirty="0" smtClean="0">
                <a:latin typeface="Arial" pitchFamily="34" charset="0"/>
                <a:cs typeface="Arial" pitchFamily="34" charset="0"/>
              </a:rPr>
              <a:t>Frequent use of antibiotics</a:t>
            </a:r>
          </a:p>
          <a:p>
            <a:pPr lvl="2"/>
            <a:r>
              <a:rPr lang="en-CA" dirty="0" smtClean="0">
                <a:latin typeface="Arial" pitchFamily="34" charset="0"/>
                <a:cs typeface="Arial" pitchFamily="34" charset="0"/>
              </a:rPr>
              <a:t>Use of invasive devices</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25</a:t>
            </a:fld>
            <a:endParaRPr lang="en-CA"/>
          </a:p>
        </p:txBody>
      </p:sp>
    </p:spTree>
    <p:extLst>
      <p:ext uri="{BB962C8B-B14F-4D97-AF65-F5344CB8AC3E}">
        <p14:creationId xmlns:p14="http://schemas.microsoft.com/office/powerpoint/2010/main" val="2391953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- 7</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sz="2800" dirty="0" smtClean="0">
                <a:latin typeface="Arial" pitchFamily="34" charset="0"/>
                <a:cs typeface="Arial" pitchFamily="34" charset="0"/>
              </a:rPr>
              <a:t>MRSA</a:t>
            </a:r>
          </a:p>
          <a:p>
            <a:pPr lvl="1"/>
            <a:r>
              <a:rPr lang="en-CA" dirty="0" smtClean="0">
                <a:latin typeface="Arial" pitchFamily="34" charset="0"/>
                <a:cs typeface="Arial" pitchFamily="34" charset="0"/>
              </a:rPr>
              <a:t>Outbreaks of MRSA have occurred in dialysis units</a:t>
            </a:r>
          </a:p>
          <a:p>
            <a:pPr lvl="1"/>
            <a:r>
              <a:rPr lang="en-CA" dirty="0" smtClean="0">
                <a:latin typeface="Arial" pitchFamily="34" charset="0"/>
                <a:cs typeface="Arial" pitchFamily="34" charset="0"/>
              </a:rPr>
              <a:t>Vancomycin resistant </a:t>
            </a:r>
            <a:r>
              <a:rPr lang="en-CA" i="1" dirty="0" smtClean="0">
                <a:latin typeface="Arial" pitchFamily="34" charset="0"/>
                <a:cs typeface="Arial" pitchFamily="34" charset="0"/>
              </a:rPr>
              <a:t>S. </a:t>
            </a:r>
            <a:r>
              <a:rPr lang="en-CA" i="1" dirty="0" err="1" smtClean="0">
                <a:latin typeface="Arial" pitchFamily="34" charset="0"/>
                <a:cs typeface="Arial" pitchFamily="34" charset="0"/>
              </a:rPr>
              <a:t>aureus</a:t>
            </a:r>
            <a:r>
              <a:rPr lang="en-CA" i="1" dirty="0" smtClean="0">
                <a:latin typeface="Arial" pitchFamily="34" charset="0"/>
                <a:cs typeface="Arial" pitchFamily="34" charset="0"/>
              </a:rPr>
              <a:t> </a:t>
            </a:r>
            <a:r>
              <a:rPr lang="en-CA" dirty="0" smtClean="0">
                <a:latin typeface="Arial" pitchFamily="34" charset="0"/>
                <a:cs typeface="Arial" pitchFamily="34" charset="0"/>
              </a:rPr>
              <a:t>(VRSA) reported among HD patients</a:t>
            </a:r>
          </a:p>
          <a:p>
            <a:r>
              <a:rPr lang="en-CA" sz="2800" dirty="0" smtClean="0">
                <a:latin typeface="Arial" pitchFamily="34" charset="0"/>
                <a:cs typeface="Arial" pitchFamily="34" charset="0"/>
              </a:rPr>
              <a:t>Other MDRO</a:t>
            </a:r>
          </a:p>
          <a:p>
            <a:pPr lvl="1"/>
            <a:r>
              <a:rPr lang="en-CA" i="1" dirty="0" smtClean="0">
                <a:latin typeface="Arial" pitchFamily="34" charset="0"/>
                <a:cs typeface="Arial" pitchFamily="34" charset="0"/>
              </a:rPr>
              <a:t>Pseudomonas </a:t>
            </a:r>
            <a:r>
              <a:rPr lang="en-CA" i="1" dirty="0" err="1" smtClean="0">
                <a:latin typeface="Arial" pitchFamily="34" charset="0"/>
                <a:cs typeface="Arial" pitchFamily="34" charset="0"/>
              </a:rPr>
              <a:t>aeruginosa</a:t>
            </a:r>
            <a:r>
              <a:rPr lang="en-CA" i="1" dirty="0" smtClean="0">
                <a:latin typeface="Arial" pitchFamily="34" charset="0"/>
                <a:cs typeface="Arial" pitchFamily="34" charset="0"/>
              </a:rPr>
              <a:t>, </a:t>
            </a:r>
            <a:r>
              <a:rPr lang="en-CA" i="1" dirty="0" err="1" smtClean="0">
                <a:latin typeface="Arial" pitchFamily="34" charset="0"/>
                <a:cs typeface="Arial" pitchFamily="34" charset="0"/>
              </a:rPr>
              <a:t>Stenotrophomonas</a:t>
            </a:r>
            <a:r>
              <a:rPr lang="en-CA" i="1" dirty="0" smtClean="0">
                <a:latin typeface="Arial" pitchFamily="34" charset="0"/>
                <a:cs typeface="Arial" pitchFamily="34" charset="0"/>
              </a:rPr>
              <a:t> </a:t>
            </a:r>
            <a:r>
              <a:rPr lang="en-CA" i="1" dirty="0" err="1" smtClean="0">
                <a:latin typeface="Arial" pitchFamily="34" charset="0"/>
                <a:cs typeface="Arial" pitchFamily="34" charset="0"/>
              </a:rPr>
              <a:t>maltophilia</a:t>
            </a:r>
            <a:r>
              <a:rPr lang="en-CA" i="1" dirty="0" smtClean="0">
                <a:latin typeface="Arial" pitchFamily="34" charset="0"/>
                <a:cs typeface="Arial" pitchFamily="34" charset="0"/>
              </a:rPr>
              <a:t> </a:t>
            </a:r>
            <a:r>
              <a:rPr lang="en-CA" dirty="0" smtClean="0">
                <a:latin typeface="Arial" pitchFamily="34" charset="0"/>
                <a:cs typeface="Arial" pitchFamily="34" charset="0"/>
              </a:rPr>
              <a:t>and </a:t>
            </a:r>
            <a:r>
              <a:rPr lang="en-CA" i="1" dirty="0" err="1" smtClean="0">
                <a:latin typeface="Arial" pitchFamily="34" charset="0"/>
                <a:cs typeface="Arial" pitchFamily="34" charset="0"/>
              </a:rPr>
              <a:t>Acinetobacter</a:t>
            </a:r>
            <a:r>
              <a:rPr lang="en-CA" i="1" dirty="0" smtClean="0">
                <a:latin typeface="Arial" pitchFamily="34" charset="0"/>
                <a:cs typeface="Arial" pitchFamily="34" charset="0"/>
              </a:rPr>
              <a:t> </a:t>
            </a:r>
            <a:r>
              <a:rPr lang="en-CA" dirty="0" smtClean="0">
                <a:latin typeface="Arial" pitchFamily="34" charset="0"/>
                <a:cs typeface="Arial" pitchFamily="34" charset="0"/>
              </a:rPr>
              <a:t>spp.</a:t>
            </a:r>
          </a:p>
          <a:p>
            <a:pPr lvl="2"/>
            <a:r>
              <a:rPr lang="en-CA" dirty="0">
                <a:latin typeface="Arial" pitchFamily="34" charset="0"/>
                <a:cs typeface="Arial" pitchFamily="34" charset="0"/>
              </a:rPr>
              <a:t>S</a:t>
            </a:r>
            <a:r>
              <a:rPr lang="en-CA" dirty="0" smtClean="0">
                <a:latin typeface="Arial" pitchFamily="34" charset="0"/>
                <a:cs typeface="Arial" pitchFamily="34" charset="0"/>
              </a:rPr>
              <a:t>ome are resistant to all current antibiotics</a:t>
            </a: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26</a:t>
            </a:fld>
            <a:endParaRPr lang="en-CA"/>
          </a:p>
        </p:txBody>
      </p:sp>
    </p:spTree>
    <p:extLst>
      <p:ext uri="{BB962C8B-B14F-4D97-AF65-F5344CB8AC3E}">
        <p14:creationId xmlns:p14="http://schemas.microsoft.com/office/powerpoint/2010/main" val="1095012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- 8</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800" dirty="0" smtClean="0">
                <a:latin typeface="Arial" pitchFamily="34" charset="0"/>
                <a:cs typeface="Arial" pitchFamily="34" charset="0"/>
              </a:rPr>
              <a:t>Mycobacteria</a:t>
            </a:r>
          </a:p>
          <a:p>
            <a:pPr lvl="1"/>
            <a:r>
              <a:rPr lang="en-GB" dirty="0" smtClean="0">
                <a:latin typeface="Arial" pitchFamily="34" charset="0"/>
                <a:cs typeface="Arial" pitchFamily="34" charset="0"/>
              </a:rPr>
              <a:t>Mycobacterial infections have occurred from contaminated water used for dialysis</a:t>
            </a:r>
          </a:p>
          <a:p>
            <a:pPr lvl="1"/>
            <a:r>
              <a:rPr lang="en-GB" dirty="0" smtClean="0">
                <a:latin typeface="Arial" pitchFamily="34" charset="0"/>
                <a:cs typeface="Arial" pitchFamily="34" charset="0"/>
              </a:rPr>
              <a:t>Patients with ESRD are at high risk for progression from latent tuberculosis (TB) to active TB disease.</a:t>
            </a:r>
          </a:p>
          <a:p>
            <a:pPr lvl="1"/>
            <a:r>
              <a:rPr lang="en-GB" dirty="0" smtClean="0">
                <a:latin typeface="Arial" pitchFamily="34" charset="0"/>
                <a:cs typeface="Arial" pitchFamily="34" charset="0"/>
              </a:rPr>
              <a:t>Frequent hospitalisation of  dialysis patients increases risk of transmission of TB to other patients or staff</a:t>
            </a:r>
            <a:endParaRPr lang="en-GB"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27</a:t>
            </a:fld>
            <a:endParaRPr lang="en-CA"/>
          </a:p>
        </p:txBody>
      </p:sp>
    </p:spTree>
    <p:extLst>
      <p:ext uri="{BB962C8B-B14F-4D97-AF65-F5344CB8AC3E}">
        <p14:creationId xmlns:p14="http://schemas.microsoft.com/office/powerpoint/2010/main" val="2716181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Infection Associated Risks - 9</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sz="2800" dirty="0" smtClean="0">
                <a:latin typeface="Arial" pitchFamily="34" charset="0"/>
                <a:cs typeface="Arial" pitchFamily="34" charset="0"/>
              </a:rPr>
              <a:t>Fungi</a:t>
            </a:r>
          </a:p>
          <a:p>
            <a:pPr lvl="1"/>
            <a:r>
              <a:rPr lang="en-CA" dirty="0" smtClean="0">
                <a:latin typeface="Arial" pitchFamily="34" charset="0"/>
                <a:cs typeface="Arial" pitchFamily="34" charset="0"/>
              </a:rPr>
              <a:t>Dialysis patients are susceptible to fungal infections </a:t>
            </a:r>
          </a:p>
          <a:p>
            <a:pPr lvl="2"/>
            <a:r>
              <a:rPr lang="en-CA" dirty="0" smtClean="0">
                <a:latin typeface="Arial" pitchFamily="34" charset="0"/>
                <a:cs typeface="Arial" pitchFamily="34" charset="0"/>
              </a:rPr>
              <a:t>such as </a:t>
            </a:r>
            <a:r>
              <a:rPr lang="en-CA" i="1" dirty="0" err="1" smtClean="0">
                <a:latin typeface="Arial" pitchFamily="34" charset="0"/>
                <a:cs typeface="Arial" pitchFamily="34" charset="0"/>
              </a:rPr>
              <a:t>Aspergillus</a:t>
            </a:r>
            <a:r>
              <a:rPr lang="en-CA" i="1" dirty="0" smtClean="0">
                <a:latin typeface="Arial" pitchFamily="34" charset="0"/>
                <a:cs typeface="Arial" pitchFamily="34" charset="0"/>
              </a:rPr>
              <a:t> </a:t>
            </a:r>
            <a:r>
              <a:rPr lang="en-CA" dirty="0" smtClean="0">
                <a:latin typeface="Arial" pitchFamily="34" charset="0"/>
                <a:cs typeface="Arial" pitchFamily="34" charset="0"/>
              </a:rPr>
              <a:t>spp.</a:t>
            </a:r>
          </a:p>
          <a:p>
            <a:pPr lvl="1"/>
            <a:r>
              <a:rPr lang="en-CA" dirty="0" smtClean="0">
                <a:latin typeface="Arial" pitchFamily="34" charset="0"/>
                <a:cs typeface="Arial" pitchFamily="34" charset="0"/>
              </a:rPr>
              <a:t>Strict adherence to IP&amp;C precautions for construction and renovation critical</a:t>
            </a:r>
          </a:p>
          <a:p>
            <a:pPr lvl="1"/>
            <a:r>
              <a:rPr lang="en-CA" dirty="0" smtClean="0">
                <a:latin typeface="Arial" pitchFamily="34" charset="0"/>
                <a:cs typeface="Arial" pitchFamily="34" charset="0"/>
              </a:rPr>
              <a:t>Prompt clean up of water or other spills prevents mould contamination in environment</a:t>
            </a:r>
          </a:p>
          <a:p>
            <a:pPr lvl="1"/>
            <a:r>
              <a:rPr lang="en-CA" dirty="0" smtClean="0">
                <a:latin typeface="Arial" pitchFamily="34" charset="0"/>
                <a:cs typeface="Arial" pitchFamily="34" charset="0"/>
              </a:rPr>
              <a:t>Risk of Candida bacteraemia and peritonitis </a:t>
            </a:r>
          </a:p>
          <a:p>
            <a:pPr lvl="2"/>
            <a:r>
              <a:rPr lang="en-CA" dirty="0" smtClean="0">
                <a:latin typeface="Arial" pitchFamily="34" charset="0"/>
                <a:cs typeface="Arial" pitchFamily="34" charset="0"/>
              </a:rPr>
              <a:t>patient’s skin source</a:t>
            </a:r>
            <a:r>
              <a:rPr lang="en-CA" dirty="0">
                <a:latin typeface="Arial" pitchFamily="34" charset="0"/>
                <a:cs typeface="Arial" pitchFamily="34" charset="0"/>
              </a:rPr>
              <a:t/>
            </a:r>
            <a:br>
              <a:rPr lang="en-CA" dirty="0">
                <a:latin typeface="Arial" pitchFamily="34" charset="0"/>
                <a:cs typeface="Arial" pitchFamily="34" charset="0"/>
              </a:rPr>
            </a:br>
            <a:endParaRPr lang="en-CA" dirty="0" smtClean="0">
              <a:latin typeface="Arial" pitchFamily="34" charset="0"/>
              <a:cs typeface="Arial" pitchFamily="34" charset="0"/>
            </a:endParaRPr>
          </a:p>
          <a:p>
            <a:pPr marL="914400" lvl="2" indent="0">
              <a:buNone/>
            </a:pPr>
            <a:endParaRPr lang="en-CA" dirty="0"/>
          </a:p>
          <a:p>
            <a:pPr marL="914400" lvl="2" indent="0">
              <a:buNone/>
            </a:pPr>
            <a:endParaRPr lang="en-CA"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28</a:t>
            </a:fld>
            <a:endParaRPr lang="en-CA"/>
          </a:p>
        </p:txBody>
      </p:sp>
    </p:spTree>
    <p:extLst>
      <p:ext uri="{BB962C8B-B14F-4D97-AF65-F5344CB8AC3E}">
        <p14:creationId xmlns:p14="http://schemas.microsoft.com/office/powerpoint/2010/main" val="2011605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Basic IP&amp;C Principles</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800" dirty="0" smtClean="0">
                <a:latin typeface="Arial" pitchFamily="34" charset="0"/>
                <a:cs typeface="Arial" pitchFamily="34" charset="0"/>
              </a:rPr>
              <a:t>Dialysis surveillance program components</a:t>
            </a:r>
          </a:p>
          <a:p>
            <a:pPr lvl="1"/>
            <a:r>
              <a:rPr lang="en-GB" dirty="0" smtClean="0">
                <a:latin typeface="Arial" pitchFamily="34" charset="0"/>
                <a:cs typeface="Arial" pitchFamily="34" charset="0"/>
              </a:rPr>
              <a:t>Routine testing and documentation of HBV and HCV for chronic dialysis patients</a:t>
            </a:r>
          </a:p>
          <a:p>
            <a:pPr lvl="1"/>
            <a:r>
              <a:rPr lang="en-GB" dirty="0" smtClean="0">
                <a:latin typeface="Arial" pitchFamily="34" charset="0"/>
                <a:cs typeface="Arial" pitchFamily="34" charset="0"/>
              </a:rPr>
              <a:t>Documentation of patient’s vaccination status</a:t>
            </a:r>
          </a:p>
          <a:p>
            <a:pPr lvl="1"/>
            <a:r>
              <a:rPr lang="en-GB" dirty="0" smtClean="0">
                <a:latin typeface="Arial" pitchFamily="34" charset="0"/>
                <a:cs typeface="Arial" pitchFamily="34" charset="0"/>
              </a:rPr>
              <a:t>On-going regular and documented surveillance of bacteraemia, access site infections and peritonitis</a:t>
            </a: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29</a:t>
            </a:fld>
            <a:endParaRPr lang="en-CA"/>
          </a:p>
        </p:txBody>
      </p:sp>
    </p:spTree>
    <p:extLst>
      <p:ext uri="{BB962C8B-B14F-4D97-AF65-F5344CB8AC3E}">
        <p14:creationId xmlns:p14="http://schemas.microsoft.com/office/powerpoint/2010/main" val="318399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Time </a:t>
            </a:r>
            <a:r>
              <a:rPr lang="en-GB" dirty="0" smtClean="0"/>
              <a:t>involved</a:t>
            </a:r>
            <a:endParaRPr lang="en-GB" dirty="0"/>
          </a:p>
        </p:txBody>
      </p:sp>
      <p:sp>
        <p:nvSpPr>
          <p:cNvPr id="3" name="Content Placeholder 2"/>
          <p:cNvSpPr>
            <a:spLocks noGrp="1"/>
          </p:cNvSpPr>
          <p:nvPr>
            <p:ph idx="1"/>
          </p:nvPr>
        </p:nvSpPr>
        <p:spPr/>
        <p:txBody>
          <a:bodyPr/>
          <a:lstStyle/>
          <a:p>
            <a:r>
              <a:rPr lang="en-US" dirty="0" smtClean="0"/>
              <a:t>50</a:t>
            </a:r>
            <a:r>
              <a:rPr lang="hr-HR" dirty="0" smtClean="0"/>
              <a:t> </a:t>
            </a:r>
            <a:r>
              <a:rPr lang="en-GB" dirty="0" smtClean="0"/>
              <a:t>minutes</a:t>
            </a:r>
            <a:endParaRPr lang="en-GB"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a:t>
            </a:fld>
            <a:endParaRPr lang="en-CA"/>
          </a:p>
        </p:txBody>
      </p:sp>
    </p:spTree>
    <p:extLst>
      <p:ext uri="{BB962C8B-B14F-4D97-AF65-F5344CB8AC3E}">
        <p14:creationId xmlns:p14="http://schemas.microsoft.com/office/powerpoint/2010/main" val="1950205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- 1</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600200"/>
            <a:ext cx="4690864" cy="4800600"/>
          </a:xfrm>
        </p:spPr>
        <p:txBody>
          <a:bodyPr>
            <a:normAutofit/>
          </a:bodyPr>
          <a:lstStyle/>
          <a:p>
            <a:r>
              <a:rPr lang="en-GB" dirty="0" smtClean="0">
                <a:latin typeface="Arial" pitchFamily="34" charset="0"/>
                <a:cs typeface="Arial" pitchFamily="34" charset="0"/>
              </a:rPr>
              <a:t>Preventing access site infections and blood stream infections (BSI)</a:t>
            </a:r>
          </a:p>
          <a:p>
            <a:pPr lvl="1"/>
            <a:r>
              <a:rPr lang="en-GB" dirty="0" smtClean="0">
                <a:latin typeface="Arial" pitchFamily="34" charset="0"/>
                <a:cs typeface="Arial" pitchFamily="34" charset="0"/>
              </a:rPr>
              <a:t>Proper hand hygiene</a:t>
            </a:r>
          </a:p>
          <a:p>
            <a:pPr lvl="1"/>
            <a:r>
              <a:rPr lang="en-GB" dirty="0" smtClean="0">
                <a:latin typeface="Arial" pitchFamily="34" charset="0"/>
                <a:cs typeface="Arial" pitchFamily="34" charset="0"/>
              </a:rPr>
              <a:t>During site access:</a:t>
            </a:r>
          </a:p>
          <a:p>
            <a:pPr lvl="2"/>
            <a:r>
              <a:rPr lang="en-GB" dirty="0" smtClean="0">
                <a:latin typeface="Arial" pitchFamily="34" charset="0"/>
                <a:cs typeface="Arial" pitchFamily="34" charset="0"/>
              </a:rPr>
              <a:t>Staff must wear gloves</a:t>
            </a:r>
          </a:p>
          <a:p>
            <a:pPr lvl="1"/>
            <a:r>
              <a:rPr lang="en-GB" dirty="0" smtClean="0">
                <a:latin typeface="Arial" pitchFamily="34" charset="0"/>
                <a:cs typeface="Arial" pitchFamily="34" charset="0"/>
              </a:rPr>
              <a:t>Locate, inspect and palpate access site prior to skin preparation. </a:t>
            </a:r>
          </a:p>
          <a:p>
            <a:pPr lvl="2"/>
            <a:r>
              <a:rPr lang="en-GB" dirty="0" smtClean="0">
                <a:latin typeface="Arial" pitchFamily="34" charset="0"/>
                <a:cs typeface="Arial" pitchFamily="34" charset="0"/>
              </a:rPr>
              <a:t>Repeat if skin is touched after skin preparation and before </a:t>
            </a:r>
            <a:r>
              <a:rPr lang="en-GB" dirty="0" err="1" smtClean="0">
                <a:latin typeface="Arial" pitchFamily="34" charset="0"/>
                <a:cs typeface="Arial" pitchFamily="34" charset="0"/>
              </a:rPr>
              <a:t>cannulation</a:t>
            </a:r>
            <a:endParaRPr lang="en-GB"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204864"/>
            <a:ext cx="1609725" cy="2838450"/>
          </a:xfrm>
          <a:prstGeom prst="rect">
            <a:avLst/>
          </a:prstGeom>
        </p:spPr>
      </p:pic>
      <p:sp>
        <p:nvSpPr>
          <p:cNvPr id="5" name="Date Placeholder 4"/>
          <p:cNvSpPr>
            <a:spLocks noGrp="1"/>
          </p:cNvSpPr>
          <p:nvPr>
            <p:ph type="dt" sz="half" idx="10"/>
          </p:nvPr>
        </p:nvSpPr>
        <p:spPr/>
        <p:txBody>
          <a:bodyPr/>
          <a:lstStyle/>
          <a:p>
            <a:r>
              <a:rPr lang="en-CA" smtClean="0"/>
              <a:t>August 16, 2013</a:t>
            </a:r>
            <a:endParaRPr lang="en-CA"/>
          </a:p>
        </p:txBody>
      </p:sp>
      <p:sp>
        <p:nvSpPr>
          <p:cNvPr id="6" name="Slide Number Placeholder 5"/>
          <p:cNvSpPr>
            <a:spLocks noGrp="1"/>
          </p:cNvSpPr>
          <p:nvPr>
            <p:ph type="sldNum" sz="quarter" idx="12"/>
          </p:nvPr>
        </p:nvSpPr>
        <p:spPr/>
        <p:txBody>
          <a:bodyPr/>
          <a:lstStyle/>
          <a:p>
            <a:fld id="{C67A2479-7302-4BB4-B9B1-C7E64511AD8F}" type="slidenum">
              <a:rPr lang="en-CA" smtClean="0"/>
              <a:t>30</a:t>
            </a:fld>
            <a:endParaRPr lang="en-CA"/>
          </a:p>
        </p:txBody>
      </p:sp>
    </p:spTree>
    <p:extLst>
      <p:ext uri="{BB962C8B-B14F-4D97-AF65-F5344CB8AC3E}">
        <p14:creationId xmlns:p14="http://schemas.microsoft.com/office/powerpoint/2010/main" val="2648588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- 2</a:t>
            </a:r>
            <a:endParaRPr lang="en-CA" sz="2800" dirty="0">
              <a:latin typeface="Arial" pitchFamily="34" charset="0"/>
              <a:cs typeface="Arial" pitchFamily="34" charset="0"/>
            </a:endParaRPr>
          </a:p>
        </p:txBody>
      </p:sp>
      <p:sp>
        <p:nvSpPr>
          <p:cNvPr id="3" name="Content Placeholder 2"/>
          <p:cNvSpPr>
            <a:spLocks noGrp="1"/>
          </p:cNvSpPr>
          <p:nvPr>
            <p:ph idx="1"/>
          </p:nvPr>
        </p:nvSpPr>
        <p:spPr>
          <a:xfrm>
            <a:off x="457200" y="1600200"/>
            <a:ext cx="6923112" cy="4800600"/>
          </a:xfrm>
        </p:spPr>
        <p:txBody>
          <a:bodyPr>
            <a:normAutofit/>
          </a:bodyPr>
          <a:lstStyle/>
          <a:p>
            <a:r>
              <a:rPr lang="en-CA" dirty="0" smtClean="0">
                <a:latin typeface="Arial" pitchFamily="34" charset="0"/>
                <a:cs typeface="Arial" pitchFamily="34" charset="0"/>
              </a:rPr>
              <a:t>Wash access site with antibacterial soap\scrub and water</a:t>
            </a:r>
          </a:p>
          <a:p>
            <a:r>
              <a:rPr lang="en-CA" dirty="0" smtClean="0">
                <a:latin typeface="Arial" pitchFamily="34" charset="0"/>
                <a:cs typeface="Arial" pitchFamily="34" charset="0"/>
              </a:rPr>
              <a:t>HD access lines must </a:t>
            </a:r>
            <a:r>
              <a:rPr lang="en-CA" u="sng" dirty="0" smtClean="0">
                <a:latin typeface="Arial" pitchFamily="34" charset="0"/>
                <a:cs typeface="Arial" pitchFamily="34" charset="0"/>
              </a:rPr>
              <a:t>not </a:t>
            </a:r>
            <a:r>
              <a:rPr lang="en-CA" dirty="0" smtClean="0">
                <a:latin typeface="Arial" pitchFamily="34" charset="0"/>
                <a:cs typeface="Arial" pitchFamily="34" charset="0"/>
              </a:rPr>
              <a:t>be used for other purposes</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31</a:t>
            </a:fld>
            <a:endParaRPr lang="en-CA"/>
          </a:p>
        </p:txBody>
      </p:sp>
    </p:spTree>
    <p:extLst>
      <p:ext uri="{BB962C8B-B14F-4D97-AF65-F5344CB8AC3E}">
        <p14:creationId xmlns:p14="http://schemas.microsoft.com/office/powerpoint/2010/main" val="4235826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- 3</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dirty="0" smtClean="0">
                <a:latin typeface="Arial" pitchFamily="34" charset="0"/>
                <a:cs typeface="Arial" pitchFamily="34" charset="0"/>
              </a:rPr>
              <a:t>Standard and transmission-based precautions</a:t>
            </a:r>
          </a:p>
          <a:p>
            <a:pPr lvl="1"/>
            <a:r>
              <a:rPr lang="en-CA" dirty="0" smtClean="0">
                <a:latin typeface="Arial" pitchFamily="34" charset="0"/>
                <a:cs typeface="Arial" pitchFamily="34" charset="0"/>
              </a:rPr>
              <a:t>All staff must use Standard Precautions </a:t>
            </a:r>
            <a:endParaRPr lang="hr-HR" dirty="0" smtClean="0">
              <a:latin typeface="Arial" pitchFamily="34" charset="0"/>
              <a:cs typeface="Arial" pitchFamily="34" charset="0"/>
            </a:endParaRPr>
          </a:p>
          <a:p>
            <a:pPr lvl="1"/>
            <a:r>
              <a:rPr lang="en-CA" dirty="0" smtClean="0">
                <a:latin typeface="Arial" pitchFamily="34" charset="0"/>
                <a:cs typeface="Arial" pitchFamily="34" charset="0"/>
              </a:rPr>
              <a:t>Follow Contact Precautions for </a:t>
            </a:r>
            <a:r>
              <a:rPr lang="hr-HR" dirty="0" smtClean="0">
                <a:latin typeface="Arial" pitchFamily="34" charset="0"/>
                <a:cs typeface="Arial" pitchFamily="34" charset="0"/>
              </a:rPr>
              <a:t>multidrug resistant organisms </a:t>
            </a:r>
            <a:endParaRPr lang="en-US" dirty="0" smtClean="0">
              <a:latin typeface="Arial" pitchFamily="34" charset="0"/>
              <a:cs typeface="Arial" pitchFamily="34" charset="0"/>
            </a:endParaRPr>
          </a:p>
          <a:p>
            <a:pPr lvl="1"/>
            <a:r>
              <a:rPr lang="en-CA" dirty="0" err="1" smtClean="0">
                <a:latin typeface="Arial" pitchFamily="34" charset="0"/>
                <a:cs typeface="Arial" pitchFamily="34" charset="0"/>
              </a:rPr>
              <a:t>HBsAg</a:t>
            </a:r>
            <a:r>
              <a:rPr lang="en-CA" dirty="0" smtClean="0">
                <a:latin typeface="Arial" pitchFamily="34" charset="0"/>
                <a:cs typeface="Arial" pitchFamily="34" charset="0"/>
              </a:rPr>
              <a:t>-positive patients and their equipment and supplies must be segregated from those from non HBV infected patients</a:t>
            </a:r>
          </a:p>
          <a:p>
            <a:pPr lvl="1"/>
            <a:r>
              <a:rPr lang="en-CA" dirty="0" smtClean="0">
                <a:latin typeface="Arial" pitchFamily="34" charset="0"/>
                <a:cs typeface="Arial" pitchFamily="34" charset="0"/>
              </a:rPr>
              <a:t>Isolation of HCV patients is </a:t>
            </a:r>
            <a:r>
              <a:rPr lang="en-CA" u="sng" dirty="0" smtClean="0">
                <a:latin typeface="Arial" pitchFamily="34" charset="0"/>
                <a:cs typeface="Arial" pitchFamily="34" charset="0"/>
              </a:rPr>
              <a:t>not </a:t>
            </a:r>
            <a:r>
              <a:rPr lang="en-CA" dirty="0" smtClean="0">
                <a:latin typeface="Arial" pitchFamily="34" charset="0"/>
                <a:cs typeface="Arial" pitchFamily="34" charset="0"/>
              </a:rPr>
              <a:t>recommended</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32</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725144"/>
            <a:ext cx="1990725" cy="1476375"/>
          </a:xfrm>
          <a:prstGeom prst="rect">
            <a:avLst/>
          </a:prstGeom>
        </p:spPr>
      </p:pic>
    </p:spTree>
    <p:extLst>
      <p:ext uri="{BB962C8B-B14F-4D97-AF65-F5344CB8AC3E}">
        <p14:creationId xmlns:p14="http://schemas.microsoft.com/office/powerpoint/2010/main" val="784448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- 4</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dirty="0" smtClean="0">
                <a:latin typeface="Arial" pitchFamily="34" charset="0"/>
                <a:cs typeface="Arial" pitchFamily="34" charset="0"/>
              </a:rPr>
              <a:t>Environmental cleaning and disinfection</a:t>
            </a:r>
          </a:p>
          <a:p>
            <a:pPr lvl="1"/>
            <a:r>
              <a:rPr lang="en-CA" dirty="0" smtClean="0">
                <a:latin typeface="Arial" pitchFamily="34" charset="0"/>
                <a:cs typeface="Arial" pitchFamily="34" charset="0"/>
              </a:rPr>
              <a:t>Hospital grade disinfectant </a:t>
            </a:r>
            <a:r>
              <a:rPr lang="hr-HR" dirty="0" smtClean="0">
                <a:latin typeface="Arial" pitchFamily="34" charset="0"/>
                <a:cs typeface="Arial" pitchFamily="34" charset="0"/>
              </a:rPr>
              <a:t>f</a:t>
            </a:r>
            <a:r>
              <a:rPr lang="en-CA" dirty="0" smtClean="0">
                <a:latin typeface="Arial" pitchFamily="34" charset="0"/>
                <a:cs typeface="Arial" pitchFamily="34" charset="0"/>
              </a:rPr>
              <a:t>or all patient areas</a:t>
            </a:r>
          </a:p>
          <a:p>
            <a:pPr lvl="2"/>
            <a:r>
              <a:rPr lang="en-CA" dirty="0" smtClean="0">
                <a:latin typeface="Arial" pitchFamily="34" charset="0"/>
                <a:cs typeface="Arial" pitchFamily="34" charset="0"/>
              </a:rPr>
              <a:t>Special attention to high touch items or surfaces likely to be contaminated by blood or body fluids</a:t>
            </a:r>
          </a:p>
          <a:p>
            <a:pPr lvl="1"/>
            <a:r>
              <a:rPr lang="en-CA" dirty="0" smtClean="0">
                <a:latin typeface="Arial" pitchFamily="34" charset="0"/>
                <a:cs typeface="Arial" pitchFamily="34" charset="0"/>
              </a:rPr>
              <a:t>Procedures for containment and clean up of blood or body fluid spills</a:t>
            </a:r>
          </a:p>
          <a:p>
            <a:pPr lvl="1"/>
            <a:r>
              <a:rPr lang="en-CA" dirty="0" smtClean="0">
                <a:latin typeface="Arial" pitchFamily="34" charset="0"/>
                <a:cs typeface="Arial" pitchFamily="34" charset="0"/>
              </a:rPr>
              <a:t>Procedures to prevent mould contamination from water damage or wetting of permeable surfaces</a:t>
            </a:r>
          </a:p>
          <a:p>
            <a:pPr lvl="1"/>
            <a:r>
              <a:rPr lang="en-CA" dirty="0" smtClean="0">
                <a:latin typeface="Arial" pitchFamily="34" charset="0"/>
                <a:cs typeface="Arial" pitchFamily="34" charset="0"/>
              </a:rPr>
              <a:t>Safe disposal of used supplies and dialysers	</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33</a:t>
            </a:fld>
            <a:endParaRPr lang="en-CA"/>
          </a:p>
        </p:txBody>
      </p:sp>
    </p:spTree>
    <p:extLst>
      <p:ext uri="{BB962C8B-B14F-4D97-AF65-F5344CB8AC3E}">
        <p14:creationId xmlns:p14="http://schemas.microsoft.com/office/powerpoint/2010/main" val="972692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- 5</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600200"/>
            <a:ext cx="5554960" cy="4800600"/>
          </a:xfrm>
        </p:spPr>
        <p:txBody>
          <a:bodyPr/>
          <a:lstStyle/>
          <a:p>
            <a:r>
              <a:rPr lang="en-CA" dirty="0" smtClean="0">
                <a:latin typeface="Arial" pitchFamily="34" charset="0"/>
                <a:cs typeface="Arial" pitchFamily="34" charset="0"/>
              </a:rPr>
              <a:t>Environmental cleaning and disinfection</a:t>
            </a:r>
          </a:p>
          <a:p>
            <a:pPr lvl="1"/>
            <a:r>
              <a:rPr lang="en-CA" dirty="0" smtClean="0">
                <a:latin typeface="Arial" pitchFamily="34" charset="0"/>
                <a:cs typeface="Arial" pitchFamily="34" charset="0"/>
              </a:rPr>
              <a:t>Regularly maintained, cleaned and disinfected dialysis equipment, machines and reusable supplies</a:t>
            </a:r>
          </a:p>
          <a:p>
            <a:pPr lvl="1"/>
            <a:r>
              <a:rPr lang="en-CA" dirty="0" smtClean="0">
                <a:latin typeface="Arial" pitchFamily="34" charset="0"/>
                <a:cs typeface="Arial" pitchFamily="34" charset="0"/>
              </a:rPr>
              <a:t>Policies and procedures (including care and maintenance) for dialysis systems including:</a:t>
            </a:r>
          </a:p>
          <a:p>
            <a:pPr lvl="2"/>
            <a:r>
              <a:rPr lang="en-CA" dirty="0" smtClean="0">
                <a:latin typeface="Arial" pitchFamily="34" charset="0"/>
                <a:cs typeface="Arial" pitchFamily="34" charset="0"/>
              </a:rPr>
              <a:t>Water treatment system</a:t>
            </a:r>
          </a:p>
          <a:p>
            <a:pPr lvl="2"/>
            <a:r>
              <a:rPr lang="en-CA" dirty="0" smtClean="0">
                <a:latin typeface="Arial" pitchFamily="34" charset="0"/>
                <a:cs typeface="Arial" pitchFamily="34" charset="0"/>
              </a:rPr>
              <a:t>Distribution system </a:t>
            </a:r>
          </a:p>
          <a:p>
            <a:pPr lvl="2"/>
            <a:r>
              <a:rPr lang="en-CA" dirty="0" smtClean="0">
                <a:latin typeface="Arial" pitchFamily="34" charset="0"/>
                <a:cs typeface="Arial" pitchFamily="34" charset="0"/>
              </a:rPr>
              <a:t>Dialysis machines</a:t>
            </a:r>
            <a:endParaRPr lang="en-CA"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356992"/>
            <a:ext cx="2409825" cy="1895475"/>
          </a:xfrm>
          <a:prstGeom prst="rect">
            <a:avLst/>
          </a:prstGeom>
        </p:spPr>
      </p:pic>
      <p:sp>
        <p:nvSpPr>
          <p:cNvPr id="5" name="Date Placeholder 4"/>
          <p:cNvSpPr>
            <a:spLocks noGrp="1"/>
          </p:cNvSpPr>
          <p:nvPr>
            <p:ph type="dt" sz="half" idx="10"/>
          </p:nvPr>
        </p:nvSpPr>
        <p:spPr/>
        <p:txBody>
          <a:bodyPr/>
          <a:lstStyle/>
          <a:p>
            <a:r>
              <a:rPr lang="en-CA" smtClean="0"/>
              <a:t>August 16, 2013</a:t>
            </a:r>
            <a:endParaRPr lang="en-CA"/>
          </a:p>
        </p:txBody>
      </p:sp>
      <p:sp>
        <p:nvSpPr>
          <p:cNvPr id="6" name="Slide Number Placeholder 5"/>
          <p:cNvSpPr>
            <a:spLocks noGrp="1"/>
          </p:cNvSpPr>
          <p:nvPr>
            <p:ph type="sldNum" sz="quarter" idx="12"/>
          </p:nvPr>
        </p:nvSpPr>
        <p:spPr/>
        <p:txBody>
          <a:bodyPr/>
          <a:lstStyle/>
          <a:p>
            <a:fld id="{C67A2479-7302-4BB4-B9B1-C7E64511AD8F}" type="slidenum">
              <a:rPr lang="en-CA" smtClean="0"/>
              <a:t>34</a:t>
            </a:fld>
            <a:endParaRPr lang="en-CA"/>
          </a:p>
        </p:txBody>
      </p:sp>
    </p:spTree>
    <p:extLst>
      <p:ext uri="{BB962C8B-B14F-4D97-AF65-F5344CB8AC3E}">
        <p14:creationId xmlns:p14="http://schemas.microsoft.com/office/powerpoint/2010/main" val="3155136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- 6</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600200"/>
            <a:ext cx="6491064" cy="2044824"/>
          </a:xfrm>
        </p:spPr>
        <p:txBody>
          <a:bodyPr/>
          <a:lstStyle/>
          <a:p>
            <a:r>
              <a:rPr lang="en-CA" dirty="0" smtClean="0">
                <a:latin typeface="Arial" pitchFamily="34" charset="0"/>
                <a:cs typeface="Arial" pitchFamily="34" charset="0"/>
              </a:rPr>
              <a:t>Environmental cleaning and disinfection</a:t>
            </a:r>
          </a:p>
          <a:p>
            <a:pPr lvl="1"/>
            <a:r>
              <a:rPr lang="en-CA" dirty="0" smtClean="0">
                <a:latin typeface="Arial" pitchFamily="34" charset="0"/>
                <a:cs typeface="Arial" pitchFamily="34" charset="0"/>
              </a:rPr>
              <a:t>Clean, high level disinfect, thoroughly rinse, dry  and safely store safely dialysers before reuse</a:t>
            </a:r>
          </a:p>
          <a:p>
            <a:pPr lvl="1"/>
            <a:r>
              <a:rPr lang="en-CA" dirty="0" smtClean="0">
                <a:latin typeface="Arial" pitchFamily="34" charset="0"/>
                <a:cs typeface="Arial" pitchFamily="34" charset="0"/>
              </a:rPr>
              <a:t>Adequately clean dialysis machines and equipment and reusable supplies</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35</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50" y="3645024"/>
            <a:ext cx="1657350" cy="2752725"/>
          </a:xfrm>
          <a:prstGeom prst="rect">
            <a:avLst/>
          </a:prstGeom>
        </p:spPr>
      </p:pic>
    </p:spTree>
    <p:extLst>
      <p:ext uri="{BB962C8B-B14F-4D97-AF65-F5344CB8AC3E}">
        <p14:creationId xmlns:p14="http://schemas.microsoft.com/office/powerpoint/2010/main" val="1054657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- 7</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dirty="0" smtClean="0">
                <a:latin typeface="Arial" pitchFamily="34" charset="0"/>
                <a:cs typeface="Arial" pitchFamily="34" charset="0"/>
              </a:rPr>
              <a:t>Safe medication and injection practices</a:t>
            </a:r>
          </a:p>
          <a:p>
            <a:pPr lvl="1"/>
            <a:r>
              <a:rPr lang="en-CA" dirty="0" smtClean="0">
                <a:latin typeface="Arial" pitchFamily="34" charset="0"/>
                <a:cs typeface="Arial" pitchFamily="34" charset="0"/>
              </a:rPr>
              <a:t>Avoid contamination of multi-dose vials</a:t>
            </a:r>
          </a:p>
          <a:p>
            <a:pPr lvl="2"/>
            <a:r>
              <a:rPr lang="en-CA" dirty="0" smtClean="0">
                <a:latin typeface="Arial" pitchFamily="34" charset="0"/>
                <a:cs typeface="Arial" pitchFamily="34" charset="0"/>
              </a:rPr>
              <a:t>Single-use vials are preferred</a:t>
            </a:r>
          </a:p>
          <a:p>
            <a:pPr lvl="2"/>
            <a:r>
              <a:rPr lang="en-CA" dirty="0" smtClean="0">
                <a:latin typeface="Arial" pitchFamily="34" charset="0"/>
                <a:cs typeface="Arial" pitchFamily="34" charset="0"/>
              </a:rPr>
              <a:t>Disinfect stopper  with alcohol before accessing</a:t>
            </a:r>
          </a:p>
          <a:p>
            <a:pPr lvl="2"/>
            <a:r>
              <a:rPr lang="en-CA" dirty="0" smtClean="0">
                <a:latin typeface="Arial" pitchFamily="34" charset="0"/>
                <a:cs typeface="Arial" pitchFamily="34" charset="0"/>
              </a:rPr>
              <a:t>Use single-use sterile needle and syringe for each access</a:t>
            </a:r>
          </a:p>
          <a:p>
            <a:pPr lvl="1"/>
            <a:r>
              <a:rPr lang="en-CA" dirty="0" smtClean="0">
                <a:latin typeface="Arial" pitchFamily="34" charset="0"/>
                <a:cs typeface="Arial" pitchFamily="34" charset="0"/>
              </a:rPr>
              <a:t>Do not recap needles</a:t>
            </a:r>
          </a:p>
          <a:p>
            <a:pPr lvl="1"/>
            <a:r>
              <a:rPr lang="en-CA" dirty="0" smtClean="0">
                <a:latin typeface="Arial" pitchFamily="34" charset="0"/>
                <a:cs typeface="Arial" pitchFamily="34" charset="0"/>
              </a:rPr>
              <a:t>Discard used sharps in designated container at point of care</a:t>
            </a:r>
          </a:p>
          <a:p>
            <a:pPr lvl="1"/>
            <a:r>
              <a:rPr lang="en-CA" dirty="0" smtClean="0">
                <a:latin typeface="Arial" pitchFamily="34" charset="0"/>
                <a:cs typeface="Arial" pitchFamily="34" charset="0"/>
              </a:rPr>
              <a:t>Use safety engineered medical devices when possible</a:t>
            </a:r>
          </a:p>
          <a:p>
            <a:pPr lvl="1"/>
            <a:endParaRPr lang="en-CA"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4653136"/>
            <a:ext cx="2285714" cy="1704762"/>
          </a:xfrm>
          <a:prstGeom prst="rect">
            <a:avLst/>
          </a:prstGeom>
        </p:spPr>
      </p:pic>
      <p:sp>
        <p:nvSpPr>
          <p:cNvPr id="5" name="Date Placeholder 4"/>
          <p:cNvSpPr>
            <a:spLocks noGrp="1"/>
          </p:cNvSpPr>
          <p:nvPr>
            <p:ph type="dt" sz="half" idx="10"/>
          </p:nvPr>
        </p:nvSpPr>
        <p:spPr/>
        <p:txBody>
          <a:bodyPr/>
          <a:lstStyle/>
          <a:p>
            <a:r>
              <a:rPr lang="en-CA" smtClean="0"/>
              <a:t>August 16, 2013</a:t>
            </a:r>
            <a:endParaRPr lang="en-CA"/>
          </a:p>
        </p:txBody>
      </p:sp>
      <p:sp>
        <p:nvSpPr>
          <p:cNvPr id="6" name="Slide Number Placeholder 5"/>
          <p:cNvSpPr>
            <a:spLocks noGrp="1"/>
          </p:cNvSpPr>
          <p:nvPr>
            <p:ph type="sldNum" sz="quarter" idx="12"/>
          </p:nvPr>
        </p:nvSpPr>
        <p:spPr/>
        <p:txBody>
          <a:bodyPr/>
          <a:lstStyle/>
          <a:p>
            <a:fld id="{C67A2479-7302-4BB4-B9B1-C7E64511AD8F}" type="slidenum">
              <a:rPr lang="en-CA" smtClean="0"/>
              <a:t>36</a:t>
            </a:fld>
            <a:endParaRPr lang="en-CA"/>
          </a:p>
        </p:txBody>
      </p:sp>
    </p:spTree>
    <p:extLst>
      <p:ext uri="{BB962C8B-B14F-4D97-AF65-F5344CB8AC3E}">
        <p14:creationId xmlns:p14="http://schemas.microsoft.com/office/powerpoint/2010/main" val="4180706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- 8</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dirty="0" smtClean="0">
                <a:latin typeface="Arial" pitchFamily="34" charset="0"/>
                <a:cs typeface="Arial" pitchFamily="34" charset="0"/>
              </a:rPr>
              <a:t>Patient immunisation, post vaccine testing and screening</a:t>
            </a:r>
          </a:p>
          <a:p>
            <a:pPr lvl="1"/>
            <a:r>
              <a:rPr lang="en-CA" dirty="0" smtClean="0">
                <a:latin typeface="Arial" pitchFamily="34" charset="0"/>
                <a:cs typeface="Arial" pitchFamily="34" charset="0"/>
              </a:rPr>
              <a:t>Essential for HBV and HCV</a:t>
            </a:r>
          </a:p>
          <a:p>
            <a:pPr lvl="2"/>
            <a:r>
              <a:rPr lang="en-CA" dirty="0" smtClean="0">
                <a:latin typeface="Arial" pitchFamily="34" charset="0"/>
                <a:cs typeface="Arial" pitchFamily="34" charset="0"/>
              </a:rPr>
              <a:t>Screen for HBV prior to start of HD treatment</a:t>
            </a:r>
          </a:p>
          <a:p>
            <a:pPr lvl="2"/>
            <a:r>
              <a:rPr lang="en-CA" dirty="0" smtClean="0">
                <a:latin typeface="Arial" pitchFamily="34" charset="0"/>
                <a:cs typeface="Arial" pitchFamily="34" charset="0"/>
              </a:rPr>
              <a:t>Immunize for HBV-assess need for booster</a:t>
            </a:r>
          </a:p>
          <a:p>
            <a:pPr lvl="2"/>
            <a:r>
              <a:rPr lang="en-CA" dirty="0" smtClean="0">
                <a:latin typeface="Arial" pitchFamily="34" charset="0"/>
                <a:cs typeface="Arial" pitchFamily="34" charset="0"/>
              </a:rPr>
              <a:t>Screen for HCV prior to HD and every 6 months</a:t>
            </a:r>
          </a:p>
          <a:p>
            <a:pPr lvl="1"/>
            <a:r>
              <a:rPr lang="en-CA" dirty="0" smtClean="0">
                <a:latin typeface="Arial" pitchFamily="34" charset="0"/>
                <a:cs typeface="Arial" pitchFamily="34" charset="0"/>
              </a:rPr>
              <a:t>Pneumococcal vaccine:</a:t>
            </a:r>
          </a:p>
          <a:p>
            <a:pPr lvl="2"/>
            <a:r>
              <a:rPr lang="en-CA" dirty="0" smtClean="0">
                <a:latin typeface="Arial" pitchFamily="34" charset="0"/>
                <a:cs typeface="Arial" pitchFamily="34" charset="0"/>
              </a:rPr>
              <a:t>&lt; 65 years of age dose every 5 years</a:t>
            </a:r>
          </a:p>
          <a:p>
            <a:pPr lvl="2"/>
            <a:r>
              <a:rPr lang="en-CA" dirty="0" smtClean="0">
                <a:latin typeface="Arial" pitchFamily="34" charset="0"/>
                <a:cs typeface="Arial" pitchFamily="34" charset="0"/>
              </a:rPr>
              <a:t>&gt; 65 only one dose</a:t>
            </a:r>
          </a:p>
          <a:p>
            <a:pPr lvl="1"/>
            <a:r>
              <a:rPr lang="en-CA" dirty="0" smtClean="0">
                <a:latin typeface="Arial" pitchFamily="34" charset="0"/>
                <a:cs typeface="Arial" pitchFamily="34" charset="0"/>
              </a:rPr>
              <a:t>MRSA and VRE</a:t>
            </a:r>
          </a:p>
          <a:p>
            <a:pPr lvl="2"/>
            <a:r>
              <a:rPr lang="en-CA" dirty="0" smtClean="0">
                <a:latin typeface="Arial" pitchFamily="34" charset="0"/>
                <a:cs typeface="Arial" pitchFamily="34" charset="0"/>
              </a:rPr>
              <a:t>Screen only during outbreaks or suspected transmission</a:t>
            </a: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37</a:t>
            </a:fld>
            <a:endParaRPr lang="en-CA"/>
          </a:p>
        </p:txBody>
      </p:sp>
    </p:spTree>
    <p:extLst>
      <p:ext uri="{BB962C8B-B14F-4D97-AF65-F5344CB8AC3E}">
        <p14:creationId xmlns:p14="http://schemas.microsoft.com/office/powerpoint/2010/main" val="2946215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- 9</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latin typeface="Arial" pitchFamily="34" charset="0"/>
                <a:cs typeface="Arial" pitchFamily="34" charset="0"/>
              </a:rPr>
              <a:t>Patient and staff education</a:t>
            </a:r>
          </a:p>
          <a:p>
            <a:pPr lvl="1"/>
            <a:r>
              <a:rPr lang="en-GB" dirty="0" smtClean="0">
                <a:latin typeface="Arial" pitchFamily="34" charset="0"/>
                <a:cs typeface="Arial" pitchFamily="34" charset="0"/>
              </a:rPr>
              <a:t>Staff - initial and </a:t>
            </a:r>
            <a:r>
              <a:rPr lang="en-GB" dirty="0" err="1" smtClean="0">
                <a:latin typeface="Arial" pitchFamily="34" charset="0"/>
                <a:cs typeface="Arial" pitchFamily="34" charset="0"/>
              </a:rPr>
              <a:t>ongoing</a:t>
            </a:r>
            <a:r>
              <a:rPr lang="en-GB" dirty="0" smtClean="0">
                <a:latin typeface="Arial" pitchFamily="34" charset="0"/>
                <a:cs typeface="Arial" pitchFamily="34" charset="0"/>
              </a:rPr>
              <a:t> </a:t>
            </a:r>
          </a:p>
          <a:p>
            <a:pPr lvl="2"/>
            <a:r>
              <a:rPr lang="en-GB" dirty="0" smtClean="0">
                <a:latin typeface="Arial" pitchFamily="34" charset="0"/>
                <a:cs typeface="Arial" pitchFamily="34" charset="0"/>
              </a:rPr>
              <a:t>Principles and practices of dialysis</a:t>
            </a:r>
          </a:p>
          <a:p>
            <a:pPr lvl="2"/>
            <a:r>
              <a:rPr lang="en-GB" dirty="0" smtClean="0">
                <a:latin typeface="Arial" pitchFamily="34" charset="0"/>
                <a:cs typeface="Arial" pitchFamily="34" charset="0"/>
              </a:rPr>
              <a:t>Infectious risks</a:t>
            </a:r>
          </a:p>
          <a:p>
            <a:pPr lvl="2"/>
            <a:r>
              <a:rPr lang="en-GB" dirty="0" smtClean="0">
                <a:latin typeface="Arial" pitchFamily="34" charset="0"/>
                <a:cs typeface="Arial" pitchFamily="34" charset="0"/>
              </a:rPr>
              <a:t>Potential adverse events</a:t>
            </a:r>
          </a:p>
          <a:p>
            <a:pPr lvl="2"/>
            <a:r>
              <a:rPr lang="en-GB" dirty="0" smtClean="0">
                <a:latin typeface="Arial" pitchFamily="34" charset="0"/>
                <a:cs typeface="Arial" pitchFamily="34" charset="0"/>
              </a:rPr>
              <a:t>IP&amp;C practices</a:t>
            </a:r>
          </a:p>
          <a:p>
            <a:pPr lvl="1"/>
            <a:r>
              <a:rPr lang="en-GB" dirty="0" smtClean="0">
                <a:latin typeface="Arial" pitchFamily="34" charset="0"/>
                <a:cs typeface="Arial" pitchFamily="34" charset="0"/>
              </a:rPr>
              <a:t>Patient</a:t>
            </a:r>
          </a:p>
          <a:p>
            <a:pPr lvl="2"/>
            <a:r>
              <a:rPr lang="en-GB" dirty="0" smtClean="0">
                <a:latin typeface="Arial" pitchFamily="34" charset="0"/>
                <a:cs typeface="Arial" pitchFamily="34" charset="0"/>
              </a:rPr>
              <a:t>Access site and dressing care</a:t>
            </a:r>
          </a:p>
          <a:p>
            <a:pPr lvl="2"/>
            <a:r>
              <a:rPr lang="en-GB" dirty="0" smtClean="0">
                <a:latin typeface="Arial" pitchFamily="34" charset="0"/>
                <a:cs typeface="Arial" pitchFamily="34" charset="0"/>
              </a:rPr>
              <a:t>Signs and symptoms of infection</a:t>
            </a:r>
          </a:p>
          <a:p>
            <a:pPr lvl="2"/>
            <a:r>
              <a:rPr lang="en-GB" dirty="0" smtClean="0">
                <a:latin typeface="Arial" pitchFamily="34" charset="0"/>
                <a:cs typeface="Arial" pitchFamily="34" charset="0"/>
              </a:rPr>
              <a:t>Importance of reporting potential infections</a:t>
            </a:r>
            <a:endParaRPr lang="en-GB"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38</a:t>
            </a:fld>
            <a:endParaRPr lang="en-CA"/>
          </a:p>
        </p:txBody>
      </p:sp>
    </p:spTree>
    <p:extLst>
      <p:ext uri="{BB962C8B-B14F-4D97-AF65-F5344CB8AC3E}">
        <p14:creationId xmlns:p14="http://schemas.microsoft.com/office/powerpoint/2010/main" val="3993847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- 10</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600200"/>
            <a:ext cx="7355160" cy="4800600"/>
          </a:xfrm>
        </p:spPr>
        <p:txBody>
          <a:bodyPr/>
          <a:lstStyle/>
          <a:p>
            <a:r>
              <a:rPr lang="en-GB" dirty="0" smtClean="0">
                <a:latin typeface="Arial" pitchFamily="34" charset="0"/>
                <a:cs typeface="Arial" pitchFamily="34" charset="0"/>
              </a:rPr>
              <a:t>Occupational safety considerations</a:t>
            </a:r>
          </a:p>
          <a:p>
            <a:pPr lvl="1"/>
            <a:r>
              <a:rPr lang="en-GB" dirty="0" smtClean="0">
                <a:latin typeface="Arial" pitchFamily="34" charset="0"/>
                <a:cs typeface="Arial" pitchFamily="34" charset="0"/>
              </a:rPr>
              <a:t>Staff must follow</a:t>
            </a:r>
          </a:p>
          <a:p>
            <a:pPr lvl="2"/>
            <a:r>
              <a:rPr lang="en-GB" dirty="0" smtClean="0">
                <a:latin typeface="Arial" pitchFamily="34" charset="0"/>
                <a:cs typeface="Arial" pitchFamily="34" charset="0"/>
              </a:rPr>
              <a:t>Standard precautions </a:t>
            </a:r>
          </a:p>
          <a:p>
            <a:pPr lvl="2"/>
            <a:r>
              <a:rPr lang="en-GB" dirty="0" smtClean="0">
                <a:latin typeface="Arial" pitchFamily="34" charset="0"/>
                <a:cs typeface="Arial" pitchFamily="34" charset="0"/>
              </a:rPr>
              <a:t>Transmission-based precautions (as necessary) </a:t>
            </a:r>
          </a:p>
          <a:p>
            <a:pPr lvl="2"/>
            <a:r>
              <a:rPr lang="en-GB" dirty="0" smtClean="0">
                <a:latin typeface="Arial" pitchFamily="34" charset="0"/>
                <a:cs typeface="Arial" pitchFamily="34" charset="0"/>
              </a:rPr>
              <a:t>Gloves, mask and gowns for connecting and disconnecting HD</a:t>
            </a:r>
          </a:p>
          <a:p>
            <a:pPr lvl="2"/>
            <a:r>
              <a:rPr lang="en-GB" dirty="0" smtClean="0">
                <a:latin typeface="Arial" pitchFamily="34" charset="0"/>
                <a:cs typeface="Arial" pitchFamily="34" charset="0"/>
              </a:rPr>
              <a:t>Staff receive HBV vaccination and assess need for booster</a:t>
            </a:r>
          </a:p>
          <a:p>
            <a:pPr lvl="1"/>
            <a:r>
              <a:rPr lang="en-GB" dirty="0" smtClean="0">
                <a:latin typeface="Arial" pitchFamily="34" charset="0"/>
                <a:cs typeface="Arial" pitchFamily="34" charset="0"/>
              </a:rPr>
              <a:t>Routine testing of staff for HCV, HBV or MDRO is </a:t>
            </a:r>
            <a:r>
              <a:rPr lang="en-GB" u="sng" dirty="0" smtClean="0">
                <a:latin typeface="Arial" pitchFamily="34" charset="0"/>
                <a:cs typeface="Arial" pitchFamily="34" charset="0"/>
              </a:rPr>
              <a:t>not</a:t>
            </a:r>
            <a:r>
              <a:rPr lang="en-GB" dirty="0" smtClean="0">
                <a:latin typeface="Arial" pitchFamily="34" charset="0"/>
                <a:cs typeface="Arial" pitchFamily="34" charset="0"/>
              </a:rPr>
              <a:t> recommended</a:t>
            </a:r>
          </a:p>
          <a:p>
            <a:pPr lvl="2"/>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39</a:t>
            </a:fld>
            <a:endParaRPr lang="en-CA"/>
          </a:p>
        </p:txBody>
      </p:sp>
    </p:spTree>
    <p:extLst>
      <p:ext uri="{BB962C8B-B14F-4D97-AF65-F5344CB8AC3E}">
        <p14:creationId xmlns:p14="http://schemas.microsoft.com/office/powerpoint/2010/main" val="358916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Key points</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latin typeface="Arial" pitchFamily="34" charset="0"/>
                <a:cs typeface="Arial" pitchFamily="34" charset="0"/>
              </a:rPr>
              <a:t>Dialysis patients are at high risk of infection </a:t>
            </a:r>
          </a:p>
          <a:p>
            <a:pPr lvl="1"/>
            <a:r>
              <a:rPr lang="en-GB" dirty="0">
                <a:latin typeface="Arial" pitchFamily="34" charset="0"/>
                <a:cs typeface="Arial" pitchFamily="34" charset="0"/>
              </a:rPr>
              <a:t>D</a:t>
            </a:r>
            <a:r>
              <a:rPr lang="en-GB" dirty="0" smtClean="0">
                <a:latin typeface="Arial" pitchFamily="34" charset="0"/>
                <a:cs typeface="Arial" pitchFamily="34" charset="0"/>
              </a:rPr>
              <a:t>ue to underlying illness and other environmental and procedural factors</a:t>
            </a:r>
          </a:p>
          <a:p>
            <a:r>
              <a:rPr lang="en-GB" dirty="0" smtClean="0">
                <a:latin typeface="Arial" pitchFamily="34" charset="0"/>
                <a:cs typeface="Arial" pitchFamily="34" charset="0"/>
              </a:rPr>
              <a:t>A comprehensive infection prevention and control program for dialysis settings reduces infection risk for patients and staff</a:t>
            </a:r>
          </a:p>
          <a:p>
            <a:r>
              <a:rPr lang="en-GB" dirty="0" smtClean="0">
                <a:latin typeface="Arial" pitchFamily="34" charset="0"/>
                <a:cs typeface="Arial" pitchFamily="34" charset="0"/>
              </a:rPr>
              <a:t>The patient plays an important part in prevention and requires education</a:t>
            </a:r>
            <a:endParaRPr lang="en-GB"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4</a:t>
            </a:fld>
            <a:endParaRPr lang="en-CA"/>
          </a:p>
        </p:txBody>
      </p:sp>
    </p:spTree>
    <p:extLst>
      <p:ext uri="{BB962C8B-B14F-4D97-AF65-F5344CB8AC3E}">
        <p14:creationId xmlns:p14="http://schemas.microsoft.com/office/powerpoint/2010/main" val="3431917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IP&amp;C measures - 11</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340768"/>
            <a:ext cx="7427168" cy="4785395"/>
          </a:xfrm>
        </p:spPr>
        <p:txBody>
          <a:bodyPr>
            <a:normAutofit/>
          </a:bodyPr>
          <a:lstStyle/>
          <a:p>
            <a:r>
              <a:rPr lang="en-GB" dirty="0" smtClean="0">
                <a:latin typeface="Arial" pitchFamily="34" charset="0"/>
                <a:cs typeface="Arial" pitchFamily="34" charset="0"/>
              </a:rPr>
              <a:t>Water treatment and testing</a:t>
            </a:r>
          </a:p>
          <a:p>
            <a:pPr lvl="1"/>
            <a:r>
              <a:rPr lang="en-GB" dirty="0" smtClean="0">
                <a:latin typeface="Arial" pitchFamily="34" charset="0"/>
                <a:cs typeface="Arial" pitchFamily="34" charset="0"/>
              </a:rPr>
              <a:t>Perform testing of dialysis water and dialysate at least monthly </a:t>
            </a:r>
          </a:p>
          <a:p>
            <a:pPr lvl="3"/>
            <a:r>
              <a:rPr lang="en-GB" dirty="0" smtClean="0">
                <a:latin typeface="Arial" pitchFamily="34" charset="0"/>
                <a:cs typeface="Arial" pitchFamily="34" charset="0"/>
              </a:rPr>
              <a:t>USA Association for the Advance of Medical Instrumentation guidelines</a:t>
            </a:r>
          </a:p>
          <a:p>
            <a:pPr lvl="1"/>
            <a:r>
              <a:rPr lang="en-GB" dirty="0" smtClean="0">
                <a:latin typeface="Arial" pitchFamily="34" charset="0"/>
                <a:cs typeface="Arial" pitchFamily="34" charset="0"/>
              </a:rPr>
              <a:t>Dialysis water standards:</a:t>
            </a:r>
          </a:p>
          <a:p>
            <a:pPr lvl="2"/>
            <a:r>
              <a:rPr lang="en-GB" dirty="0" smtClean="0">
                <a:latin typeface="Arial" pitchFamily="34" charset="0"/>
                <a:cs typeface="Arial" pitchFamily="34" charset="0"/>
              </a:rPr>
              <a:t>&lt;200 CFU/ml viable microbial count</a:t>
            </a:r>
          </a:p>
          <a:p>
            <a:pPr lvl="2"/>
            <a:r>
              <a:rPr lang="en-GB" dirty="0" smtClean="0">
                <a:latin typeface="Arial" pitchFamily="34" charset="0"/>
                <a:cs typeface="Arial" pitchFamily="34" charset="0"/>
              </a:rPr>
              <a:t>&lt;2 EU/ml endotoxin concentration</a:t>
            </a:r>
          </a:p>
          <a:p>
            <a:pPr lvl="2"/>
            <a:r>
              <a:rPr lang="en-GB" dirty="0" smtClean="0">
                <a:latin typeface="Arial" pitchFamily="34" charset="0"/>
                <a:cs typeface="Arial" pitchFamily="34" charset="0"/>
              </a:rPr>
              <a:t>If viable microbial count reaches 50 CFU/ml or endotoxin concentration reaches 1 EU/ml, take immediate corrective action</a:t>
            </a:r>
          </a:p>
          <a:p>
            <a:pPr lvl="1"/>
            <a:r>
              <a:rPr lang="en-GB" dirty="0" smtClean="0">
                <a:latin typeface="Arial" pitchFamily="34" charset="0"/>
                <a:cs typeface="Arial" pitchFamily="34" charset="0"/>
              </a:rPr>
              <a:t>Policies and procedures in place for testing and follow-up</a:t>
            </a:r>
            <a:endParaRPr lang="en-GB"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5229200"/>
            <a:ext cx="3209524" cy="1419048"/>
          </a:xfrm>
          <a:prstGeom prst="rect">
            <a:avLst/>
          </a:prstGeom>
        </p:spPr>
      </p:pic>
      <p:sp>
        <p:nvSpPr>
          <p:cNvPr id="5" name="Date Placeholder 4"/>
          <p:cNvSpPr>
            <a:spLocks noGrp="1"/>
          </p:cNvSpPr>
          <p:nvPr>
            <p:ph type="dt" sz="half" idx="10"/>
          </p:nvPr>
        </p:nvSpPr>
        <p:spPr/>
        <p:txBody>
          <a:bodyPr/>
          <a:lstStyle/>
          <a:p>
            <a:r>
              <a:rPr lang="en-CA" smtClean="0"/>
              <a:t>August 16, 2013</a:t>
            </a:r>
            <a:endParaRPr lang="en-CA"/>
          </a:p>
        </p:txBody>
      </p:sp>
      <p:sp>
        <p:nvSpPr>
          <p:cNvPr id="6" name="Slide Number Placeholder 5"/>
          <p:cNvSpPr>
            <a:spLocks noGrp="1"/>
          </p:cNvSpPr>
          <p:nvPr>
            <p:ph type="sldNum" sz="quarter" idx="12"/>
          </p:nvPr>
        </p:nvSpPr>
        <p:spPr/>
        <p:txBody>
          <a:bodyPr/>
          <a:lstStyle/>
          <a:p>
            <a:fld id="{C67A2479-7302-4BB4-B9B1-C7E64511AD8F}" type="slidenum">
              <a:rPr lang="en-CA" smtClean="0"/>
              <a:t>40</a:t>
            </a:fld>
            <a:endParaRPr lang="en-CA"/>
          </a:p>
        </p:txBody>
      </p:sp>
    </p:spTree>
    <p:extLst>
      <p:ext uri="{BB962C8B-B14F-4D97-AF65-F5344CB8AC3E}">
        <p14:creationId xmlns:p14="http://schemas.microsoft.com/office/powerpoint/2010/main" val="1091133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Low resource issues</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600200"/>
            <a:ext cx="7211144" cy="4800600"/>
          </a:xfrm>
        </p:spPr>
        <p:txBody>
          <a:bodyPr>
            <a:normAutofit/>
          </a:bodyPr>
          <a:lstStyle/>
          <a:p>
            <a:r>
              <a:rPr lang="en-GB" dirty="0" smtClean="0">
                <a:latin typeface="Arial" pitchFamily="34" charset="0"/>
                <a:cs typeface="Arial" pitchFamily="34" charset="0"/>
              </a:rPr>
              <a:t>Main priorities </a:t>
            </a:r>
          </a:p>
          <a:p>
            <a:pPr lvl="1"/>
            <a:r>
              <a:rPr lang="en-GB" dirty="0" smtClean="0">
                <a:latin typeface="Arial" pitchFamily="34" charset="0"/>
                <a:cs typeface="Arial" pitchFamily="34" charset="0"/>
              </a:rPr>
              <a:t>Safe reprocessing and reuse of dialysers</a:t>
            </a:r>
          </a:p>
          <a:p>
            <a:pPr lvl="1"/>
            <a:r>
              <a:rPr lang="en-GB" dirty="0" smtClean="0">
                <a:latin typeface="Arial" pitchFamily="34" charset="0"/>
                <a:cs typeface="Arial" pitchFamily="34" charset="0"/>
              </a:rPr>
              <a:t>Use, maintenance, and testing of safe reliable water supply</a:t>
            </a:r>
          </a:p>
          <a:p>
            <a:pPr lvl="1"/>
            <a:r>
              <a:rPr lang="en-GB" dirty="0" smtClean="0">
                <a:latin typeface="Arial" pitchFamily="34" charset="0"/>
                <a:cs typeface="Arial" pitchFamily="34" charset="0"/>
              </a:rPr>
              <a:t>Spatial separation for patients with HBV, MDRO and their supplies</a:t>
            </a:r>
          </a:p>
          <a:p>
            <a:pPr lvl="1"/>
            <a:r>
              <a:rPr lang="en-GB" dirty="0" smtClean="0">
                <a:latin typeface="Arial" pitchFamily="34" charset="0"/>
                <a:cs typeface="Arial" pitchFamily="34" charset="0"/>
              </a:rPr>
              <a:t>Access to reliable methods for cleaning and disinfection of supplies and equipment</a:t>
            </a:r>
          </a:p>
          <a:p>
            <a:pPr lvl="1"/>
            <a:r>
              <a:rPr lang="en-GB" dirty="0" smtClean="0">
                <a:latin typeface="Arial" pitchFamily="34" charset="0"/>
                <a:cs typeface="Arial" pitchFamily="34" charset="0"/>
              </a:rPr>
              <a:t>Access to lab testing for patients for HBV\HCV and detection of other infections</a:t>
            </a:r>
          </a:p>
          <a:p>
            <a:pPr lvl="1"/>
            <a:r>
              <a:rPr lang="en-GB" dirty="0" smtClean="0">
                <a:latin typeface="Arial" pitchFamily="34" charset="0"/>
                <a:cs typeface="Arial" pitchFamily="34" charset="0"/>
              </a:rPr>
              <a:t>Access to HBV vaccine for patients and staff</a:t>
            </a:r>
            <a:endParaRPr lang="en-GB"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41</a:t>
            </a:fld>
            <a:endParaRPr lang="en-CA"/>
          </a:p>
        </p:txBody>
      </p:sp>
    </p:spTree>
    <p:extLst>
      <p:ext uri="{BB962C8B-B14F-4D97-AF65-F5344CB8AC3E}">
        <p14:creationId xmlns:p14="http://schemas.microsoft.com/office/powerpoint/2010/main" val="2684431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Relevant guidelines</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dirty="0" smtClean="0">
                <a:latin typeface="Arial" pitchFamily="34" charset="0"/>
                <a:cs typeface="Arial" pitchFamily="34" charset="0"/>
              </a:rPr>
              <a:t>Kidney Disease Outcomes Quality Initiative (KDOQI) </a:t>
            </a:r>
          </a:p>
          <a:p>
            <a:pPr lvl="3"/>
            <a:r>
              <a:rPr lang="en-CA" dirty="0" smtClean="0">
                <a:latin typeface="Arial" pitchFamily="34" charset="0"/>
                <a:cs typeface="Arial" pitchFamily="34" charset="0"/>
                <a:hlinkClick r:id="rId3"/>
              </a:rPr>
              <a:t>http://www.kidney.org/professionals/KDOQI/guidelines.cfm</a:t>
            </a:r>
            <a:r>
              <a:rPr lang="en-CA" dirty="0" smtClean="0">
                <a:latin typeface="Arial" pitchFamily="34" charset="0"/>
                <a:cs typeface="Arial" pitchFamily="34" charset="0"/>
              </a:rPr>
              <a:t> </a:t>
            </a:r>
          </a:p>
          <a:p>
            <a:r>
              <a:rPr lang="en-CA" dirty="0" smtClean="0">
                <a:latin typeface="Arial" pitchFamily="34" charset="0"/>
                <a:cs typeface="Arial" pitchFamily="34" charset="0"/>
              </a:rPr>
              <a:t>International Society for Peritoneal Dialysis (ISPD) Guidelines/Recommendations</a:t>
            </a:r>
          </a:p>
          <a:p>
            <a:pPr lvl="3"/>
            <a:r>
              <a:rPr lang="en-CA" dirty="0" smtClean="0">
                <a:latin typeface="Arial" pitchFamily="34" charset="0"/>
                <a:cs typeface="Arial" pitchFamily="34" charset="0"/>
                <a:hlinkClick r:id="rId4"/>
              </a:rPr>
              <a:t>http://ispd.org/lang-en/treatmentguidelines/guidelines</a:t>
            </a:r>
            <a:r>
              <a:rPr lang="en-CA" dirty="0" smtClean="0">
                <a:latin typeface="Arial" pitchFamily="34" charset="0"/>
                <a:cs typeface="Arial" pitchFamily="34" charset="0"/>
              </a:rPr>
              <a:t> </a:t>
            </a:r>
          </a:p>
          <a:p>
            <a:r>
              <a:rPr lang="en-US" dirty="0" smtClean="0"/>
              <a:t>Diagnosis</a:t>
            </a:r>
            <a:r>
              <a:rPr lang="en-US" dirty="0"/>
              <a:t>, prevention and treatment of </a:t>
            </a:r>
            <a:r>
              <a:rPr lang="en-US" dirty="0" err="1"/>
              <a:t>haemodialysis</a:t>
            </a:r>
            <a:r>
              <a:rPr lang="en-US" dirty="0"/>
              <a:t> </a:t>
            </a:r>
            <a:r>
              <a:rPr lang="en-US" dirty="0" smtClean="0"/>
              <a:t>catheter-related bloodstream </a:t>
            </a:r>
            <a:r>
              <a:rPr lang="en-US" dirty="0"/>
              <a:t>infections (CRBSI): a position statement of </a:t>
            </a:r>
            <a:r>
              <a:rPr lang="en-US" dirty="0" smtClean="0"/>
              <a:t>European </a:t>
            </a:r>
            <a:r>
              <a:rPr lang="en-GB" dirty="0" smtClean="0"/>
              <a:t>Renal </a:t>
            </a:r>
            <a:r>
              <a:rPr lang="en-GB" dirty="0"/>
              <a:t>Best Practice (ERBP</a:t>
            </a:r>
            <a:r>
              <a:rPr lang="en-GB" dirty="0" smtClean="0"/>
              <a:t>). </a:t>
            </a:r>
            <a:r>
              <a:rPr lang="en-GB" dirty="0"/>
              <a:t>NDT Plus 2010; 3: 234-246. </a:t>
            </a:r>
            <a:r>
              <a:rPr lang="en-GB" dirty="0">
                <a:hlinkClick r:id="rId5"/>
              </a:rPr>
              <a:t>http://</a:t>
            </a:r>
            <a:r>
              <a:rPr lang="en-GB" dirty="0" smtClean="0">
                <a:hlinkClick r:id="rId5"/>
              </a:rPr>
              <a:t>ckj.oxfordjournals.org/content/3/3/234.full.pdf+html?sid=8f1004ea-555c-41c1-a9d7-a83a8b3630fb</a:t>
            </a:r>
            <a:r>
              <a:rPr lang="en-GB" dirty="0" smtClean="0"/>
              <a:t> </a:t>
            </a: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42</a:t>
            </a:fld>
            <a:endParaRPr lang="en-CA"/>
          </a:p>
        </p:txBody>
      </p:sp>
    </p:spTree>
    <p:extLst>
      <p:ext uri="{BB962C8B-B14F-4D97-AF65-F5344CB8AC3E}">
        <p14:creationId xmlns:p14="http://schemas.microsoft.com/office/powerpoint/2010/main" val="3167981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Quiz</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GB" dirty="0" err="1" smtClean="0">
                <a:latin typeface="Arial" pitchFamily="34" charset="0"/>
                <a:cs typeface="Arial" pitchFamily="34" charset="0"/>
              </a:rPr>
              <a:t>HBsAg</a:t>
            </a:r>
            <a:r>
              <a:rPr lang="en-GB" dirty="0" smtClean="0">
                <a:latin typeface="Arial" pitchFamily="34" charset="0"/>
                <a:cs typeface="Arial" pitchFamily="34" charset="0"/>
              </a:rPr>
              <a:t> positive patient has to be dialysed on a  separate dialysis machine. T/F</a:t>
            </a:r>
          </a:p>
          <a:p>
            <a:pPr marL="514350" indent="-514350">
              <a:buAutoNum type="arabicPeriod"/>
            </a:pPr>
            <a:r>
              <a:rPr lang="en-GB" dirty="0" smtClean="0">
                <a:latin typeface="Arial" pitchFamily="34" charset="0"/>
                <a:cs typeface="Arial" pitchFamily="34" charset="0"/>
              </a:rPr>
              <a:t>Prevention of access site infection includes</a:t>
            </a:r>
          </a:p>
          <a:p>
            <a:pPr marL="857250" lvl="1" indent="-457200">
              <a:buFont typeface="+mj-lt"/>
              <a:buAutoNum type="alphaLcPeriod"/>
            </a:pPr>
            <a:r>
              <a:rPr lang="en-GB" dirty="0" smtClean="0">
                <a:latin typeface="Arial" pitchFamily="34" charset="0"/>
                <a:cs typeface="Arial" pitchFamily="34" charset="0"/>
              </a:rPr>
              <a:t>Proper hand hygiene</a:t>
            </a:r>
          </a:p>
          <a:p>
            <a:pPr marL="857250" lvl="1" indent="-457200">
              <a:buFont typeface="+mj-lt"/>
              <a:buAutoNum type="alphaLcPeriod"/>
            </a:pPr>
            <a:r>
              <a:rPr lang="en-GB" dirty="0" smtClean="0">
                <a:latin typeface="Arial" pitchFamily="34" charset="0"/>
                <a:cs typeface="Arial" pitchFamily="34" charset="0"/>
              </a:rPr>
              <a:t>Staff must wear gloves</a:t>
            </a:r>
          </a:p>
          <a:p>
            <a:pPr marL="857250" lvl="1" indent="-457200">
              <a:buFont typeface="+mj-lt"/>
              <a:buAutoNum type="alphaLcPeriod"/>
            </a:pPr>
            <a:r>
              <a:rPr lang="en-GB" dirty="0" smtClean="0">
                <a:latin typeface="Arial" pitchFamily="34" charset="0"/>
                <a:cs typeface="Arial" pitchFamily="34" charset="0"/>
              </a:rPr>
              <a:t>Patient must wear mask</a:t>
            </a:r>
          </a:p>
          <a:p>
            <a:pPr marL="857250" lvl="1" indent="-457200">
              <a:buFont typeface="+mj-lt"/>
              <a:buAutoNum type="alphaLcPeriod"/>
            </a:pPr>
            <a:r>
              <a:rPr lang="en-GB" dirty="0" err="1" smtClean="0">
                <a:latin typeface="Arial" pitchFamily="34" charset="0"/>
                <a:cs typeface="Arial" pitchFamily="34" charset="0"/>
              </a:rPr>
              <a:t>a+b</a:t>
            </a:r>
            <a:r>
              <a:rPr lang="en-GB" dirty="0" smtClean="0">
                <a:latin typeface="Arial" pitchFamily="34" charset="0"/>
                <a:cs typeface="Arial" pitchFamily="34" charset="0"/>
              </a:rPr>
              <a:t> </a:t>
            </a:r>
          </a:p>
          <a:p>
            <a:pPr marL="857250" lvl="1" indent="-457200">
              <a:buFont typeface="+mj-lt"/>
              <a:buAutoNum type="alphaLcPeriod"/>
            </a:pPr>
            <a:r>
              <a:rPr lang="en-GB" dirty="0" err="1" smtClean="0">
                <a:latin typeface="Arial" pitchFamily="34" charset="0"/>
                <a:cs typeface="Arial" pitchFamily="34" charset="0"/>
              </a:rPr>
              <a:t>a+b+c</a:t>
            </a:r>
            <a:endParaRPr lang="en-GB" dirty="0" smtClean="0">
              <a:latin typeface="Arial" pitchFamily="34" charset="0"/>
              <a:cs typeface="Arial" pitchFamily="34" charset="0"/>
            </a:endParaRPr>
          </a:p>
          <a:p>
            <a:pPr marL="514350" indent="-514350">
              <a:buAutoNum type="arabicPeriod"/>
            </a:pPr>
            <a:r>
              <a:rPr lang="en-GB" dirty="0" smtClean="0">
                <a:latin typeface="Arial" pitchFamily="34" charset="0"/>
                <a:cs typeface="Arial" pitchFamily="34" charset="0"/>
              </a:rPr>
              <a:t>For environmental cleaning and disinfection home grade disinfectant should be used for all patient areas. T/F</a:t>
            </a:r>
          </a:p>
          <a:p>
            <a:pPr marL="514350" indent="-514350">
              <a:buAutoNum type="arabicPeriod"/>
            </a:pPr>
            <a:endParaRPr lang="en-US" dirty="0">
              <a:latin typeface="Arial" pitchFamily="34" charset="0"/>
              <a:cs typeface="Arial" pitchFamily="34" charset="0"/>
            </a:endParaRPr>
          </a:p>
          <a:p>
            <a:pPr marL="514350" indent="-514350">
              <a:buAutoNum type="arabicPeriod"/>
            </a:pPr>
            <a:endParaRPr lang="hr-HR" dirty="0">
              <a:latin typeface="Arial" pitchFamily="34" charset="0"/>
              <a:cs typeface="Arial" pitchFamily="34" charset="0"/>
            </a:endParaRPr>
          </a:p>
          <a:p>
            <a:pPr marL="914400" lvl="1" indent="-514350">
              <a:buAutoNum type="arabicPeriod"/>
            </a:pPr>
            <a:endParaRPr lang="en-CA"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43</a:t>
            </a:fld>
            <a:endParaRPr lang="en-CA"/>
          </a:p>
        </p:txBody>
      </p:sp>
    </p:spTree>
    <p:extLst>
      <p:ext uri="{BB962C8B-B14F-4D97-AF65-F5344CB8AC3E}">
        <p14:creationId xmlns:p14="http://schemas.microsoft.com/office/powerpoint/2010/main" val="3051842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Background</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CA" sz="2800" dirty="0" smtClean="0">
                <a:latin typeface="Arial" pitchFamily="34" charset="0"/>
                <a:cs typeface="Arial" pitchFamily="34" charset="0"/>
              </a:rPr>
              <a:t>Healthy kidneys clean blood and remove bodily fluids by producing urine</a:t>
            </a:r>
          </a:p>
          <a:p>
            <a:r>
              <a:rPr lang="en-CA" sz="2800" dirty="0" smtClean="0">
                <a:latin typeface="Arial" pitchFamily="34" charset="0"/>
                <a:cs typeface="Arial" pitchFamily="34" charset="0"/>
              </a:rPr>
              <a:t>Patients who require dialysis have an increased risk of infection due to:</a:t>
            </a:r>
          </a:p>
          <a:p>
            <a:pPr lvl="1"/>
            <a:r>
              <a:rPr lang="en-CA" sz="2400" dirty="0" smtClean="0">
                <a:latin typeface="Arial" pitchFamily="34" charset="0"/>
                <a:cs typeface="Arial" pitchFamily="34" charset="0"/>
              </a:rPr>
              <a:t>Prolonged vascular access or methods used for dialysis</a:t>
            </a:r>
          </a:p>
          <a:p>
            <a:pPr lvl="1"/>
            <a:r>
              <a:rPr lang="en-CA" sz="2400" dirty="0" smtClean="0">
                <a:latin typeface="Arial" pitchFamily="34" charset="0"/>
                <a:cs typeface="Arial" pitchFamily="34" charset="0"/>
              </a:rPr>
              <a:t>Immunosuppression from end stage renal disease</a:t>
            </a:r>
          </a:p>
          <a:p>
            <a:pPr lvl="1"/>
            <a:r>
              <a:rPr lang="en-CA" sz="2400" dirty="0" smtClean="0">
                <a:latin typeface="Arial" pitchFamily="34" charset="0"/>
                <a:cs typeface="Arial" pitchFamily="34" charset="0"/>
              </a:rPr>
              <a:t>Co-morbid conditions such as diabetes</a:t>
            </a:r>
          </a:p>
          <a:p>
            <a:pPr lvl="1"/>
            <a:endParaRPr lang="en-CA" sz="2000" dirty="0" smtClean="0"/>
          </a:p>
          <a:p>
            <a:endParaRPr lang="en-CA" sz="2400"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5</a:t>
            </a:fld>
            <a:endParaRPr lang="en-CA"/>
          </a:p>
        </p:txBody>
      </p:sp>
    </p:spTree>
    <p:extLst>
      <p:ext uri="{BB962C8B-B14F-4D97-AF65-F5344CB8AC3E}">
        <p14:creationId xmlns:p14="http://schemas.microsoft.com/office/powerpoint/2010/main" val="2049058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dirty="0">
                <a:latin typeface="Arial" pitchFamily="34" charset="0"/>
                <a:cs typeface="Arial" pitchFamily="34" charset="0"/>
              </a:rPr>
              <a:t>Peritoneal dialysis (PD</a:t>
            </a:r>
            <a:r>
              <a:rPr lang="en-CA" sz="4800" dirty="0" smtClean="0">
                <a:latin typeface="Arial" pitchFamily="34" charset="0"/>
                <a:cs typeface="Arial" pitchFamily="34" charset="0"/>
              </a:rPr>
              <a:t>)</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lvl="1"/>
            <a:r>
              <a:rPr lang="en-CA" sz="2800" dirty="0" smtClean="0">
                <a:latin typeface="Arial" pitchFamily="34" charset="0"/>
                <a:cs typeface="Arial" pitchFamily="34" charset="0"/>
              </a:rPr>
              <a:t>Instillation of dialysis fluids into the peritoneal space via a surgically-inserted catheter</a:t>
            </a:r>
          </a:p>
          <a:p>
            <a:pPr lvl="1"/>
            <a:r>
              <a:rPr lang="en-CA" sz="2800" dirty="0" smtClean="0">
                <a:latin typeface="Arial" pitchFamily="34" charset="0"/>
                <a:cs typeface="Arial" pitchFamily="34" charset="0"/>
              </a:rPr>
              <a:t>Most catheters are silicone</a:t>
            </a:r>
          </a:p>
          <a:p>
            <a:pPr lvl="1"/>
            <a:r>
              <a:rPr lang="en-CA" sz="2800" dirty="0" smtClean="0">
                <a:latin typeface="Arial" pitchFamily="34" charset="0"/>
                <a:cs typeface="Arial" pitchFamily="34" charset="0"/>
              </a:rPr>
              <a:t>Fluid is removed to take out toxins</a:t>
            </a:r>
          </a:p>
          <a:p>
            <a:pPr lvl="1"/>
            <a:r>
              <a:rPr lang="en-CA" sz="2800" dirty="0" smtClean="0">
                <a:latin typeface="Arial" pitchFamily="34" charset="0"/>
                <a:cs typeface="Arial" pitchFamily="34" charset="0"/>
              </a:rPr>
              <a:t>Most common types include:</a:t>
            </a:r>
          </a:p>
          <a:p>
            <a:pPr lvl="2"/>
            <a:r>
              <a:rPr lang="en-CA" sz="2000" dirty="0" smtClean="0">
                <a:latin typeface="Arial" pitchFamily="34" charset="0"/>
                <a:cs typeface="Arial" pitchFamily="34" charset="0"/>
              </a:rPr>
              <a:t>Chronic ambulatory </a:t>
            </a:r>
          </a:p>
          <a:p>
            <a:pPr lvl="2"/>
            <a:r>
              <a:rPr lang="en-CA" sz="2000" dirty="0" smtClean="0">
                <a:latin typeface="Arial" pitchFamily="34" charset="0"/>
                <a:cs typeface="Arial" pitchFamily="34" charset="0"/>
              </a:rPr>
              <a:t>Continuous cyclical </a:t>
            </a:r>
          </a:p>
          <a:p>
            <a:pPr lvl="2"/>
            <a:r>
              <a:rPr lang="en-CA" sz="2000" dirty="0" smtClean="0">
                <a:latin typeface="Arial" pitchFamily="34" charset="0"/>
                <a:cs typeface="Arial" pitchFamily="34" charset="0"/>
              </a:rPr>
              <a:t>Chronic intermittent </a:t>
            </a:r>
          </a:p>
          <a:p>
            <a:pPr lvl="1"/>
            <a:endParaRPr lang="en-CA" dirty="0" smtClean="0">
              <a:latin typeface="Arial" pitchFamily="34" charset="0"/>
              <a:cs typeface="Arial" pitchFamily="34" charset="0"/>
            </a:endParaRPr>
          </a:p>
          <a:p>
            <a:pPr marL="457200" lvl="1" indent="0">
              <a:buNone/>
            </a:pPr>
            <a:endParaRPr lang="en-CA" dirty="0"/>
          </a:p>
          <a:p>
            <a:pPr marL="457200" lvl="1" indent="0">
              <a:buNone/>
            </a:pPr>
            <a:endParaRPr lang="en-CA" dirty="0"/>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6</a:t>
            </a:fld>
            <a:endParaRPr lang="en-CA"/>
          </a:p>
        </p:txBody>
      </p:sp>
    </p:spTree>
    <p:extLst>
      <p:ext uri="{BB962C8B-B14F-4D97-AF65-F5344CB8AC3E}">
        <p14:creationId xmlns:p14="http://schemas.microsoft.com/office/powerpoint/2010/main" val="1559072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Peritoneal Dialysis</a:t>
            </a:r>
            <a:endParaRPr lang="en-CA"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68131" y="1656385"/>
            <a:ext cx="3798137" cy="468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CA" smtClean="0"/>
              <a:t>August 16, 2013</a:t>
            </a:r>
            <a:endParaRPr lang="en-CA"/>
          </a:p>
        </p:txBody>
      </p:sp>
      <p:sp>
        <p:nvSpPr>
          <p:cNvPr id="4" name="Slide Number Placeholder 3"/>
          <p:cNvSpPr>
            <a:spLocks noGrp="1"/>
          </p:cNvSpPr>
          <p:nvPr>
            <p:ph type="sldNum" sz="quarter" idx="12"/>
          </p:nvPr>
        </p:nvSpPr>
        <p:spPr/>
        <p:txBody>
          <a:bodyPr/>
          <a:lstStyle/>
          <a:p>
            <a:fld id="{C67A2479-7302-4BB4-B9B1-C7E64511AD8F}" type="slidenum">
              <a:rPr lang="en-CA" smtClean="0"/>
              <a:t>7</a:t>
            </a:fld>
            <a:endParaRPr lang="en-CA"/>
          </a:p>
        </p:txBody>
      </p:sp>
    </p:spTree>
    <p:extLst>
      <p:ext uri="{BB962C8B-B14F-4D97-AF65-F5344CB8AC3E}">
        <p14:creationId xmlns:p14="http://schemas.microsoft.com/office/powerpoint/2010/main" val="325694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Potential Adverse Events</a:t>
            </a:r>
            <a:endParaRPr lang="en-CA"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dirty="0" smtClean="0">
                <a:latin typeface="Arial" pitchFamily="34" charset="0"/>
                <a:cs typeface="Arial" pitchFamily="34" charset="0"/>
              </a:rPr>
              <a:t>Peritonitis</a:t>
            </a:r>
          </a:p>
          <a:p>
            <a:pPr lvl="1"/>
            <a:r>
              <a:rPr lang="en-GB" dirty="0" smtClean="0">
                <a:latin typeface="Arial" pitchFamily="34" charset="0"/>
                <a:cs typeface="Arial" pitchFamily="34" charset="0"/>
              </a:rPr>
              <a:t>Due to contamination at time of exchange or infection of the exit site</a:t>
            </a:r>
          </a:p>
          <a:p>
            <a:r>
              <a:rPr lang="en-GB" dirty="0" smtClean="0">
                <a:latin typeface="Arial" pitchFamily="34" charset="0"/>
                <a:cs typeface="Arial" pitchFamily="34" charset="0"/>
              </a:rPr>
              <a:t>Loss of access site</a:t>
            </a:r>
          </a:p>
          <a:p>
            <a:pPr lvl="1"/>
            <a:r>
              <a:rPr lang="en-GB" dirty="0" smtClean="0">
                <a:latin typeface="Arial" pitchFamily="34" charset="0"/>
                <a:cs typeface="Arial" pitchFamily="34" charset="0"/>
              </a:rPr>
              <a:t>Due to infection and fibrosis</a:t>
            </a:r>
          </a:p>
          <a:p>
            <a:r>
              <a:rPr lang="en-GB" dirty="0" smtClean="0">
                <a:latin typeface="Arial" pitchFamily="34" charset="0"/>
                <a:cs typeface="Arial" pitchFamily="34" charset="0"/>
              </a:rPr>
              <a:t>Death</a:t>
            </a:r>
          </a:p>
          <a:p>
            <a:pPr lvl="1"/>
            <a:r>
              <a:rPr lang="en-GB" dirty="0" smtClean="0">
                <a:latin typeface="Arial" pitchFamily="34" charset="0"/>
                <a:cs typeface="Arial" pitchFamily="34" charset="0"/>
              </a:rPr>
              <a:t>If sepsis develops</a:t>
            </a:r>
            <a:endParaRPr lang="en-GB"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8</a:t>
            </a:fld>
            <a:endParaRPr lang="en-CA"/>
          </a:p>
        </p:txBody>
      </p:sp>
    </p:spTree>
    <p:extLst>
      <p:ext uri="{BB962C8B-B14F-4D97-AF65-F5344CB8AC3E}">
        <p14:creationId xmlns:p14="http://schemas.microsoft.com/office/powerpoint/2010/main" val="3226755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Haemodialysis</a:t>
            </a:r>
            <a:r>
              <a:rPr lang="en-CA" dirty="0" smtClean="0">
                <a:latin typeface="Arial" pitchFamily="34" charset="0"/>
                <a:cs typeface="Arial" pitchFamily="34" charset="0"/>
              </a:rPr>
              <a:t> </a:t>
            </a:r>
            <a:r>
              <a:rPr lang="en-CA" dirty="0">
                <a:latin typeface="Arial" pitchFamily="34" charset="0"/>
                <a:cs typeface="Arial" pitchFamily="34" charset="0"/>
              </a:rPr>
              <a:t>(HD</a:t>
            </a:r>
            <a:r>
              <a:rPr lang="en-CA" dirty="0" smtClean="0">
                <a:latin typeface="Arial" pitchFamily="34" charset="0"/>
                <a:cs typeface="Arial" pitchFamily="34" charset="0"/>
              </a:rPr>
              <a:t>)</a:t>
            </a:r>
            <a:endParaRPr lang="en-CA" dirty="0"/>
          </a:p>
        </p:txBody>
      </p:sp>
      <p:sp>
        <p:nvSpPr>
          <p:cNvPr id="3" name="Content Placeholder 2"/>
          <p:cNvSpPr>
            <a:spLocks noGrp="1"/>
          </p:cNvSpPr>
          <p:nvPr>
            <p:ph idx="1"/>
          </p:nvPr>
        </p:nvSpPr>
        <p:spPr/>
        <p:txBody>
          <a:bodyPr>
            <a:normAutofit/>
          </a:bodyPr>
          <a:lstStyle/>
          <a:p>
            <a:pPr lvl="1"/>
            <a:r>
              <a:rPr lang="en-CA" sz="2600" dirty="0" smtClean="0">
                <a:latin typeface="Arial" pitchFamily="34" charset="0"/>
                <a:cs typeface="Arial" pitchFamily="34" charset="0"/>
              </a:rPr>
              <a:t>Dialysis machine and a dialyser clean the blood</a:t>
            </a:r>
          </a:p>
          <a:p>
            <a:pPr lvl="1"/>
            <a:r>
              <a:rPr lang="en-CA" sz="2600" dirty="0" smtClean="0">
                <a:latin typeface="Arial" pitchFamily="34" charset="0"/>
                <a:cs typeface="Arial" pitchFamily="34" charset="0"/>
              </a:rPr>
              <a:t>Blood and dialysis fluids do not mix</a:t>
            </a:r>
          </a:p>
          <a:p>
            <a:pPr lvl="1"/>
            <a:r>
              <a:rPr lang="en-CA" sz="2600" dirty="0" smtClean="0">
                <a:latin typeface="Arial" pitchFamily="34" charset="0"/>
                <a:cs typeface="Arial" pitchFamily="34" charset="0"/>
              </a:rPr>
              <a:t>Can take up to 3-6 hours </a:t>
            </a:r>
          </a:p>
          <a:p>
            <a:pPr lvl="1"/>
            <a:r>
              <a:rPr lang="en-CA" sz="2600" dirty="0" smtClean="0">
                <a:latin typeface="Arial" pitchFamily="34" charset="0"/>
                <a:cs typeface="Arial" pitchFamily="34" charset="0"/>
              </a:rPr>
              <a:t>Usually 3 times per week</a:t>
            </a:r>
          </a:p>
          <a:p>
            <a:pPr lvl="1"/>
            <a:r>
              <a:rPr lang="en-CA" sz="2600" dirty="0" smtClean="0">
                <a:latin typeface="Arial" pitchFamily="34" charset="0"/>
                <a:cs typeface="Arial" pitchFamily="34" charset="0"/>
              </a:rPr>
              <a:t>Either inpatient or outpatient by trained staff</a:t>
            </a:r>
          </a:p>
          <a:p>
            <a:pPr lvl="1"/>
            <a:endParaRPr lang="en-CA"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CA" smtClean="0"/>
              <a:t>August 16, 2013</a:t>
            </a:r>
            <a:endParaRPr lang="en-CA"/>
          </a:p>
        </p:txBody>
      </p:sp>
      <p:sp>
        <p:nvSpPr>
          <p:cNvPr id="5" name="Slide Number Placeholder 4"/>
          <p:cNvSpPr>
            <a:spLocks noGrp="1"/>
          </p:cNvSpPr>
          <p:nvPr>
            <p:ph type="sldNum" sz="quarter" idx="12"/>
          </p:nvPr>
        </p:nvSpPr>
        <p:spPr/>
        <p:txBody>
          <a:bodyPr/>
          <a:lstStyle/>
          <a:p>
            <a:fld id="{C67A2479-7302-4BB4-B9B1-C7E64511AD8F}" type="slidenum">
              <a:rPr lang="en-CA" smtClean="0"/>
              <a:t>9</a:t>
            </a:fld>
            <a:endParaRPr lang="en-CA"/>
          </a:p>
        </p:txBody>
      </p:sp>
    </p:spTree>
    <p:extLst>
      <p:ext uri="{BB962C8B-B14F-4D97-AF65-F5344CB8AC3E}">
        <p14:creationId xmlns:p14="http://schemas.microsoft.com/office/powerpoint/2010/main" val="1199675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775</TotalTime>
  <Words>5011</Words>
  <Application>Microsoft Office PowerPoint</Application>
  <PresentationFormat>On-screen Show (4:3)</PresentationFormat>
  <Paragraphs>491</Paragraphs>
  <Slides>43</Slides>
  <Notes>39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Adjacency</vt:lpstr>
      <vt:lpstr>Hemodialysis and Peritoneal Dialysis</vt:lpstr>
      <vt:lpstr>Objectives</vt:lpstr>
      <vt:lpstr>Time involved</vt:lpstr>
      <vt:lpstr>Key points</vt:lpstr>
      <vt:lpstr>Background</vt:lpstr>
      <vt:lpstr>Peritoneal dialysis (PD)</vt:lpstr>
      <vt:lpstr>Peritoneal Dialysis</vt:lpstr>
      <vt:lpstr>Potential Adverse Events</vt:lpstr>
      <vt:lpstr>Haemodialysis (HD)</vt:lpstr>
      <vt:lpstr>Haemodialysis </vt:lpstr>
      <vt:lpstr>Definitions - 1</vt:lpstr>
      <vt:lpstr>Definitions - 2</vt:lpstr>
      <vt:lpstr>Definitions - 3</vt:lpstr>
      <vt:lpstr>Definitions - 4</vt:lpstr>
      <vt:lpstr>Definitions - 5</vt:lpstr>
      <vt:lpstr>Potential Adverse Events</vt:lpstr>
      <vt:lpstr>Modes of transmission of infection </vt:lpstr>
      <vt:lpstr>Diagnosing infections - 1</vt:lpstr>
      <vt:lpstr>Diagnosing infections - 2</vt:lpstr>
      <vt:lpstr>Infection Associated Risks - 1</vt:lpstr>
      <vt:lpstr>Infection Associated Risks - 2</vt:lpstr>
      <vt:lpstr>Infection Associated Risks - 3</vt:lpstr>
      <vt:lpstr>Infection Associated Risks - 4</vt:lpstr>
      <vt:lpstr>Infection Associated Risks - 5</vt:lpstr>
      <vt:lpstr>Infection Associated Risks - 6</vt:lpstr>
      <vt:lpstr>Infection Associated Risks - 7</vt:lpstr>
      <vt:lpstr>Infection Associated Risks - 8</vt:lpstr>
      <vt:lpstr>Infection Associated Risks - 9</vt:lpstr>
      <vt:lpstr>Basic IP&amp;C Principles</vt:lpstr>
      <vt:lpstr>IP&amp;C measures - 1</vt:lpstr>
      <vt:lpstr>IP&amp;C measures - 2</vt:lpstr>
      <vt:lpstr>IP&amp;C measures - 3</vt:lpstr>
      <vt:lpstr>IP&amp;C measures - 4</vt:lpstr>
      <vt:lpstr>IP&amp;C measures - 5</vt:lpstr>
      <vt:lpstr>IP&amp;C measures - 6</vt:lpstr>
      <vt:lpstr>IP&amp;C measures - 7</vt:lpstr>
      <vt:lpstr>IP&amp;C measures - 8</vt:lpstr>
      <vt:lpstr>IP&amp;C measures - 9</vt:lpstr>
      <vt:lpstr>IP&amp;C measures - 10</vt:lpstr>
      <vt:lpstr>IP&amp;C measures - 11</vt:lpstr>
      <vt:lpstr>Low resource issues</vt:lpstr>
      <vt:lpstr>Relevant guidelines</vt:lpstr>
      <vt:lpstr>Quiz</vt:lpstr>
    </vt:vector>
  </TitlesOfParts>
  <Company>Ontario Agency for Health Protection and Promotion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Hemodialysis and Peritoneal Dialysis</dc:title>
  <dc:creator>Pat Piaskowski</dc:creator>
  <cp:lastModifiedBy>Friedman, Candace</cp:lastModifiedBy>
  <cp:revision>123</cp:revision>
  <dcterms:created xsi:type="dcterms:W3CDTF">2011-11-21T14:44:13Z</dcterms:created>
  <dcterms:modified xsi:type="dcterms:W3CDTF">2015-01-27T20:12:27Z</dcterms:modified>
</cp:coreProperties>
</file>