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18.xml" ContentType="application/vnd.openxmlformats-officedocument.presentationml.notesSlid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2"/>
  </p:notesMasterIdLst>
  <p:sldIdLst>
    <p:sldId id="256" r:id="rId2"/>
    <p:sldId id="263" r:id="rId3"/>
    <p:sldId id="264" r:id="rId4"/>
    <p:sldId id="257" r:id="rId5"/>
    <p:sldId id="258" r:id="rId6"/>
    <p:sldId id="267" r:id="rId7"/>
    <p:sldId id="259" r:id="rId8"/>
    <p:sldId id="260" r:id="rId9"/>
    <p:sldId id="261" r:id="rId10"/>
    <p:sldId id="268" r:id="rId11"/>
    <p:sldId id="270" r:id="rId12"/>
    <p:sldId id="271" r:id="rId13"/>
    <p:sldId id="272" r:id="rId14"/>
    <p:sldId id="273" r:id="rId15"/>
    <p:sldId id="262" r:id="rId16"/>
    <p:sldId id="269" r:id="rId17"/>
    <p:sldId id="265" r:id="rId18"/>
    <p:sldId id="266" r:id="rId19"/>
    <p:sldId id="274" r:id="rId20"/>
    <p:sldId id="275"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snapVertSplitter="1" vertBarState="minimized" horzBarState="maximized">
    <p:restoredLeft sz="15620"/>
    <p:restoredTop sz="84288" autoAdjust="0"/>
  </p:normalViewPr>
  <p:slideViewPr>
    <p:cSldViewPr>
      <p:cViewPr>
        <p:scale>
          <a:sx n="77" d="100"/>
          <a:sy n="77" d="100"/>
        </p:scale>
        <p:origin x="-702" y="-72"/>
      </p:cViewPr>
      <p:guideLst>
        <p:guide orient="horz" pos="2160"/>
        <p:guide pos="2880"/>
      </p:guideLst>
    </p:cSldViewPr>
  </p:slideViewPr>
  <p:notesTextViewPr>
    <p:cViewPr>
      <p:scale>
        <a:sx n="1" d="1"/>
        <a:sy n="1" d="1"/>
      </p:scale>
      <p:origin x="0" y="0"/>
    </p:cViewPr>
  </p:notesTextViewPr>
  <p:sorterViewPr>
    <p:cViewPr>
      <p:scale>
        <a:sx n="66" d="100"/>
        <a:sy n="66" d="100"/>
      </p:scale>
      <p:origin x="0" y="96"/>
    </p:cViewPr>
  </p:sorterViewPr>
  <p:notesViewPr>
    <p:cSldViewPr>
      <p:cViewPr>
        <p:scale>
          <a:sx n="100" d="100"/>
          <a:sy n="100" d="100"/>
        </p:scale>
        <p:origin x="-1626" y="41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CAABD5C8-DDAA-40F0-B35C-0D93E65E7A3B}" type="datetimeFigureOut">
              <a:rPr lang="en-US"/>
              <a:pPr>
                <a:defRPr/>
              </a:pPr>
              <a:t>6/15/2015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8518A707-E22A-4758-9E3F-534E532D124E}" type="slidenum">
              <a:rPr lang="en-US"/>
              <a:pPr>
                <a:defRPr/>
              </a:pPr>
              <a:t>‹N°›</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cdc.gov/hai/pdfs/hai/scott_costpaper.pdf"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cdc.gov/hai/pdfs/hai/scott_costpaper.pdf"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www.who.int/gpsc/country_work/gpsc_ccisc_fact_sheet_en.pdf" TargetMode="Externa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resource-allocation.com/content/8/1/8" TargetMode="External"/><Relationship Id="rId2" Type="http://schemas.openxmlformats.org/officeDocument/2006/relationships/slide" Target="../slides/slide13.xml"/><Relationship Id="rId1" Type="http://schemas.openxmlformats.org/officeDocument/2006/relationships/notesMaster" Target="../notesMasters/notesMaster1.xml"/><Relationship Id="rId5" Type="http://schemas.openxmlformats.org/officeDocument/2006/relationships/hyperlink" Target="http://whqlibdoc.who.int/publications/2011/9789241501507_eng.pdf" TargetMode="External"/><Relationship Id="rId4" Type="http://schemas.openxmlformats.org/officeDocument/2006/relationships/hyperlink" Target="http://www.cdc.gov/hai/pdfs/hai/scott_costpaper.pdf"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institute.nhs.uk/building_capability/general/protection_from_infection.html"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www.cdc.gov/hai/pdfs/hai/scott_costpaper.pdf"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ghdx.healthmetricsandevaluation.org/"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dh.gov.uk/en/Publicationsandstatistics/Publications/PublicationsPolicyAndGuidance/DH_4089724"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0242"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10243"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34909D5-B3FF-4BA7-8E92-814D0D316B85}" type="slidenum">
              <a:rPr lang="en-US"/>
              <a:pPr fontAlgn="base">
                <a:spcBef>
                  <a:spcPct val="0"/>
                </a:spcBef>
                <a:spcAft>
                  <a:spcPct val="0"/>
                </a:spcAft>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mtClean="0"/>
              <a:t>Plusieurs études ont estimé les coûts associés à des épidémies hospitalières.</a:t>
            </a:r>
            <a:br>
              <a:rPr lang="fr-FR" smtClean="0"/>
            </a:br>
            <a:r>
              <a:rPr lang="fr-FR" smtClean="0"/>
              <a:t>Les coûts sont estimés et doivent être pris en considération selon le type d'établissement et l'année de l'étude.</a:t>
            </a:r>
          </a:p>
          <a:p>
            <a:pPr eaLnBrk="1" hangingPunct="1">
              <a:spcBef>
                <a:spcPct val="0"/>
              </a:spcBef>
            </a:pPr>
            <a:r>
              <a:rPr lang="fr-FR" smtClean="0"/>
              <a:t>Quoi qu'il en soit, ils sont considérables.</a:t>
            </a:r>
          </a:p>
          <a:p>
            <a:pPr eaLnBrk="1" hangingPunct="1">
              <a:spcBef>
                <a:spcPct val="0"/>
              </a:spcBef>
            </a:pPr>
            <a:endParaRPr lang="fr-FR" smtClean="0"/>
          </a:p>
          <a:p>
            <a:pPr eaLnBrk="1" hangingPunct="1">
              <a:spcBef>
                <a:spcPct val="0"/>
              </a:spcBef>
            </a:pPr>
            <a:r>
              <a:rPr lang="fr-FR" smtClean="0"/>
              <a:t>Par exemple, une épidémie d'infections à </a:t>
            </a:r>
            <a:r>
              <a:rPr lang="fr-FR" i="1" smtClean="0"/>
              <a:t>Klebsiella pneumoniae </a:t>
            </a:r>
            <a:r>
              <a:rPr lang="fr-FR" smtClean="0"/>
              <a:t>sur 4 mois a coûté plus de 300 000 $ US en 2001 à l'hôpital.</a:t>
            </a:r>
            <a:endParaRPr lang="fr-FR" baseline="30000" smtClean="0"/>
          </a:p>
          <a:p>
            <a:pPr eaLnBrk="1" hangingPunct="1">
              <a:spcBef>
                <a:spcPct val="0"/>
              </a:spcBef>
            </a:pPr>
            <a:endParaRPr lang="fr-FR" baseline="30000" smtClean="0"/>
          </a:p>
          <a:p>
            <a:pPr eaLnBrk="1" hangingPunct="1">
              <a:spcBef>
                <a:spcPct val="0"/>
              </a:spcBef>
            </a:pPr>
            <a:r>
              <a:rPr lang="fr-FR" smtClean="0"/>
              <a:t>Kim et al ont mesuré le coût des SARM dans les hôpitaux canadiens et l'ont estimé entre 42 et 59 millions de $ par an.</a:t>
            </a:r>
          </a:p>
          <a:p>
            <a:pPr eaLnBrk="1" hangingPunct="1">
              <a:spcBef>
                <a:spcPct val="0"/>
              </a:spcBef>
            </a:pPr>
            <a:endParaRPr lang="fr-FR" smtClean="0"/>
          </a:p>
          <a:p>
            <a:pPr eaLnBrk="1" hangingPunct="1">
              <a:spcBef>
                <a:spcPct val="0"/>
              </a:spcBef>
            </a:pPr>
            <a:r>
              <a:rPr lang="fr-FR" sz="1000" smtClean="0"/>
              <a:t>Stone PW, et al. Attributable costs of an extended spectrum Beta-lactamase </a:t>
            </a:r>
            <a:r>
              <a:rPr lang="fr-FR" sz="1000" i="1" smtClean="0"/>
              <a:t>Klebsiella pneumoniae</a:t>
            </a:r>
            <a:r>
              <a:rPr lang="fr-FR" sz="1000" smtClean="0"/>
              <a:t> outbreak in a NICU</a:t>
            </a:r>
            <a:r>
              <a:rPr lang="fr-FR" sz="1000" i="1" smtClean="0"/>
              <a:t>. Infect Control Hosp Epidemiol</a:t>
            </a:r>
            <a:r>
              <a:rPr lang="fr-FR" sz="1000" smtClean="0"/>
              <a:t> 2003; 24, 601-606.</a:t>
            </a:r>
          </a:p>
          <a:p>
            <a:pPr eaLnBrk="1" hangingPunct="1">
              <a:spcBef>
                <a:spcPct val="0"/>
              </a:spcBef>
            </a:pPr>
            <a:endParaRPr lang="fr-FR" sz="1000" smtClean="0"/>
          </a:p>
          <a:p>
            <a:pPr eaLnBrk="1" hangingPunct="1">
              <a:spcBef>
                <a:spcPct val="0"/>
              </a:spcBef>
            </a:pPr>
            <a:r>
              <a:rPr lang="fr-FR" sz="1000" smtClean="0"/>
              <a:t>Kim T, Oh PI, Simor AE. The economic impact of methicillin-resistant </a:t>
            </a:r>
            <a:r>
              <a:rPr lang="fr-FR" sz="1000" i="1" smtClean="0"/>
              <a:t>Staphylococcus aureus</a:t>
            </a:r>
            <a:r>
              <a:rPr lang="fr-FR" sz="1000" smtClean="0"/>
              <a:t> in Canadian hospitals.  </a:t>
            </a:r>
            <a:r>
              <a:rPr lang="fr-FR" sz="1000" i="1" smtClean="0"/>
              <a:t>Infect Control Hosp Epidemiol </a:t>
            </a:r>
            <a:r>
              <a:rPr lang="fr-FR" sz="1000" smtClean="0"/>
              <a:t>2001; 22:99-104.</a:t>
            </a:r>
          </a:p>
          <a:p>
            <a:pPr eaLnBrk="1" hangingPunct="1">
              <a:spcBef>
                <a:spcPct val="0"/>
              </a:spcBef>
            </a:pPr>
            <a:endParaRPr lang="fr-FR" smtClean="0"/>
          </a:p>
        </p:txBody>
      </p:sp>
      <p:sp>
        <p:nvSpPr>
          <p:cNvPr id="286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3BBDAA7-7055-4210-8575-179B72AEBDB8}" type="slidenum">
              <a:rPr lang="en-US"/>
              <a:pPr fontAlgn="base">
                <a:spcBef>
                  <a:spcPct val="0"/>
                </a:spcBef>
                <a:spcAft>
                  <a:spcPct val="0"/>
                </a:spcAft>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USA - 2009 CDC publication: </a:t>
            </a:r>
            <a:r>
              <a:rPr lang="en-GB" smtClean="0">
                <a:hlinkClick r:id="rId3"/>
              </a:rPr>
              <a:t>http://www.cdc.gov/hai/pdfs/hai/scott_costpaper.pdf</a:t>
            </a:r>
            <a:r>
              <a:rPr lang="en-GB" smtClean="0"/>
              <a:t>   </a:t>
            </a:r>
          </a:p>
          <a:p>
            <a:pPr eaLnBrk="1" hangingPunct="1">
              <a:spcBef>
                <a:spcPct val="0"/>
              </a:spcBef>
            </a:pPr>
            <a:endParaRPr lang="en-GB" smtClean="0"/>
          </a:p>
        </p:txBody>
      </p:sp>
      <p:sp>
        <p:nvSpPr>
          <p:cNvPr id="3072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830EA85-1A5E-4703-B9D4-3989A67C14B1}" type="slidenum">
              <a:rPr lang="en-US"/>
              <a:pPr fontAlgn="base">
                <a:spcBef>
                  <a:spcPct val="0"/>
                </a:spcBef>
                <a:spcAft>
                  <a:spcPct val="0"/>
                </a:spcAft>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USA - From a 2009 CDC publication: </a:t>
            </a:r>
            <a:r>
              <a:rPr lang="en-GB" smtClean="0">
                <a:hlinkClick r:id="rId3"/>
              </a:rPr>
              <a:t>http://www.cdc.gov/hai/pdfs/hai/scott_costpaper.pdf</a:t>
            </a:r>
            <a:r>
              <a:rPr lang="en-GB" smtClean="0"/>
              <a:t>  </a:t>
            </a:r>
          </a:p>
          <a:p>
            <a:pPr eaLnBrk="1" hangingPunct="1">
              <a:spcBef>
                <a:spcPct val="0"/>
              </a:spcBef>
            </a:pPr>
            <a:endParaRPr lang="en-GB" smtClean="0"/>
          </a:p>
          <a:p>
            <a:pPr eaLnBrk="1" hangingPunct="1">
              <a:spcBef>
                <a:spcPct val="0"/>
              </a:spcBef>
            </a:pPr>
            <a:r>
              <a:rPr lang="en-GB" smtClean="0"/>
              <a:t>Argentine :  </a:t>
            </a:r>
            <a:r>
              <a:rPr lang="en-GB" smtClean="0">
                <a:hlinkClick r:id="rId4"/>
              </a:rPr>
              <a:t>http://www.who.int/gpsc/country_work/gpsc_ccisc_fact_sheet_en.pdf</a:t>
            </a:r>
            <a:r>
              <a:rPr lang="en-GB" smtClean="0"/>
              <a:t> </a:t>
            </a:r>
          </a:p>
        </p:txBody>
      </p:sp>
      <p:sp>
        <p:nvSpPr>
          <p:cNvPr id="327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6C8C269-E1AA-4FBA-8D64-C76708E76335}" type="slidenum">
              <a:rPr lang="en-US"/>
              <a:pPr fontAlgn="base">
                <a:spcBef>
                  <a:spcPct val="0"/>
                </a:spcBef>
                <a:spcAft>
                  <a:spcPct val="0"/>
                </a:spcAft>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Italie :  </a:t>
            </a:r>
            <a:r>
              <a:rPr lang="en-GB" smtClean="0">
                <a:hlinkClick r:id="rId3"/>
              </a:rPr>
              <a:t>http://www.resource-allocation.com/content/8/1/8#B11</a:t>
            </a:r>
            <a:r>
              <a:rPr lang="en-GB" smtClean="0"/>
              <a:t>  </a:t>
            </a:r>
          </a:p>
          <a:p>
            <a:pPr eaLnBrk="1" hangingPunct="1">
              <a:spcBef>
                <a:spcPct val="0"/>
              </a:spcBef>
            </a:pPr>
            <a:endParaRPr lang="en-GB" smtClean="0"/>
          </a:p>
          <a:p>
            <a:pPr eaLnBrk="1" hangingPunct="1">
              <a:spcBef>
                <a:spcPct val="0"/>
              </a:spcBef>
            </a:pPr>
            <a:r>
              <a:rPr lang="en-GB" smtClean="0"/>
              <a:t>Belgique : </a:t>
            </a:r>
            <a:r>
              <a:rPr lang="en-US" smtClean="0"/>
              <a:t>Blot SI et al. Clinical and economic outcomes in critically ill patients with nosocomial catheter-related bloodstream infections. Clinical Infectious Diseases, 2005; 41(11): p 1591-8. </a:t>
            </a:r>
          </a:p>
          <a:p>
            <a:pPr eaLnBrk="1" hangingPunct="1">
              <a:spcBef>
                <a:spcPct val="0"/>
              </a:spcBef>
            </a:pPr>
            <a:endParaRPr lang="en-GB" smtClean="0"/>
          </a:p>
          <a:p>
            <a:pPr eaLnBrk="1" hangingPunct="1">
              <a:spcBef>
                <a:spcPct val="0"/>
              </a:spcBef>
            </a:pPr>
            <a:r>
              <a:rPr lang="en-GB" smtClean="0"/>
              <a:t>USA - 2009 CDC :  </a:t>
            </a:r>
            <a:r>
              <a:rPr lang="en-GB" smtClean="0">
                <a:hlinkClick r:id="rId4"/>
              </a:rPr>
              <a:t>http://www.cdc.gov/hai/pdfs/hai/scott_costpaper.pdf</a:t>
            </a:r>
            <a:r>
              <a:rPr lang="en-GB" smtClean="0"/>
              <a:t>   </a:t>
            </a:r>
          </a:p>
          <a:p>
            <a:pPr eaLnBrk="1" hangingPunct="1">
              <a:spcBef>
                <a:spcPct val="0"/>
              </a:spcBef>
            </a:pPr>
            <a:endParaRPr lang="en-US" smtClean="0"/>
          </a:p>
          <a:p>
            <a:pPr eaLnBrk="1" hangingPunct="1">
              <a:spcBef>
                <a:spcPct val="0"/>
              </a:spcBef>
            </a:pPr>
            <a:r>
              <a:rPr lang="en-US" smtClean="0"/>
              <a:t>Mexique/Argentine/Europe : </a:t>
            </a:r>
            <a:r>
              <a:rPr lang="en-GB" smtClean="0">
                <a:hlinkClick r:id="rId5"/>
              </a:rPr>
              <a:t>http://whqlibdoc.who.int/publications/2011/9789241501507_eng.pdf</a:t>
            </a:r>
            <a:r>
              <a:rPr lang="en-GB" smtClean="0"/>
              <a:t> </a:t>
            </a:r>
          </a:p>
        </p:txBody>
      </p:sp>
      <p:sp>
        <p:nvSpPr>
          <p:cNvPr id="348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AEBEF96-6215-4652-96CB-AF35E2F54F8C}" type="slidenum">
              <a:rPr lang="en-US"/>
              <a:pPr fontAlgn="base">
                <a:spcBef>
                  <a:spcPct val="0"/>
                </a:spcBef>
                <a:spcAft>
                  <a:spcPct val="0"/>
                </a:spcAft>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GB :  </a:t>
            </a:r>
            <a:r>
              <a:rPr lang="en-GB" smtClean="0">
                <a:hlinkClick r:id="rId3"/>
              </a:rPr>
              <a:t>http://www.institute.nhs.uk/building_capability/general/protection_from_infection.html</a:t>
            </a:r>
            <a:r>
              <a:rPr lang="en-GB" smtClean="0"/>
              <a:t>  </a:t>
            </a:r>
          </a:p>
          <a:p>
            <a:pPr eaLnBrk="1" hangingPunct="1">
              <a:spcBef>
                <a:spcPct val="0"/>
              </a:spcBef>
            </a:pPr>
            <a:endParaRPr lang="en-GB" smtClean="0"/>
          </a:p>
          <a:p>
            <a:pPr eaLnBrk="1" hangingPunct="1">
              <a:spcBef>
                <a:spcPct val="0"/>
              </a:spcBef>
            </a:pPr>
            <a:r>
              <a:rPr lang="en-GB" smtClean="0"/>
              <a:t>USA - 2009 CDC : </a:t>
            </a:r>
            <a:r>
              <a:rPr lang="en-GB" smtClean="0">
                <a:hlinkClick r:id="rId4"/>
              </a:rPr>
              <a:t>http://www.cdc.gov/hai/pdfs/hai/scott_costpaper.pdf</a:t>
            </a:r>
            <a:r>
              <a:rPr lang="en-GB" smtClean="0"/>
              <a:t>  </a:t>
            </a:r>
          </a:p>
          <a:p>
            <a:pPr eaLnBrk="1" hangingPunct="1">
              <a:spcBef>
                <a:spcPct val="0"/>
              </a:spcBef>
            </a:pPr>
            <a:endParaRPr lang="en-GB" smtClean="0"/>
          </a:p>
        </p:txBody>
      </p:sp>
      <p:sp>
        <p:nvSpPr>
          <p:cNvPr id="368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2F2FB0E-1944-4048-BD76-10017FAD031A}" type="slidenum">
              <a:rPr lang="en-US"/>
              <a:pPr fontAlgn="base">
                <a:spcBef>
                  <a:spcPct val="0"/>
                </a:spcBef>
                <a:spcAft>
                  <a:spcPct val="0"/>
                </a:spcAft>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L'étude SENIC a estimé le coût annuel des IAS dans les hôpitaux américains à 1milliard de $ (en US dollars-1975). </a:t>
            </a:r>
          </a:p>
          <a:p>
            <a:pPr eaLnBrk="1" hangingPunct="1">
              <a:spcBef>
                <a:spcPct val="0"/>
              </a:spcBef>
            </a:pPr>
            <a:r>
              <a:rPr lang="en-GB" smtClean="0"/>
              <a:t>Le coût de l'EOH (0.2 ETP de médecin, 1 ETP d'infirmière, 1 secrétaire / 250 lits) était de 72 millions de $ par an, soit seulement 7% du coût des infections. De ce fait, si les programmes de prévention était rentables en prévenant seulement 7% des IAS, le coût des programmes était couvert.</a:t>
            </a:r>
          </a:p>
          <a:p>
            <a:pPr eaLnBrk="1" hangingPunct="1">
              <a:spcBef>
                <a:spcPct val="0"/>
              </a:spcBef>
            </a:pPr>
            <a:r>
              <a:rPr lang="en-GB" smtClean="0"/>
              <a:t>Une efficacité à 20% de réduction économiserait  200 millions de $,  et 50% économiserait $0.5 milliards (US dollars-1975). </a:t>
            </a:r>
          </a:p>
          <a:p>
            <a:pPr eaLnBrk="1" hangingPunct="1">
              <a:spcBef>
                <a:spcPct val="0"/>
              </a:spcBef>
            </a:pPr>
            <a:endParaRPr lang="en-GB" smtClean="0"/>
          </a:p>
          <a:p>
            <a:pPr eaLnBrk="1" hangingPunct="1">
              <a:spcBef>
                <a:spcPct val="0"/>
              </a:spcBef>
            </a:pPr>
            <a:r>
              <a:rPr lang="en-GB" smtClean="0"/>
              <a:t>Le coût d'un programme de prévention inclut les salaires, </a:t>
            </a:r>
          </a:p>
          <a:p>
            <a:pPr eaLnBrk="1" hangingPunct="1">
              <a:spcBef>
                <a:spcPct val="0"/>
              </a:spcBef>
            </a:pPr>
            <a:r>
              <a:rPr lang="en-GB" smtClean="0"/>
              <a:t>The cost of an IP&amp;C program consists of salaries, avantages sociaux, formation et dépenses de produits. </a:t>
            </a:r>
            <a:endParaRPr lang="en-US" smtClean="0"/>
          </a:p>
        </p:txBody>
      </p:sp>
      <p:sp>
        <p:nvSpPr>
          <p:cNvPr id="389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D509A4E-3C27-4C64-B37B-0F24167EDF4C}" type="slidenum">
              <a:rPr lang="en-US"/>
              <a:pPr fontAlgn="base">
                <a:spcBef>
                  <a:spcPct val="0"/>
                </a:spcBef>
                <a:spcAft>
                  <a:spcPct val="0"/>
                </a:spcAft>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mtClean="0"/>
              <a:t>Réduire les dépenses organisationnelles et faire des efforts pour réduire globalement les coûts opérationnels a un impact direct sur les programmes de prévention des IAS. </a:t>
            </a:r>
          </a:p>
          <a:p>
            <a:pPr eaLnBrk="1" hangingPunct="1">
              <a:spcBef>
                <a:spcPct val="0"/>
              </a:spcBef>
            </a:pPr>
            <a:r>
              <a:rPr lang="fr-FR" smtClean="0"/>
              <a:t>Les seniors en management des hôpitaux et autres organisations se concentrent sur le maintien des recettes tout en contrôlant les coûts.</a:t>
            </a:r>
          </a:p>
        </p:txBody>
      </p:sp>
      <p:sp>
        <p:nvSpPr>
          <p:cNvPr id="409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6416D04-1910-46CC-9D15-99B60ECD6255}" type="slidenum">
              <a:rPr lang="en-US"/>
              <a:pPr fontAlgn="base">
                <a:spcBef>
                  <a:spcPct val="0"/>
                </a:spcBef>
                <a:spcAft>
                  <a:spcPct val="0"/>
                </a:spcAft>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Information sur les statistiques en santé disponible sur : Global Health Data Exchange - </a:t>
            </a:r>
            <a:r>
              <a:rPr lang="en-US" smtClean="0">
                <a:hlinkClick r:id="rId3"/>
              </a:rPr>
              <a:t>http://ghdx.healthmetricsandevaluation.org/</a:t>
            </a:r>
            <a:r>
              <a:rPr lang="en-US" smtClean="0"/>
              <a:t> </a:t>
            </a:r>
          </a:p>
        </p:txBody>
      </p:sp>
      <p:sp>
        <p:nvSpPr>
          <p:cNvPr id="430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DF2A75D-098E-41C3-B1C1-FC85ABE97795}" type="slidenum">
              <a:rPr lang="sv-SE"/>
              <a:pPr fontAlgn="base">
                <a:spcBef>
                  <a:spcPct val="0"/>
                </a:spcBef>
                <a:spcAft>
                  <a:spcPct val="0"/>
                </a:spcAft>
                <a:defRPr/>
              </a:pPr>
              <a:t>17</a:t>
            </a:fld>
            <a:endParaRPr lang="sv-S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marL="228600" indent="-228600">
              <a:buFont typeface="Calibri" pitchFamily="34" charset="0"/>
              <a:buAutoNum type="arabicPeriod"/>
            </a:pPr>
            <a:r>
              <a:rPr lang="en-US" smtClean="0"/>
              <a:t>Vrai</a:t>
            </a:r>
          </a:p>
          <a:p>
            <a:pPr marL="228600" indent="-228600">
              <a:buFont typeface="Calibri" pitchFamily="34" charset="0"/>
              <a:buAutoNum type="arabicPeriod"/>
            </a:pPr>
            <a:r>
              <a:rPr lang="en-US" smtClean="0"/>
              <a:t>D</a:t>
            </a:r>
          </a:p>
          <a:p>
            <a:pPr marL="228600" indent="-228600" eaLnBrk="1" hangingPunct="1">
              <a:spcBef>
                <a:spcPct val="0"/>
              </a:spcBef>
            </a:pPr>
            <a:r>
              <a:rPr lang="en-US" smtClean="0"/>
              <a:t>3. Faux</a:t>
            </a:r>
          </a:p>
        </p:txBody>
      </p:sp>
      <p:sp>
        <p:nvSpPr>
          <p:cNvPr id="450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2F3DC91-0700-44E6-A8CF-253D48790E07}" type="slidenum">
              <a:rPr lang="sv-SE"/>
              <a:pPr fontAlgn="base">
                <a:spcBef>
                  <a:spcPct val="0"/>
                </a:spcBef>
                <a:spcAft>
                  <a:spcPct val="0"/>
                </a:spcAft>
                <a:defRPr/>
              </a:pPr>
              <a:t>18</a:t>
            </a:fld>
            <a:endParaRPr lang="sv-S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Image Placeholder 1"/>
          <p:cNvSpPr>
            <a:spLocks noGrp="1" noRot="1" noChangeAspect="1"/>
          </p:cNvSpPr>
          <p:nvPr>
            <p:ph type="sldImg"/>
          </p:nvPr>
        </p:nvSpPr>
        <p:spPr bwMode="auto">
          <a:noFill/>
          <a:ln>
            <a:solidFill>
              <a:srgbClr val="000000"/>
            </a:solidFill>
            <a:miter lim="800000"/>
            <a:headEnd/>
            <a:tailEnd/>
          </a:ln>
        </p:spPr>
      </p:sp>
      <p:sp>
        <p:nvSpPr>
          <p:cNvPr id="122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122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6A68F12-A471-4A6F-B87E-82A0EFB8184B}" type="slidenum">
              <a:rPr lang="sv-SE"/>
              <a:pPr fontAlgn="base">
                <a:spcBef>
                  <a:spcPct val="0"/>
                </a:spcBef>
                <a:spcAft>
                  <a:spcPct val="0"/>
                </a:spcAft>
                <a:defRPr/>
              </a:pPr>
              <a:t>2</a:t>
            </a:fld>
            <a:endParaRPr lang="sv-S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lide Image Placeholder 1"/>
          <p:cNvSpPr>
            <a:spLocks noGrp="1" noRot="1" noChangeAspect="1"/>
          </p:cNvSpPr>
          <p:nvPr>
            <p:ph type="sldImg"/>
          </p:nvPr>
        </p:nvSpPr>
        <p:spPr bwMode="auto">
          <a:noFill/>
          <a:ln>
            <a:solidFill>
              <a:srgbClr val="000000"/>
            </a:solidFill>
            <a:miter lim="800000"/>
            <a:headEnd/>
            <a:tailEnd/>
          </a:ln>
        </p:spPr>
      </p:sp>
      <p:sp>
        <p:nvSpPr>
          <p:cNvPr id="143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1433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BBCA090-F291-4F0F-B1DF-B7B3BC66891E}" type="slidenum">
              <a:rPr lang="sv-SE"/>
              <a:pPr fontAlgn="base">
                <a:spcBef>
                  <a:spcPct val="0"/>
                </a:spcBef>
                <a:spcAft>
                  <a:spcPct val="0"/>
                </a:spcAft>
                <a:defRPr/>
              </a:pPr>
              <a:t>3</a:t>
            </a:fld>
            <a:endParaRPr lang="sv-S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6386"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
        <p:nvSpPr>
          <p:cNvPr id="16387"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C9D3855-4072-4BCB-B53B-248457ADD9F1}" type="slidenum">
              <a:rPr lang="en-US"/>
              <a:pPr fontAlgn="base">
                <a:spcBef>
                  <a:spcPct val="0"/>
                </a:spcBef>
                <a:spcAft>
                  <a:spcPct val="0"/>
                </a:spcAft>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eaLnBrk="1" fontAlgn="auto" hangingPunct="1">
              <a:spcBef>
                <a:spcPts val="0"/>
              </a:spcBef>
              <a:spcAft>
                <a:spcPts val="600"/>
              </a:spcAft>
              <a:defRPr/>
            </a:pPr>
            <a:r>
              <a:rPr lang="fr-FR" sz="1050" dirty="0" smtClean="0"/>
              <a:t>Les IAS ont un impact économique considérable sur les services de soins et le système national de santé. </a:t>
            </a:r>
          </a:p>
          <a:p>
            <a:pPr eaLnBrk="1" fontAlgn="auto" hangingPunct="1">
              <a:spcBef>
                <a:spcPts val="0"/>
              </a:spcBef>
              <a:spcAft>
                <a:spcPts val="600"/>
              </a:spcAft>
              <a:defRPr/>
            </a:pPr>
            <a:r>
              <a:rPr lang="fr-FR" sz="1050" dirty="0" smtClean="0"/>
              <a:t>Les membres de l'équipe opérationnelle d'hygiène (EOH) doivent comprendre le poids financier des IAS et comment évaluer les économies réalisées par la prévention d'une infection.</a:t>
            </a:r>
          </a:p>
          <a:p>
            <a:pPr eaLnBrk="1" fontAlgn="auto" hangingPunct="1">
              <a:spcBef>
                <a:spcPts val="0"/>
              </a:spcBef>
              <a:spcAft>
                <a:spcPts val="600"/>
              </a:spcAft>
              <a:defRPr/>
            </a:pPr>
            <a:r>
              <a:rPr lang="fr-FR" sz="1050" dirty="0" smtClean="0"/>
              <a:t>Mesurer le coût des IAS est difficile et l'impact </a:t>
            </a:r>
            <a:r>
              <a:rPr lang="fr-FR" sz="1050" dirty="0" err="1" smtClean="0"/>
              <a:t>finacier</a:t>
            </a:r>
            <a:r>
              <a:rPr lang="fr-FR" sz="1050" dirty="0" smtClean="0"/>
              <a:t> est variable d'une structure à l'autre.</a:t>
            </a:r>
          </a:p>
          <a:p>
            <a:pPr eaLnBrk="1" fontAlgn="auto" hangingPunct="1">
              <a:spcBef>
                <a:spcPts val="0"/>
              </a:spcBef>
              <a:spcAft>
                <a:spcPts val="600"/>
              </a:spcAft>
              <a:defRPr/>
            </a:pPr>
            <a:r>
              <a:rPr lang="fr-FR" sz="1050" dirty="0" smtClean="0"/>
              <a:t>Néanmoins, de manière générale, les IAS peuvent avoir l'impact économique suivant : augmentation de la durée de séjour du patient (augmentation des "coûts d'hébergement"). De plus, le patient supporte des coûts additionnels liés à l'absence à son travail, les proches assument aussi des coûts liés au temps des visites et des déplacements.</a:t>
            </a:r>
          </a:p>
          <a:p>
            <a:pPr marL="685800" lvl="1" indent="-228600" eaLnBrk="1" fontAlgn="auto" hangingPunct="1">
              <a:spcBef>
                <a:spcPts val="0"/>
              </a:spcBef>
              <a:spcAft>
                <a:spcPts val="600"/>
              </a:spcAft>
              <a:buFont typeface="+mj-lt"/>
              <a:buAutoNum type="arabicPeriod"/>
              <a:defRPr/>
            </a:pPr>
            <a:r>
              <a:rPr lang="fr-FR" sz="1050" dirty="0" smtClean="0"/>
              <a:t>Les infections augmentent les coûts liés aux traitements (ex. traitement IV, reprise chirurgicale, </a:t>
            </a:r>
            <a:r>
              <a:rPr lang="fr-FR" sz="1050" dirty="0" err="1" smtClean="0"/>
              <a:t>réhospitalisation</a:t>
            </a:r>
            <a:r>
              <a:rPr lang="fr-FR" sz="1050" dirty="0" smtClean="0"/>
              <a:t>, transfert en réanimation ou mutation en soins spécialisés …)</a:t>
            </a:r>
          </a:p>
          <a:p>
            <a:pPr marL="685800" lvl="1" indent="-228600" eaLnBrk="1" fontAlgn="auto" hangingPunct="1">
              <a:spcBef>
                <a:spcPts val="0"/>
              </a:spcBef>
              <a:spcAft>
                <a:spcPts val="600"/>
              </a:spcAft>
              <a:buFont typeface="+mj-lt"/>
              <a:buAutoNum type="arabicPeriod"/>
              <a:defRPr/>
            </a:pPr>
            <a:r>
              <a:rPr lang="fr-FR" sz="1050" dirty="0" smtClean="0"/>
              <a:t>Les IAS augmentent le nombre d'investigations diagnostiques et </a:t>
            </a:r>
            <a:r>
              <a:rPr lang="fr-FR" sz="1050" dirty="0" err="1" smtClean="0"/>
              <a:t>exmens</a:t>
            </a:r>
            <a:r>
              <a:rPr lang="fr-FR" sz="1050" dirty="0" smtClean="0"/>
              <a:t> de laboratoire; </a:t>
            </a:r>
          </a:p>
          <a:p>
            <a:pPr marL="685800" lvl="1" indent="-228600" eaLnBrk="1" fontAlgn="auto" hangingPunct="1">
              <a:spcBef>
                <a:spcPts val="0"/>
              </a:spcBef>
              <a:spcAft>
                <a:spcPts val="600"/>
              </a:spcAft>
              <a:buFont typeface="+mj-lt"/>
              <a:buAutoNum type="arabicPeriod"/>
              <a:defRPr/>
            </a:pPr>
            <a:r>
              <a:rPr lang="fr-FR" sz="1050" dirty="0" smtClean="0"/>
              <a:t>Les IAS augmentent les coûts de prévention incluant les coûts d'investigations épidémiologique et le temps en personnel médical, infirmier et administratif; </a:t>
            </a:r>
          </a:p>
          <a:p>
            <a:pPr marL="685800" lvl="1" indent="-228600" eaLnBrk="1" fontAlgn="auto" hangingPunct="1">
              <a:spcBef>
                <a:spcPts val="0"/>
              </a:spcBef>
              <a:spcAft>
                <a:spcPts val="600"/>
              </a:spcAft>
              <a:buFont typeface="+mj-lt"/>
              <a:buAutoNum type="arabicPeriod"/>
              <a:defRPr/>
            </a:pPr>
            <a:r>
              <a:rPr lang="fr-FR" sz="1050" dirty="0" smtClean="0"/>
              <a:t>Les IAS sont souvent à l'origine de contentieux. </a:t>
            </a:r>
          </a:p>
          <a:p>
            <a:pPr eaLnBrk="1" fontAlgn="auto" hangingPunct="1">
              <a:spcBef>
                <a:spcPts val="0"/>
              </a:spcBef>
              <a:spcAft>
                <a:spcPts val="600"/>
              </a:spcAft>
              <a:defRPr/>
            </a:pPr>
            <a:r>
              <a:rPr lang="fr-FR" sz="1050" dirty="0" smtClean="0"/>
              <a:t>Il peut y avoir aussi les coûts dus à la fermeture de lits ou d'unités, de blocs chirurgicaux avec augmentation des coûts pour les admissions et les procédures, allongement des listes d'attente, ruptures de contrat de soins … </a:t>
            </a:r>
          </a:p>
          <a:p>
            <a:pPr eaLnBrk="1" fontAlgn="auto" hangingPunct="1">
              <a:spcBef>
                <a:spcPts val="0"/>
              </a:spcBef>
              <a:spcAft>
                <a:spcPts val="600"/>
              </a:spcAft>
              <a:defRPr/>
            </a:pPr>
            <a:r>
              <a:rPr lang="fr-FR" sz="1050" dirty="0" smtClean="0"/>
              <a:t>La morbidité des IAS génère des coûts pour la communauté et la société qui sont difficilement quantifiables  mais avec un impact considérable. </a:t>
            </a:r>
          </a:p>
          <a:p>
            <a:pPr eaLnBrk="1" fontAlgn="auto" hangingPunct="1">
              <a:spcBef>
                <a:spcPts val="0"/>
              </a:spcBef>
              <a:spcAft>
                <a:spcPts val="600"/>
              </a:spcAft>
              <a:defRPr/>
            </a:pPr>
            <a:r>
              <a:rPr lang="fr-FR" sz="1050" dirty="0" smtClean="0"/>
              <a:t>Difficile également de mesurer l'impact économique d'une perte de réputation de l'hôpital ou d'un service (adressage des patients, contrats de soins …)</a:t>
            </a:r>
          </a:p>
          <a:p>
            <a:pPr eaLnBrk="1" fontAlgn="auto" hangingPunct="1">
              <a:spcBef>
                <a:spcPts val="0"/>
              </a:spcBef>
              <a:spcAft>
                <a:spcPts val="600"/>
              </a:spcAft>
              <a:defRPr/>
            </a:pPr>
            <a:endParaRPr lang="fr-FR" dirty="0"/>
          </a:p>
        </p:txBody>
      </p:sp>
      <p:sp>
        <p:nvSpPr>
          <p:cNvPr id="184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6066E3C-FA3E-44F3-8B99-F50E878494DC}" type="slidenum">
              <a:rPr lang="en-US"/>
              <a:pPr fontAlgn="base">
                <a:spcBef>
                  <a:spcPct val="0"/>
                </a:spcBef>
                <a:spcAft>
                  <a:spcPct val="0"/>
                </a:spcAft>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mtClean="0"/>
              <a:t>Beaucoup d'études concernant la sévérité des IAS et la menace pour la sécurité du patient ont essayé d'analyser l'impact économique par différentes méthodes.</a:t>
            </a:r>
          </a:p>
          <a:p>
            <a:pPr eaLnBrk="1" hangingPunct="1">
              <a:spcBef>
                <a:spcPct val="0"/>
              </a:spcBef>
            </a:pPr>
            <a:r>
              <a:rPr lang="fr-FR" smtClean="0"/>
              <a:t>Ces méthodes sont souvent défaillantes par l'incapacité de distinguer précisément la nature et le coût des soins spécifiques pour la prise en charge de l'infection en regard du coût de la pathologie initiale pour laquelle le patient a été admis.</a:t>
            </a:r>
          </a:p>
          <a:p>
            <a:pPr eaLnBrk="1" hangingPunct="1">
              <a:spcBef>
                <a:spcPct val="0"/>
              </a:spcBef>
            </a:pPr>
            <a:endParaRPr lang="fr-FR" baseline="30000" smtClean="0"/>
          </a:p>
          <a:p>
            <a:pPr eaLnBrk="1" hangingPunct="1">
              <a:spcBef>
                <a:spcPct val="0"/>
              </a:spcBef>
            </a:pPr>
            <a:r>
              <a:rPr lang="fr-FR" smtClean="0"/>
              <a:t>Une étude a revu 4000 patients adultes dans un hôpital général en Angleterre en 1994-95. Dans cette étude, 7,8% des patients avec IAS ont été observés.  Ces patients sont restés 2,5 fois plus longtemps dans l'hôpital (que les patients non infectés) avec une durée additionnelle moyenne de 11 jours.</a:t>
            </a:r>
          </a:p>
          <a:p>
            <a:pPr eaLnBrk="1" hangingPunct="1">
              <a:spcBef>
                <a:spcPct val="0"/>
              </a:spcBef>
            </a:pPr>
            <a:r>
              <a:rPr lang="fr-FR" smtClean="0"/>
              <a:t>Les coûts hospitaliers étaient 2,8 fois supérieurs à ceux des patients non infectés, avec une moyenne de £3,000 ($5,000) par cas.  13% des patients infectés ont décédés (versus 2% chez les non infectés). </a:t>
            </a:r>
          </a:p>
          <a:p>
            <a:pPr eaLnBrk="1" hangingPunct="1">
              <a:spcBef>
                <a:spcPct val="0"/>
              </a:spcBef>
            </a:pPr>
            <a:r>
              <a:rPr lang="fr-FR" smtClean="0"/>
              <a:t>La mortalité demeure 7 fois supérieure après ajustement sur l'âge, sexe, comorbidités et autres facteurs.  </a:t>
            </a:r>
          </a:p>
          <a:p>
            <a:pPr eaLnBrk="1" hangingPunct="1">
              <a:spcBef>
                <a:spcPct val="0"/>
              </a:spcBef>
            </a:pPr>
            <a:r>
              <a:rPr lang="fr-FR" smtClean="0"/>
              <a:t>Le coût des IAS estimé pour cet hôpital était de £3.6 million  ($5.8 million). </a:t>
            </a:r>
          </a:p>
          <a:p>
            <a:pPr eaLnBrk="1" hangingPunct="1">
              <a:spcBef>
                <a:spcPct val="0"/>
              </a:spcBef>
            </a:pPr>
            <a:endParaRPr lang="fr-FR" smtClean="0"/>
          </a:p>
          <a:p>
            <a:pPr eaLnBrk="1" hangingPunct="1">
              <a:spcBef>
                <a:spcPct val="0"/>
              </a:spcBef>
            </a:pPr>
            <a:r>
              <a:rPr lang="fr-FR" sz="1000" smtClean="0"/>
              <a:t>(Plowman R, Graves N, Griffin M. </a:t>
            </a:r>
            <a:r>
              <a:rPr lang="fr-FR" sz="1000" i="1" smtClean="0"/>
              <a:t>et al</a:t>
            </a:r>
            <a:r>
              <a:rPr lang="fr-FR" sz="1000" smtClean="0"/>
              <a:t>. The socioeconomic burden of hospital-acquired infection. Executive Summary. </a:t>
            </a:r>
            <a:r>
              <a:rPr lang="fr-FR" sz="1000" i="1" smtClean="0"/>
              <a:t>Public Health Laboratory Service and London School of Hygiene and Tropical Medicine</a:t>
            </a:r>
            <a:r>
              <a:rPr lang="fr-FR" sz="1000" smtClean="0"/>
              <a:t>, 1999. </a:t>
            </a:r>
            <a:r>
              <a:rPr lang="fr-FR" sz="1000" u="sng" smtClean="0">
                <a:hlinkClick r:id="rId3"/>
              </a:rPr>
              <a:t>http://www.dh.gov.uk/en/Publicationsandstatistics/Publications/PublicationsPolicyAndGuidance/DH_4089724</a:t>
            </a:r>
            <a:endParaRPr lang="fr-FR" sz="1000" smtClean="0"/>
          </a:p>
          <a:p>
            <a:pPr eaLnBrk="1" hangingPunct="1">
              <a:spcBef>
                <a:spcPct val="0"/>
              </a:spcBef>
            </a:pPr>
            <a:endParaRPr lang="fr-FR" baseline="30000" smtClean="0"/>
          </a:p>
          <a:p>
            <a:pPr eaLnBrk="1" hangingPunct="1">
              <a:spcBef>
                <a:spcPct val="0"/>
              </a:spcBef>
            </a:pPr>
            <a:endParaRPr lang="fr-FR" smtClean="0"/>
          </a:p>
        </p:txBody>
      </p:sp>
      <p:sp>
        <p:nvSpPr>
          <p:cNvPr id="204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4A76C30-CED6-48A5-8C83-99CC2AE67D8C}" type="slidenum">
              <a:rPr lang="en-US"/>
              <a:pPr fontAlgn="base">
                <a:spcBef>
                  <a:spcPct val="0"/>
                </a:spcBef>
                <a:spcAft>
                  <a:spcPct val="0"/>
                </a:spcAft>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mtClean="0"/>
              <a:t>Différents types d'analyse économiques peuvent être employées : Analyse de minimisation des coûts (cost minimisation), de coût-efficacité  (cost effectiveness), de coût-bénéfice  (cost benefit), de coût-utilité (cost utility).</a:t>
            </a:r>
          </a:p>
          <a:p>
            <a:pPr eaLnBrk="1" hangingPunct="1">
              <a:spcBef>
                <a:spcPct val="0"/>
              </a:spcBef>
            </a:pPr>
            <a:r>
              <a:rPr lang="fr-FR" smtClean="0"/>
              <a:t>Les méthodes d'analyses les plus courantes sont les études coût-efficacité et coût-utilité</a:t>
            </a:r>
          </a:p>
          <a:p>
            <a:pPr eaLnBrk="1" hangingPunct="1">
              <a:spcBef>
                <a:spcPct val="0"/>
              </a:spcBef>
            </a:pPr>
            <a:r>
              <a:rPr lang="fr-FR" smtClean="0"/>
              <a:t>L'efficacité se réfère à l'évolution de la prise en charge (outcome). Elle peut s'exprimer en nombre de cas d'infections évitées ou de vies sauvées ou d'années de survies épargnées.</a:t>
            </a:r>
          </a:p>
          <a:p>
            <a:pPr eaLnBrk="1" hangingPunct="1">
              <a:spcBef>
                <a:spcPct val="0"/>
              </a:spcBef>
            </a:pPr>
            <a:endParaRPr lang="fr-FR" smtClean="0"/>
          </a:p>
          <a:p>
            <a:pPr eaLnBrk="1" hangingPunct="1">
              <a:spcBef>
                <a:spcPct val="0"/>
              </a:spcBef>
            </a:pPr>
            <a:r>
              <a:rPr lang="fr-FR" smtClean="0"/>
              <a:t>Les études coûts-bénéfices considèrent l'outcome en termes de coût. Les bénéfices autres que les coûts directs sont aussi importants pour évaluer l'impact d'une action de prévention. Ils incluent le fait de protéger les soignants des AES, de renforcer les efforts pour la sécurité du patient …etc.</a:t>
            </a:r>
          </a:p>
          <a:p>
            <a:pPr eaLnBrk="1" hangingPunct="1">
              <a:spcBef>
                <a:spcPct val="0"/>
              </a:spcBef>
            </a:pPr>
            <a:endParaRPr lang="fr-FR" smtClean="0"/>
          </a:p>
        </p:txBody>
      </p:sp>
      <p:sp>
        <p:nvSpPr>
          <p:cNvPr id="225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D4A04AF-3455-4A95-99CE-59E40336B5ED}" type="slidenum">
              <a:rPr lang="en-US"/>
              <a:pPr fontAlgn="base">
                <a:spcBef>
                  <a:spcPct val="0"/>
                </a:spcBef>
                <a:spcAft>
                  <a:spcPct val="0"/>
                </a:spcAft>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b="1" smtClean="0"/>
              <a:t>Une analyse Coût-efficacité </a:t>
            </a:r>
            <a:r>
              <a:rPr lang="fr-FR" smtClean="0"/>
              <a:t>compare les différentes interventions ou stratégies en termes de coût et d'efficacité.</a:t>
            </a:r>
          </a:p>
          <a:p>
            <a:pPr eaLnBrk="1" hangingPunct="1">
              <a:spcBef>
                <a:spcPct val="0"/>
              </a:spcBef>
            </a:pPr>
            <a:r>
              <a:rPr lang="fr-FR" b="1" smtClean="0"/>
              <a:t>Une analyse Coût-utilité </a:t>
            </a:r>
            <a:r>
              <a:rPr lang="fr-FR" smtClean="0"/>
              <a:t>est similaire, sauf que les bénéfices d'une intervention spécifique sont ajustés selon un score de "préférence de santé" (préférence des individus ou de la société pour un état de santé donné). Elles sont quand il n'y a pas de bénéfice attendu de mortalité entre deux interventions, mais seulement des différences de bien-être physique exprimé en "quality adjusted life years" (QALY) : année de vie ajustée par sa qualité.</a:t>
            </a:r>
          </a:p>
        </p:txBody>
      </p:sp>
      <p:sp>
        <p:nvSpPr>
          <p:cNvPr id="245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B543AE1-B118-4AC3-A1D1-359344D3FF31}" type="slidenum">
              <a:rPr lang="en-US"/>
              <a:pPr fontAlgn="base">
                <a:spcBef>
                  <a:spcPct val="0"/>
                </a:spcBef>
                <a:spcAft>
                  <a:spcPct val="0"/>
                </a:spcAft>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fr-FR" smtClean="0"/>
              <a:t>Quand les données concernent des années différentes, elles doivent être ajustée selon le cours monétaire de l'année concernée.</a:t>
            </a:r>
          </a:p>
          <a:p>
            <a:pPr eaLnBrk="1" hangingPunct="1">
              <a:spcBef>
                <a:spcPct val="0"/>
              </a:spcBef>
            </a:pPr>
            <a:r>
              <a:rPr lang="fr-FR" smtClean="0"/>
              <a:t>Une méthode courante est d'appliquer un taux d'inflation standard pour un pays donné.</a:t>
            </a:r>
          </a:p>
          <a:p>
            <a:pPr eaLnBrk="1" hangingPunct="1">
              <a:spcBef>
                <a:spcPct val="0"/>
              </a:spcBef>
            </a:pPr>
            <a:r>
              <a:rPr lang="fr-FR" smtClean="0"/>
              <a:t>L'OMS recommande qu'une intervention soit considérée comme rentable si elle est trois fois supérieure au produit intérieur brut national par habitant.</a:t>
            </a:r>
          </a:p>
          <a:p>
            <a:pPr eaLnBrk="1" hangingPunct="1">
              <a:spcBef>
                <a:spcPct val="0"/>
              </a:spcBef>
            </a:pPr>
            <a:r>
              <a:rPr lang="fr-FR" smtClean="0"/>
              <a:t>Les coûts pouvant être mesurés sont les coûts hospitaliers, les charges hospitalières, les ressources utilisées, les charges réellement remboursées.</a:t>
            </a:r>
          </a:p>
          <a:p>
            <a:pPr eaLnBrk="1" hangingPunct="1">
              <a:spcBef>
                <a:spcPct val="0"/>
              </a:spcBef>
            </a:pPr>
            <a:r>
              <a:rPr lang="fr-FR" smtClean="0"/>
              <a:t>La mesure des  coûts hospitaliers est utile. Elle permet une meilleure approche de l'impact économique pour l'institution.</a:t>
            </a:r>
          </a:p>
          <a:p>
            <a:pPr eaLnBrk="1" hangingPunct="1">
              <a:spcBef>
                <a:spcPct val="0"/>
              </a:spcBef>
            </a:pPr>
            <a:r>
              <a:rPr lang="fr-FR" smtClean="0"/>
              <a:t>Si seules les charges sont disponibles, ajuster les données en utilisant le rapport Coûts/charges.</a:t>
            </a:r>
          </a:p>
        </p:txBody>
      </p:sp>
      <p:sp>
        <p:nvSpPr>
          <p:cNvPr id="266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1CC21FD-70A1-4F00-BBCB-B8A4AA5894C6}" type="slidenum">
              <a:rPr lang="en-US"/>
              <a:pPr fontAlgn="base">
                <a:spcBef>
                  <a:spcPct val="0"/>
                </a:spcBef>
                <a:spcAft>
                  <a:spcPct val="0"/>
                </a:spcAft>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BD467222-FCEA-4580-BDCC-D1C7ED4BA1E6}" type="slidenum">
              <a:rPr lang="en-US"/>
              <a:pPr>
                <a:defRPr/>
              </a:pPr>
              <a:t>‹N°›</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r>
              <a:rPr lang="en-US"/>
              <a:t>December 1, 2013</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F17447B4-8FDB-46E7-A81A-6229020C04C6}" type="slidenum">
              <a:rPr lang="en-US"/>
              <a:pPr>
                <a:defRPr/>
              </a:pPr>
              <a:t>‹N°›</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r>
              <a:rPr lang="en-US"/>
              <a:t>December 1, 2013</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7E4637D5-5A25-4F3B-82C1-21D90B8436D1}" type="slidenum">
              <a:rPr lang="en-US"/>
              <a:pPr>
                <a:defRPr/>
              </a:pPr>
              <a:t>‹N°›</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r>
              <a:rPr lang="en-US"/>
              <a:t>December 1, 2013</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0613D4E0-8BAA-4CD8-BAC5-773360B6167A}" type="slidenum">
              <a:rPr lang="en-US"/>
              <a:pPr>
                <a:defRPr/>
              </a:pPr>
              <a:t>‹N°›</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Date Placeholder 3"/>
          <p:cNvSpPr>
            <a:spLocks noGrp="1"/>
          </p:cNvSpPr>
          <p:nvPr>
            <p:ph type="dt" sz="half" idx="12"/>
          </p:nvPr>
        </p:nvSpPr>
        <p:spPr/>
        <p:txBody>
          <a:bodyPr/>
          <a:lstStyle>
            <a:lvl1pPr>
              <a:defRPr/>
            </a:lvl1pPr>
          </a:lstStyle>
          <a:p>
            <a:pPr>
              <a:defRPr/>
            </a:pPr>
            <a:r>
              <a:rPr lang="en-US"/>
              <a:t>December 1, 2013</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A16B9901-31A8-4D6F-B24B-ED6A3E5314A3}" type="slidenum">
              <a:rPr lang="en-US"/>
              <a:pPr>
                <a:defRPr/>
              </a:pPr>
              <a:t>‹N°›</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Date Placeholder 3"/>
          <p:cNvSpPr>
            <a:spLocks noGrp="1"/>
          </p:cNvSpPr>
          <p:nvPr>
            <p:ph type="dt" sz="half" idx="12"/>
          </p:nvPr>
        </p:nvSpPr>
        <p:spPr/>
        <p:txBody>
          <a:bodyPr/>
          <a:lstStyle>
            <a:lvl1pPr>
              <a:defRPr/>
            </a:lvl1pPr>
          </a:lstStyle>
          <a:p>
            <a:pPr>
              <a:defRPr/>
            </a:pPr>
            <a:r>
              <a:rPr lang="en-US"/>
              <a:t>December 1, 2013</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BF7D8229-CFBD-4454-A83C-FBD0E02AD08C}" type="slidenum">
              <a:rPr lang="en-US"/>
              <a:pPr>
                <a:defRPr/>
              </a:pPr>
              <a:t>‹N°›</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Date Placeholder 3"/>
          <p:cNvSpPr>
            <a:spLocks noGrp="1"/>
          </p:cNvSpPr>
          <p:nvPr>
            <p:ph type="dt" sz="half" idx="12"/>
          </p:nvPr>
        </p:nvSpPr>
        <p:spPr/>
        <p:txBody>
          <a:bodyPr/>
          <a:lstStyle>
            <a:lvl1pPr>
              <a:defRPr/>
            </a:lvl1pPr>
          </a:lstStyle>
          <a:p>
            <a:pPr>
              <a:defRPr/>
            </a:pPr>
            <a:r>
              <a:rPr lang="en-US"/>
              <a:t>December 1, 2013</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dirty="0">
              <a:latin typeface="Arial" pitchFamily="34" charset="0"/>
              <a:cs typeface="Arial" pitchFamily="34" charset="0"/>
            </a:endParaRPr>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noFill/>
          </a:ln>
        </p:spPr>
        <p:txBody>
          <a:bodyPr vert="horz" lIns="0" tIns="0" rIns="0" bIns="0" rtlCol="0" anchor="ctr"/>
          <a:lstStyle>
            <a:lvl1pPr algn="ctr" fontAlgn="auto">
              <a:spcBef>
                <a:spcPts val="0"/>
              </a:spcBef>
              <a:spcAft>
                <a:spcPts val="0"/>
              </a:spcAft>
              <a:defRPr sz="1400">
                <a:solidFill>
                  <a:srgbClr val="FFFFFF"/>
                </a:solidFill>
                <a:latin typeface="Arial" pitchFamily="34" charset="0"/>
                <a:cs typeface="Arial" pitchFamily="34" charset="0"/>
              </a:defRPr>
            </a:lvl1pPr>
          </a:lstStyle>
          <a:p>
            <a:pPr>
              <a:defRPr/>
            </a:pPr>
            <a:fld id="{9D2DE382-CBDF-4C1A-ADD9-E6127CEC50AD}" type="slidenum">
              <a:rPr lang="en-US"/>
              <a:pPr>
                <a:defRPr/>
              </a:pPr>
              <a:t>‹N°›</a:t>
            </a:fld>
            <a:endParaRPr lang="en-US" dirty="0"/>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mn-lt"/>
              </a:defRPr>
            </a:lvl1pPr>
          </a:lstStyle>
          <a:p>
            <a:pPr>
              <a:defRPr/>
            </a:pPr>
            <a:endParaRPr lang="en-US"/>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fontAlgn="auto">
              <a:spcBef>
                <a:spcPts val="0"/>
              </a:spcBef>
              <a:spcAft>
                <a:spcPts val="0"/>
              </a:spcAft>
              <a:defRPr sz="1400">
                <a:solidFill>
                  <a:schemeClr val="bg2"/>
                </a:solidFill>
                <a:latin typeface="Arial" pitchFamily="34" charset="0"/>
                <a:cs typeface="Arial" pitchFamily="34" charset="0"/>
              </a:defRPr>
            </a:lvl1pPr>
          </a:lstStyle>
          <a:p>
            <a:pPr>
              <a:defRPr/>
            </a:pPr>
            <a:r>
              <a:rPr lang="en-US"/>
              <a:t>December 1, 2013</a:t>
            </a:r>
            <a:endParaRPr lang="en-US" dirty="0"/>
          </a:p>
        </p:txBody>
      </p:sp>
      <p:pic>
        <p:nvPicPr>
          <p:cNvPr id="1033" name="Picture 9"/>
          <p:cNvPicPr>
            <a:picLocks noChangeAspect="1"/>
          </p:cNvPicPr>
          <p:nvPr userDrawn="1"/>
        </p:nvPicPr>
        <p:blipFill>
          <a:blip r:embed="rId8"/>
          <a:srcRect/>
          <a:stretch>
            <a:fillRect/>
          </a:stretch>
        </p:blipFill>
        <p:spPr bwMode="auto">
          <a:xfrm>
            <a:off x="7524750" y="6043613"/>
            <a:ext cx="792163" cy="55403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ftr="0"/>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0BD0D9"/>
        </a:buClr>
        <a:buFont typeface="Arial"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10CF9B"/>
        </a:buClr>
        <a:buFont typeface="Arial"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7CCA62"/>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who.int/choice/costs/CER_levels/en/index.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theific.org/"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981200"/>
            <a:ext cx="3276600" cy="1755775"/>
          </a:xfrm>
        </p:spPr>
        <p:txBody>
          <a:bodyPr/>
          <a:lstStyle/>
          <a:p>
            <a:pPr eaLnBrk="1" fontAlgn="auto" hangingPunct="1">
              <a:spcAft>
                <a:spcPts val="0"/>
              </a:spcAft>
              <a:defRPr/>
            </a:pPr>
            <a:r>
              <a:rPr lang="fr-FR" dirty="0" smtClean="0"/>
              <a:t>Coûts</a:t>
            </a:r>
            <a:endParaRPr lang="fr-FR" dirty="0"/>
          </a:p>
        </p:txBody>
      </p:sp>
      <p:pic>
        <p:nvPicPr>
          <p:cNvPr id="9218" name="Picture 4"/>
          <p:cNvPicPr>
            <a:picLocks noChangeAspect="1"/>
          </p:cNvPicPr>
          <p:nvPr/>
        </p:nvPicPr>
        <p:blipFill>
          <a:blip r:embed="rId3"/>
          <a:srcRect/>
          <a:stretch>
            <a:fillRect/>
          </a:stretch>
        </p:blipFill>
        <p:spPr bwMode="auto">
          <a:xfrm>
            <a:off x="3886200" y="1371600"/>
            <a:ext cx="3749675" cy="374967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620000" cy="1143000"/>
          </a:xfrm>
        </p:spPr>
        <p:txBody>
          <a:bodyPr/>
          <a:lstStyle/>
          <a:p>
            <a:pPr eaLnBrk="1" fontAlgn="auto" hangingPunct="1">
              <a:spcAft>
                <a:spcPts val="0"/>
              </a:spcAft>
              <a:defRPr/>
            </a:pPr>
            <a:r>
              <a:rPr lang="fr-FR" dirty="0" smtClean="0"/>
              <a:t>Coûts des épidémies</a:t>
            </a:r>
            <a:endParaRPr lang="fr-FR" dirty="0"/>
          </a:p>
        </p:txBody>
      </p:sp>
      <p:sp>
        <p:nvSpPr>
          <p:cNvPr id="27650" name="Content Placeholder 2"/>
          <p:cNvSpPr>
            <a:spLocks noGrp="1"/>
          </p:cNvSpPr>
          <p:nvPr>
            <p:ph idx="1"/>
          </p:nvPr>
        </p:nvSpPr>
        <p:spPr>
          <a:xfrm>
            <a:off x="457200" y="1922463"/>
            <a:ext cx="6477000" cy="1676400"/>
          </a:xfrm>
        </p:spPr>
        <p:txBody>
          <a:bodyPr/>
          <a:lstStyle/>
          <a:p>
            <a:pPr eaLnBrk="1" hangingPunct="1">
              <a:defRPr/>
            </a:pPr>
            <a:r>
              <a:rPr lang="fr-FR" sz="2800" dirty="0" smtClean="0"/>
              <a:t>Epidémie d'infections à </a:t>
            </a:r>
            <a:r>
              <a:rPr lang="fr-FR" sz="2800" i="1" dirty="0" err="1" smtClean="0"/>
              <a:t>Klebsiella</a:t>
            </a:r>
            <a:r>
              <a:rPr lang="fr-FR" sz="2800" i="1" dirty="0" smtClean="0"/>
              <a:t> </a:t>
            </a:r>
            <a:r>
              <a:rPr lang="fr-FR" sz="2800" i="1" dirty="0" err="1" smtClean="0"/>
              <a:t>pneumoniae</a:t>
            </a:r>
            <a:r>
              <a:rPr lang="fr-FR" sz="2800" dirty="0" smtClean="0"/>
              <a:t> sur 4 mois</a:t>
            </a:r>
          </a:p>
          <a:p>
            <a:pPr marL="896938" lvl="1" eaLnBrk="1" hangingPunct="1">
              <a:defRPr/>
            </a:pPr>
            <a:r>
              <a:rPr lang="fr-FR" sz="2400" dirty="0" smtClean="0"/>
              <a:t>Plus de 300 000 $ en Dollars US 2001</a:t>
            </a:r>
            <a:endParaRPr lang="fr-FR" sz="2400" baseline="30000" dirty="0" smtClean="0"/>
          </a:p>
          <a:p>
            <a:pPr lvl="1" eaLnBrk="1" hangingPunct="1">
              <a:defRPr/>
            </a:pPr>
            <a:endParaRPr lang="fr-FR" sz="2800" dirty="0" smtClean="0"/>
          </a:p>
        </p:txBody>
      </p:sp>
      <p:sp>
        <p:nvSpPr>
          <p:cNvPr id="27651" name="Slide Number Placeholder 3"/>
          <p:cNvSpPr>
            <a:spLocks noGrp="1"/>
          </p:cNvSpPr>
          <p:nvPr>
            <p:ph type="sldNum" sz="quarter" idx="10"/>
          </p:nvPr>
        </p:nvSpPr>
        <p:spPr bwMode="auto">
          <a:noFill/>
          <a:ln>
            <a:round/>
            <a:headEnd/>
            <a:tailEnd/>
          </a:ln>
        </p:spPr>
        <p:txBody>
          <a:bodyPr wrap="square" numCol="1" anchorCtr="0" compatLnSpc="1">
            <a:prstTxWarp prst="textNoShape">
              <a:avLst/>
            </a:prstTxWarp>
          </a:bodyPr>
          <a:lstStyle/>
          <a:p>
            <a:pPr fontAlgn="base">
              <a:spcBef>
                <a:spcPct val="0"/>
              </a:spcBef>
              <a:spcAft>
                <a:spcPct val="0"/>
              </a:spcAft>
            </a:pPr>
            <a:fld id="{E9B97711-EB53-4C5E-B086-BD6DFBB30D39}" type="slidenum">
              <a:rPr lang="fr-FR" smtClean="0">
                <a:latin typeface="Arial" charset="0"/>
                <a:cs typeface="Arial" charset="0"/>
              </a:rPr>
              <a:pPr fontAlgn="base">
                <a:spcBef>
                  <a:spcPct val="0"/>
                </a:spcBef>
                <a:spcAft>
                  <a:spcPct val="0"/>
                </a:spcAft>
              </a:pPr>
              <a:t>10</a:t>
            </a:fld>
            <a:endParaRPr lang="fr-FR" smtClean="0">
              <a:latin typeface="Arial" charset="0"/>
              <a:cs typeface="Arial" charset="0"/>
            </a:endParaRPr>
          </a:p>
        </p:txBody>
      </p:sp>
      <p:pic>
        <p:nvPicPr>
          <p:cNvPr id="27652" name="Picture 4"/>
          <p:cNvPicPr>
            <a:picLocks noChangeAspect="1"/>
          </p:cNvPicPr>
          <p:nvPr/>
        </p:nvPicPr>
        <p:blipFill>
          <a:blip r:embed="rId3"/>
          <a:srcRect/>
          <a:stretch>
            <a:fillRect/>
          </a:stretch>
        </p:blipFill>
        <p:spPr bwMode="auto">
          <a:xfrm>
            <a:off x="6781800" y="1989138"/>
            <a:ext cx="1304925" cy="1304925"/>
          </a:xfrm>
          <a:prstGeom prst="rect">
            <a:avLst/>
          </a:prstGeom>
          <a:noFill/>
          <a:ln w="9525">
            <a:noFill/>
            <a:miter lim="800000"/>
            <a:headEnd/>
            <a:tailEnd/>
          </a:ln>
        </p:spPr>
      </p:pic>
      <p:pic>
        <p:nvPicPr>
          <p:cNvPr id="27653" name="Picture 5"/>
          <p:cNvPicPr>
            <a:picLocks noChangeAspect="1"/>
          </p:cNvPicPr>
          <p:nvPr/>
        </p:nvPicPr>
        <p:blipFill>
          <a:blip r:embed="rId4"/>
          <a:srcRect/>
          <a:stretch>
            <a:fillRect/>
          </a:stretch>
        </p:blipFill>
        <p:spPr bwMode="auto">
          <a:xfrm>
            <a:off x="457200" y="3979863"/>
            <a:ext cx="1295400" cy="1354137"/>
          </a:xfrm>
          <a:prstGeom prst="rect">
            <a:avLst/>
          </a:prstGeom>
          <a:noFill/>
          <a:ln w="9525">
            <a:noFill/>
            <a:miter lim="800000"/>
            <a:headEnd/>
            <a:tailEnd/>
          </a:ln>
        </p:spPr>
      </p:pic>
      <p:sp>
        <p:nvSpPr>
          <p:cNvPr id="27654" name="Date Placeholder 6"/>
          <p:cNvSpPr>
            <a:spLocks noGrp="1"/>
          </p:cNvSpPr>
          <p:nvPr>
            <p:ph type="dt"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fr-FR" smtClean="0">
                <a:latin typeface="Arial" charset="0"/>
                <a:cs typeface="Arial" charset="0"/>
              </a:rPr>
              <a:t>December 1, 2013</a:t>
            </a:r>
          </a:p>
        </p:txBody>
      </p:sp>
      <p:sp>
        <p:nvSpPr>
          <p:cNvPr id="3" name="ZoneTexte 2"/>
          <p:cNvSpPr txBox="1"/>
          <p:nvPr/>
        </p:nvSpPr>
        <p:spPr>
          <a:xfrm>
            <a:off x="1849438" y="4071938"/>
            <a:ext cx="5572125" cy="1169987"/>
          </a:xfrm>
          <a:prstGeom prst="rect">
            <a:avLst/>
          </a:prstGeom>
          <a:noFill/>
        </p:spPr>
        <p:txBody>
          <a:bodyPr wrap="none">
            <a:spAutoFit/>
          </a:bodyPr>
          <a:lstStyle/>
          <a:p>
            <a:pPr marL="268288" indent="-268288">
              <a:buClr>
                <a:schemeClr val="accent1"/>
              </a:buClr>
              <a:buFont typeface="Arial" panose="020B0604020202020204" pitchFamily="34" charset="0"/>
              <a:buChar char="•"/>
              <a:defRPr/>
            </a:pPr>
            <a:r>
              <a:rPr lang="fr-FR" sz="2800" dirty="0">
                <a:latin typeface="+mn-lt"/>
              </a:rPr>
              <a:t>SARM dans les hôpitaux canadiens </a:t>
            </a:r>
          </a:p>
          <a:p>
            <a:pPr marL="715963" lvl="1" indent="-258763">
              <a:buClr>
                <a:schemeClr val="accent2"/>
              </a:buClr>
              <a:buFont typeface="Arial" panose="020B0604020202020204" pitchFamily="34" charset="0"/>
              <a:buChar char="•"/>
              <a:defRPr/>
            </a:pPr>
            <a:r>
              <a:rPr lang="fr-FR" sz="2400" dirty="0">
                <a:latin typeface="+mn-lt"/>
              </a:rPr>
              <a:t>42 à 59 millions de $ canadiens / an</a:t>
            </a:r>
          </a:p>
          <a:p>
            <a:pPr>
              <a:defRPr/>
            </a:pP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fr-FR" dirty="0" smtClean="0"/>
              <a:t/>
            </a:r>
            <a:br>
              <a:rPr lang="fr-FR" dirty="0" smtClean="0"/>
            </a:br>
            <a:r>
              <a:rPr lang="fr-FR" dirty="0" smtClean="0"/>
              <a:t>Coûts des infections du site opératoire (ISO)</a:t>
            </a:r>
            <a:br>
              <a:rPr lang="fr-FR" dirty="0" smtClean="0"/>
            </a:br>
            <a:endParaRPr lang="fr-FR" dirty="0"/>
          </a:p>
        </p:txBody>
      </p:sp>
      <p:sp>
        <p:nvSpPr>
          <p:cNvPr id="29698" name="Content Placeholder 2"/>
          <p:cNvSpPr>
            <a:spLocks noGrp="1"/>
          </p:cNvSpPr>
          <p:nvPr>
            <p:ph idx="1"/>
          </p:nvPr>
        </p:nvSpPr>
        <p:spPr>
          <a:xfrm>
            <a:off x="457200" y="2133600"/>
            <a:ext cx="6553200" cy="4038600"/>
          </a:xfrm>
        </p:spPr>
        <p:txBody>
          <a:bodyPr/>
          <a:lstStyle/>
          <a:p>
            <a:pPr eaLnBrk="1" hangingPunct="1"/>
            <a:r>
              <a:rPr lang="fr-FR" sz="2800" smtClean="0"/>
              <a:t>USA</a:t>
            </a:r>
          </a:p>
          <a:p>
            <a:pPr lvl="1" eaLnBrk="1" hangingPunct="1"/>
            <a:r>
              <a:rPr lang="fr-FR" sz="2400" smtClean="0"/>
              <a:t>Estimation basse</a:t>
            </a:r>
          </a:p>
          <a:p>
            <a:pPr lvl="2" eaLnBrk="1" hangingPunct="1"/>
            <a:r>
              <a:rPr lang="fr-FR" sz="2200" smtClean="0"/>
              <a:t>10 443 $ par infection en dollars-2005</a:t>
            </a:r>
          </a:p>
          <a:p>
            <a:pPr lvl="2" eaLnBrk="1" hangingPunct="1"/>
            <a:endParaRPr lang="fr-FR" sz="2200" smtClean="0"/>
          </a:p>
          <a:p>
            <a:pPr lvl="1" eaLnBrk="1" hangingPunct="1"/>
            <a:r>
              <a:rPr lang="fr-FR" sz="2400" smtClean="0"/>
              <a:t>Estimation haute</a:t>
            </a:r>
          </a:p>
          <a:p>
            <a:pPr lvl="2" eaLnBrk="1" hangingPunct="1"/>
            <a:r>
              <a:rPr lang="fr-FR" sz="2200" smtClean="0"/>
              <a:t>25 546 $ par infection en dollars-2002 </a:t>
            </a:r>
          </a:p>
        </p:txBody>
      </p:sp>
      <p:sp>
        <p:nvSpPr>
          <p:cNvPr id="29699" name="Slide Number Placeholder 3"/>
          <p:cNvSpPr>
            <a:spLocks noGrp="1"/>
          </p:cNvSpPr>
          <p:nvPr>
            <p:ph type="sldNum" sz="quarter" idx="10"/>
          </p:nvPr>
        </p:nvSpPr>
        <p:spPr bwMode="auto">
          <a:noFill/>
          <a:ln>
            <a:round/>
            <a:headEnd/>
            <a:tailEnd/>
          </a:ln>
        </p:spPr>
        <p:txBody>
          <a:bodyPr wrap="square" numCol="1" anchorCtr="0" compatLnSpc="1">
            <a:prstTxWarp prst="textNoShape">
              <a:avLst/>
            </a:prstTxWarp>
          </a:bodyPr>
          <a:lstStyle/>
          <a:p>
            <a:pPr fontAlgn="base">
              <a:spcBef>
                <a:spcPct val="0"/>
              </a:spcBef>
              <a:spcAft>
                <a:spcPct val="0"/>
              </a:spcAft>
            </a:pPr>
            <a:fld id="{2F886DAB-1579-4B46-88F7-6F1B04B2E7BE}" type="slidenum">
              <a:rPr lang="en-US" smtClean="0">
                <a:latin typeface="Arial" charset="0"/>
                <a:cs typeface="Arial" charset="0"/>
              </a:rPr>
              <a:pPr fontAlgn="base">
                <a:spcBef>
                  <a:spcPct val="0"/>
                </a:spcBef>
                <a:spcAft>
                  <a:spcPct val="0"/>
                </a:spcAft>
              </a:pPr>
              <a:t>11</a:t>
            </a:fld>
            <a:endParaRPr lang="en-US" smtClean="0">
              <a:latin typeface="Arial" charset="0"/>
              <a:cs typeface="Arial" charset="0"/>
            </a:endParaRPr>
          </a:p>
        </p:txBody>
      </p:sp>
      <p:sp>
        <p:nvSpPr>
          <p:cNvPr id="29700" name="Date Placeholder 4"/>
          <p:cNvSpPr>
            <a:spLocks noGrp="1"/>
          </p:cNvSpPr>
          <p:nvPr>
            <p:ph type="dt"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December 1, 2013</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077200" cy="1143000"/>
          </a:xfrm>
        </p:spPr>
        <p:txBody>
          <a:bodyPr/>
          <a:lstStyle/>
          <a:p>
            <a:pPr eaLnBrk="1" fontAlgn="auto" hangingPunct="1">
              <a:spcAft>
                <a:spcPts val="0"/>
              </a:spcAft>
              <a:defRPr/>
            </a:pPr>
            <a:r>
              <a:rPr lang="fr-FR" sz="4400" dirty="0" smtClean="0"/>
              <a:t/>
            </a:r>
            <a:br>
              <a:rPr lang="fr-FR" sz="4400" dirty="0" smtClean="0"/>
            </a:br>
            <a:r>
              <a:rPr lang="fr-FR" sz="4400" dirty="0" smtClean="0"/>
              <a:t/>
            </a:r>
            <a:br>
              <a:rPr lang="fr-FR" sz="4400" dirty="0" smtClean="0"/>
            </a:br>
            <a:r>
              <a:rPr lang="fr-FR" sz="4400" dirty="0" smtClean="0"/>
              <a:t>Coûts des pneumonies associées </a:t>
            </a:r>
            <a:br>
              <a:rPr lang="fr-FR" sz="4400" dirty="0" smtClean="0"/>
            </a:br>
            <a:r>
              <a:rPr lang="fr-FR" sz="4400" dirty="0" smtClean="0"/>
              <a:t>à la ventilation mécanique (PAVM)</a:t>
            </a:r>
            <a:br>
              <a:rPr lang="fr-FR" sz="4400" dirty="0" smtClean="0"/>
            </a:br>
            <a:r>
              <a:rPr lang="fr-FR" sz="4400" dirty="0" smtClean="0"/>
              <a:t/>
            </a:r>
            <a:br>
              <a:rPr lang="fr-FR" sz="4400" dirty="0" smtClean="0"/>
            </a:br>
            <a:endParaRPr lang="fr-FR" sz="4400" dirty="0"/>
          </a:p>
        </p:txBody>
      </p:sp>
      <p:sp>
        <p:nvSpPr>
          <p:cNvPr id="31746" name="Content Placeholder 2"/>
          <p:cNvSpPr>
            <a:spLocks noGrp="1"/>
          </p:cNvSpPr>
          <p:nvPr>
            <p:ph idx="1"/>
          </p:nvPr>
        </p:nvSpPr>
        <p:spPr>
          <a:xfrm>
            <a:off x="457200" y="2438400"/>
            <a:ext cx="7620000" cy="3276600"/>
          </a:xfrm>
        </p:spPr>
        <p:txBody>
          <a:bodyPr/>
          <a:lstStyle/>
          <a:p>
            <a:pPr eaLnBrk="1" hangingPunct="1"/>
            <a:r>
              <a:rPr lang="fr-FR" sz="2800" smtClean="0"/>
              <a:t>USA</a:t>
            </a:r>
          </a:p>
          <a:p>
            <a:pPr lvl="1" eaLnBrk="1" hangingPunct="1"/>
            <a:r>
              <a:rPr lang="fr-FR" sz="2400" smtClean="0"/>
              <a:t>Estimation basse</a:t>
            </a:r>
          </a:p>
          <a:p>
            <a:pPr lvl="2" eaLnBrk="1" hangingPunct="1"/>
            <a:r>
              <a:rPr lang="fr-FR" sz="2200" smtClean="0"/>
              <a:t>11 897 $ par infection en dollars-1999</a:t>
            </a:r>
          </a:p>
          <a:p>
            <a:pPr lvl="1" eaLnBrk="1" hangingPunct="1"/>
            <a:r>
              <a:rPr lang="fr-FR" sz="2400" smtClean="0"/>
              <a:t>Estimation haute</a:t>
            </a:r>
          </a:p>
          <a:p>
            <a:pPr lvl="2" eaLnBrk="1" hangingPunct="1"/>
            <a:r>
              <a:rPr lang="fr-FR" sz="2200" smtClean="0"/>
              <a:t>25 072 $ par infection en dollars-2005</a:t>
            </a:r>
          </a:p>
          <a:p>
            <a:pPr eaLnBrk="1" hangingPunct="1"/>
            <a:r>
              <a:rPr lang="fr-FR" sz="2800" smtClean="0"/>
              <a:t>Argentine </a:t>
            </a:r>
          </a:p>
          <a:p>
            <a:pPr lvl="1" eaLnBrk="1" hangingPunct="1"/>
            <a:r>
              <a:rPr lang="fr-FR" sz="2400" smtClean="0"/>
              <a:t>Coûts additionnels 2 255 $ US</a:t>
            </a:r>
          </a:p>
          <a:p>
            <a:pPr lvl="1" eaLnBrk="1" hangingPunct="1"/>
            <a:endParaRPr lang="fr-FR" smtClean="0"/>
          </a:p>
        </p:txBody>
      </p:sp>
      <p:sp>
        <p:nvSpPr>
          <p:cNvPr id="31747" name="Slide Number Placeholder 3"/>
          <p:cNvSpPr>
            <a:spLocks noGrp="1"/>
          </p:cNvSpPr>
          <p:nvPr>
            <p:ph type="sldNum" sz="quarter" idx="10"/>
          </p:nvPr>
        </p:nvSpPr>
        <p:spPr bwMode="auto">
          <a:noFill/>
          <a:ln>
            <a:round/>
            <a:headEnd/>
            <a:tailEnd/>
          </a:ln>
        </p:spPr>
        <p:txBody>
          <a:bodyPr wrap="square" numCol="1" anchorCtr="0" compatLnSpc="1">
            <a:prstTxWarp prst="textNoShape">
              <a:avLst/>
            </a:prstTxWarp>
          </a:bodyPr>
          <a:lstStyle/>
          <a:p>
            <a:pPr fontAlgn="base">
              <a:spcBef>
                <a:spcPct val="0"/>
              </a:spcBef>
              <a:spcAft>
                <a:spcPct val="0"/>
              </a:spcAft>
            </a:pPr>
            <a:fld id="{79D0D9DA-698A-4731-967A-5D7F97E8B880}" type="slidenum">
              <a:rPr lang="en-US" smtClean="0">
                <a:latin typeface="Arial" charset="0"/>
                <a:cs typeface="Arial" charset="0"/>
              </a:rPr>
              <a:pPr fontAlgn="base">
                <a:spcBef>
                  <a:spcPct val="0"/>
                </a:spcBef>
                <a:spcAft>
                  <a:spcPct val="0"/>
                </a:spcAft>
              </a:pPr>
              <a:t>12</a:t>
            </a:fld>
            <a:endParaRPr lang="en-US" smtClean="0">
              <a:latin typeface="Arial" charset="0"/>
              <a:cs typeface="Arial" charset="0"/>
            </a:endParaRPr>
          </a:p>
        </p:txBody>
      </p:sp>
      <p:sp>
        <p:nvSpPr>
          <p:cNvPr id="31748" name="Date Placeholder 4"/>
          <p:cNvSpPr>
            <a:spLocks noGrp="1"/>
          </p:cNvSpPr>
          <p:nvPr>
            <p:ph type="dt"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December 1, 2013</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924800" cy="990600"/>
          </a:xfrm>
        </p:spPr>
        <p:txBody>
          <a:bodyPr/>
          <a:lstStyle/>
          <a:p>
            <a:pPr eaLnBrk="1" fontAlgn="auto" hangingPunct="1">
              <a:spcAft>
                <a:spcPts val="0"/>
              </a:spcAft>
              <a:defRPr/>
            </a:pPr>
            <a:r>
              <a:rPr lang="fr-FR" dirty="0" smtClean="0"/>
              <a:t/>
            </a:r>
            <a:br>
              <a:rPr lang="fr-FR" dirty="0" smtClean="0"/>
            </a:br>
            <a:r>
              <a:rPr lang="fr-FR" dirty="0" smtClean="0"/>
              <a:t/>
            </a:r>
            <a:br>
              <a:rPr lang="fr-FR" dirty="0" smtClean="0"/>
            </a:br>
            <a:r>
              <a:rPr lang="fr-FR" dirty="0" smtClean="0"/>
              <a:t>Coûts des bactériémies</a:t>
            </a:r>
            <a:br>
              <a:rPr lang="fr-FR" dirty="0" smtClean="0"/>
            </a:br>
            <a:r>
              <a:rPr lang="fr-FR" dirty="0" smtClean="0"/>
              <a:t/>
            </a:r>
            <a:br>
              <a:rPr lang="fr-FR" dirty="0" smtClean="0"/>
            </a:br>
            <a:endParaRPr lang="fr-FR" dirty="0"/>
          </a:p>
        </p:txBody>
      </p:sp>
      <p:sp>
        <p:nvSpPr>
          <p:cNvPr id="33794" name="Slide Number Placeholder 3"/>
          <p:cNvSpPr>
            <a:spLocks noGrp="1"/>
          </p:cNvSpPr>
          <p:nvPr>
            <p:ph type="sldNum" sz="quarter" idx="10"/>
          </p:nvPr>
        </p:nvSpPr>
        <p:spPr bwMode="auto">
          <a:noFill/>
          <a:ln>
            <a:round/>
            <a:headEnd/>
            <a:tailEnd/>
          </a:ln>
        </p:spPr>
        <p:txBody>
          <a:bodyPr wrap="square" numCol="1" anchorCtr="0" compatLnSpc="1">
            <a:prstTxWarp prst="textNoShape">
              <a:avLst/>
            </a:prstTxWarp>
          </a:bodyPr>
          <a:lstStyle/>
          <a:p>
            <a:pPr fontAlgn="base">
              <a:spcBef>
                <a:spcPct val="0"/>
              </a:spcBef>
              <a:spcAft>
                <a:spcPct val="0"/>
              </a:spcAft>
            </a:pPr>
            <a:fld id="{351375F4-D684-4946-B8C3-5705D3ADC6DE}" type="slidenum">
              <a:rPr lang="en-US" smtClean="0">
                <a:latin typeface="Arial" charset="0"/>
                <a:cs typeface="Arial" charset="0"/>
              </a:rPr>
              <a:pPr fontAlgn="base">
                <a:spcBef>
                  <a:spcPct val="0"/>
                </a:spcBef>
                <a:spcAft>
                  <a:spcPct val="0"/>
                </a:spcAft>
              </a:pPr>
              <a:t>13</a:t>
            </a:fld>
            <a:endParaRPr lang="en-US" smtClean="0">
              <a:latin typeface="Arial" charset="0"/>
              <a:cs typeface="Arial" charset="0"/>
            </a:endParaRPr>
          </a:p>
        </p:txBody>
      </p:sp>
      <p:sp>
        <p:nvSpPr>
          <p:cNvPr id="33795" name="Date Placeholder 4"/>
          <p:cNvSpPr>
            <a:spLocks noGrp="1"/>
          </p:cNvSpPr>
          <p:nvPr>
            <p:ph type="dt"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December 1, 2013</a:t>
            </a:r>
          </a:p>
        </p:txBody>
      </p:sp>
      <p:graphicFrame>
        <p:nvGraphicFramePr>
          <p:cNvPr id="6" name="Table 5"/>
          <p:cNvGraphicFramePr>
            <a:graphicFrameLocks noGrp="1"/>
          </p:cNvGraphicFramePr>
          <p:nvPr/>
        </p:nvGraphicFramePr>
        <p:xfrm>
          <a:off x="609600" y="1524000"/>
          <a:ext cx="7315200" cy="4419600"/>
        </p:xfrm>
        <a:graphic>
          <a:graphicData uri="http://schemas.openxmlformats.org/drawingml/2006/table">
            <a:tbl>
              <a:tblPr firstRow="1" bandRow="1">
                <a:tableStyleId>{5C22544A-7EE6-4342-B048-85BDC9FD1C3A}</a:tableStyleId>
              </a:tblPr>
              <a:tblGrid>
                <a:gridCol w="2103119"/>
                <a:gridCol w="5212081"/>
              </a:tblGrid>
              <a:tr h="522902">
                <a:tc>
                  <a:txBody>
                    <a:bodyPr/>
                    <a:lstStyle/>
                    <a:p>
                      <a:endParaRPr lang="fr-FR" noProof="0" dirty="0"/>
                    </a:p>
                  </a:txBody>
                  <a:tcPr/>
                </a:tc>
                <a:tc>
                  <a:txBody>
                    <a:bodyPr/>
                    <a:lstStyle/>
                    <a:p>
                      <a:endParaRPr lang="fr-FR" noProof="0" dirty="0"/>
                    </a:p>
                  </a:txBody>
                  <a:tcPr/>
                </a:tc>
              </a:tr>
              <a:tr h="902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noProof="0" dirty="0" smtClean="0"/>
                        <a:t>USA</a:t>
                      </a: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fr-FR" noProof="0" dirty="0" smtClean="0"/>
                        <a:t>De</a:t>
                      </a:r>
                      <a:r>
                        <a:rPr lang="fr-FR" baseline="0" noProof="0" dirty="0" smtClean="0"/>
                        <a:t> </a:t>
                      </a:r>
                      <a:r>
                        <a:rPr lang="fr-FR" noProof="0" dirty="0" smtClean="0"/>
                        <a:t>5 734 $ à 22,939 $ par infection en dollars-2003</a:t>
                      </a:r>
                    </a:p>
                  </a:txBody>
                  <a:tcPr/>
                </a:tc>
              </a:tr>
              <a:tr h="902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noProof="0" dirty="0" smtClean="0"/>
                        <a:t>Italie</a:t>
                      </a: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fr-FR" noProof="0" dirty="0" smtClean="0"/>
                        <a:t>Coût moyen total : 9</a:t>
                      </a:r>
                      <a:r>
                        <a:rPr lang="fr-FR" baseline="0" noProof="0" dirty="0" smtClean="0"/>
                        <a:t> </a:t>
                      </a:r>
                      <a:r>
                        <a:rPr lang="fr-FR" noProof="0" dirty="0" smtClean="0"/>
                        <a:t>000 € (en 2004-2006)</a:t>
                      </a:r>
                    </a:p>
                  </a:txBody>
                  <a:tcPr/>
                </a:tc>
              </a:tr>
              <a:tr h="52290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noProof="0" dirty="0" smtClean="0"/>
                        <a:t>Belgique</a:t>
                      </a:r>
                    </a:p>
                  </a:txBody>
                  <a:tcPr/>
                </a:tc>
                <a:tc>
                  <a:txBody>
                    <a:bodyPr/>
                    <a:lstStyle/>
                    <a:p>
                      <a:r>
                        <a:rPr lang="fr-FR" noProof="0" dirty="0" smtClean="0"/>
                        <a:t>Coûts attribuables : 13 585 € (en 2003)</a:t>
                      </a:r>
                      <a:endParaRPr lang="fr-FR" noProof="0" dirty="0"/>
                    </a:p>
                  </a:txBody>
                  <a:tcPr/>
                </a:tc>
              </a:tr>
              <a:tr h="522902">
                <a:tc>
                  <a:txBody>
                    <a:bodyPr/>
                    <a:lstStyle/>
                    <a:p>
                      <a:r>
                        <a:rPr lang="fr-FR" noProof="0" dirty="0" smtClean="0"/>
                        <a:t>Europe</a:t>
                      </a:r>
                      <a:endParaRPr lang="fr-FR" noProof="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fr-FR" noProof="0" dirty="0" smtClean="0"/>
                        <a:t>Coûts additionnels :  4</a:t>
                      </a:r>
                      <a:r>
                        <a:rPr lang="fr-FR" baseline="0" noProof="0" dirty="0" smtClean="0"/>
                        <a:t> </a:t>
                      </a:r>
                      <a:r>
                        <a:rPr lang="fr-FR" noProof="0" dirty="0" smtClean="0"/>
                        <a:t>200–13</a:t>
                      </a:r>
                      <a:r>
                        <a:rPr lang="fr-FR" baseline="0" noProof="0" dirty="0" smtClean="0"/>
                        <a:t> </a:t>
                      </a:r>
                      <a:r>
                        <a:rPr lang="fr-FR" noProof="0" dirty="0" smtClean="0"/>
                        <a:t>030 € </a:t>
                      </a:r>
                    </a:p>
                  </a:txBody>
                  <a:tcPr/>
                </a:tc>
              </a:tr>
              <a:tr h="522902">
                <a:tc>
                  <a:txBody>
                    <a:bodyPr/>
                    <a:lstStyle/>
                    <a:p>
                      <a:r>
                        <a:rPr lang="fr-FR" noProof="0" dirty="0" smtClean="0"/>
                        <a:t>Mexique</a:t>
                      </a:r>
                      <a:endParaRPr lang="fr-FR" noProof="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fr-FR" noProof="0" dirty="0" smtClean="0"/>
                        <a:t>Coûts additionnels : 11</a:t>
                      </a:r>
                      <a:r>
                        <a:rPr lang="fr-FR" baseline="0" noProof="0" dirty="0" smtClean="0"/>
                        <a:t> </a:t>
                      </a:r>
                      <a:r>
                        <a:rPr lang="fr-FR" noProof="0" dirty="0" smtClean="0"/>
                        <a:t>591 $ US</a:t>
                      </a:r>
                    </a:p>
                  </a:txBody>
                  <a:tcPr/>
                </a:tc>
              </a:tr>
              <a:tr h="522902">
                <a:tc>
                  <a:txBody>
                    <a:bodyPr/>
                    <a:lstStyle/>
                    <a:p>
                      <a:r>
                        <a:rPr lang="fr-FR" noProof="0" dirty="0" smtClean="0"/>
                        <a:t>Argentine</a:t>
                      </a:r>
                      <a:endParaRPr lang="fr-FR" noProof="0"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fr-FR" noProof="0" dirty="0" smtClean="0"/>
                        <a:t>Moyenne : 4</a:t>
                      </a:r>
                      <a:r>
                        <a:rPr lang="fr-FR" baseline="0" noProof="0" dirty="0" smtClean="0"/>
                        <a:t> </a:t>
                      </a:r>
                      <a:r>
                        <a:rPr lang="fr-FR" noProof="0" dirty="0" smtClean="0"/>
                        <a:t>888 $ US</a:t>
                      </a:r>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924800" cy="1143000"/>
          </a:xfrm>
        </p:spPr>
        <p:txBody>
          <a:bodyPr/>
          <a:lstStyle/>
          <a:p>
            <a:pPr eaLnBrk="1" fontAlgn="auto" hangingPunct="1">
              <a:spcAft>
                <a:spcPts val="0"/>
              </a:spcAft>
              <a:defRPr/>
            </a:pPr>
            <a:r>
              <a:rPr lang="fr-FR" dirty="0" smtClean="0"/>
              <a:t>Coûts des infections urinaires</a:t>
            </a:r>
            <a:endParaRPr lang="fr-FR" dirty="0"/>
          </a:p>
        </p:txBody>
      </p:sp>
      <p:sp>
        <p:nvSpPr>
          <p:cNvPr id="3" name="Content Placeholder 2"/>
          <p:cNvSpPr>
            <a:spLocks noGrp="1"/>
          </p:cNvSpPr>
          <p:nvPr>
            <p:ph idx="1"/>
          </p:nvPr>
        </p:nvSpPr>
        <p:spPr>
          <a:xfrm>
            <a:off x="457200" y="2133600"/>
            <a:ext cx="7620000" cy="3276600"/>
          </a:xfrm>
        </p:spPr>
        <p:txBody>
          <a:bodyPr>
            <a:normAutofit/>
          </a:bodyPr>
          <a:lstStyle/>
          <a:p>
            <a:pPr eaLnBrk="1" hangingPunct="1">
              <a:defRPr/>
            </a:pPr>
            <a:r>
              <a:rPr lang="fr-FR" sz="2800" dirty="0" smtClean="0"/>
              <a:t>USA</a:t>
            </a:r>
          </a:p>
          <a:p>
            <a:pPr lvl="1" eaLnBrk="1" hangingPunct="1">
              <a:defRPr/>
            </a:pPr>
            <a:r>
              <a:rPr lang="fr-FR" sz="2400" dirty="0" smtClean="0"/>
              <a:t>Estimation basse</a:t>
            </a:r>
          </a:p>
          <a:p>
            <a:pPr lvl="2" eaLnBrk="1" hangingPunct="1">
              <a:defRPr/>
            </a:pPr>
            <a:r>
              <a:rPr lang="fr-FR" sz="2200" dirty="0" smtClean="0"/>
              <a:t>589 $ par infection en dollars-1998</a:t>
            </a:r>
          </a:p>
          <a:p>
            <a:pPr lvl="1" eaLnBrk="1" hangingPunct="1">
              <a:defRPr/>
            </a:pPr>
            <a:r>
              <a:rPr lang="fr-FR" sz="2400" dirty="0" smtClean="0"/>
              <a:t>Estimation haute</a:t>
            </a:r>
          </a:p>
          <a:p>
            <a:pPr lvl="2" eaLnBrk="1" hangingPunct="1">
              <a:defRPr/>
            </a:pPr>
            <a:r>
              <a:rPr lang="fr-FR" sz="2200" dirty="0" smtClean="0"/>
              <a:t>758 $ par infection en dollars-2006</a:t>
            </a:r>
          </a:p>
          <a:p>
            <a:pPr eaLnBrk="1" hangingPunct="1">
              <a:defRPr/>
            </a:pPr>
            <a:r>
              <a:rPr lang="fr-FR" sz="2800" dirty="0" smtClean="0"/>
              <a:t>GB</a:t>
            </a:r>
          </a:p>
          <a:p>
            <a:pPr lvl="1" eaLnBrk="1" hangingPunct="1">
              <a:defRPr/>
            </a:pPr>
            <a:r>
              <a:rPr lang="fr-FR" sz="2400" dirty="0" smtClean="0"/>
              <a:t>Coûts additionnels estimés à : 1 122 £ (en 2006)</a:t>
            </a:r>
          </a:p>
          <a:p>
            <a:pPr marL="114300" indent="0" eaLnBrk="1" hangingPunct="1">
              <a:defRPr/>
            </a:pPr>
            <a:endParaRPr lang="fr-FR" dirty="0" smtClean="0"/>
          </a:p>
        </p:txBody>
      </p:sp>
      <p:sp>
        <p:nvSpPr>
          <p:cNvPr id="35843" name="Slide Number Placeholder 3"/>
          <p:cNvSpPr>
            <a:spLocks noGrp="1"/>
          </p:cNvSpPr>
          <p:nvPr>
            <p:ph type="sldNum" sz="quarter" idx="10"/>
          </p:nvPr>
        </p:nvSpPr>
        <p:spPr bwMode="auto">
          <a:noFill/>
          <a:ln>
            <a:round/>
            <a:headEnd/>
            <a:tailEnd/>
          </a:ln>
        </p:spPr>
        <p:txBody>
          <a:bodyPr wrap="square" numCol="1" anchorCtr="0" compatLnSpc="1">
            <a:prstTxWarp prst="textNoShape">
              <a:avLst/>
            </a:prstTxWarp>
          </a:bodyPr>
          <a:lstStyle/>
          <a:p>
            <a:pPr fontAlgn="base">
              <a:spcBef>
                <a:spcPct val="0"/>
              </a:spcBef>
              <a:spcAft>
                <a:spcPct val="0"/>
              </a:spcAft>
            </a:pPr>
            <a:fld id="{9BA6CB30-DFA0-4949-899C-D5A8E6615CFE}" type="slidenum">
              <a:rPr lang="en-US" smtClean="0">
                <a:latin typeface="Arial" charset="0"/>
                <a:cs typeface="Arial" charset="0"/>
              </a:rPr>
              <a:pPr fontAlgn="base">
                <a:spcBef>
                  <a:spcPct val="0"/>
                </a:spcBef>
                <a:spcAft>
                  <a:spcPct val="0"/>
                </a:spcAft>
              </a:pPr>
              <a:t>14</a:t>
            </a:fld>
            <a:endParaRPr lang="en-US" smtClean="0">
              <a:latin typeface="Arial" charset="0"/>
              <a:cs typeface="Arial" charset="0"/>
            </a:endParaRPr>
          </a:p>
        </p:txBody>
      </p:sp>
      <p:sp>
        <p:nvSpPr>
          <p:cNvPr id="35844" name="Date Placeholder 4"/>
          <p:cNvSpPr>
            <a:spLocks noGrp="1"/>
          </p:cNvSpPr>
          <p:nvPr>
            <p:ph type="dt"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December 1, 2013</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fr-FR" dirty="0" smtClean="0"/>
              <a:t>Coût-bénéfice de la prévention des infections</a:t>
            </a:r>
            <a:endParaRPr lang="fr-FR" dirty="0"/>
          </a:p>
        </p:txBody>
      </p:sp>
      <p:sp>
        <p:nvSpPr>
          <p:cNvPr id="3" name="Content Placeholder 2"/>
          <p:cNvSpPr>
            <a:spLocks noGrp="1"/>
          </p:cNvSpPr>
          <p:nvPr>
            <p:ph idx="1"/>
          </p:nvPr>
        </p:nvSpPr>
        <p:spPr>
          <a:xfrm>
            <a:off x="457200" y="1828800"/>
            <a:ext cx="7620000" cy="4800600"/>
          </a:xfrm>
        </p:spPr>
        <p:txBody>
          <a:bodyPr rtlCol="0">
            <a:normAutofit lnSpcReduction="10000"/>
          </a:bodyPr>
          <a:lstStyle/>
          <a:p>
            <a:pPr eaLnBrk="1" fontAlgn="auto" hangingPunct="1">
              <a:spcAft>
                <a:spcPts val="0"/>
              </a:spcAft>
              <a:buFont typeface="Arial" pitchFamily="34" charset="0"/>
              <a:buChar char="•"/>
              <a:defRPr/>
            </a:pPr>
            <a:r>
              <a:rPr lang="fr-FR" sz="2800" dirty="0" smtClean="0"/>
              <a:t>USA : Etude SENIC sur l'efficacité des mesures de prévention des IAS  (1974-1983)</a:t>
            </a:r>
          </a:p>
          <a:p>
            <a:pPr eaLnBrk="1" fontAlgn="auto" hangingPunct="1">
              <a:spcAft>
                <a:spcPts val="0"/>
              </a:spcAft>
              <a:buFont typeface="Arial" pitchFamily="34" charset="0"/>
              <a:buChar char="•"/>
              <a:defRPr/>
            </a:pPr>
            <a:r>
              <a:rPr lang="fr-FR" sz="2800" dirty="0" smtClean="0"/>
              <a:t>Hôpitaux inclus : </a:t>
            </a:r>
          </a:p>
          <a:p>
            <a:pPr marL="640080" lvl="1" eaLnBrk="1" fontAlgn="auto" hangingPunct="1">
              <a:spcAft>
                <a:spcPts val="0"/>
              </a:spcAft>
              <a:buFont typeface="Arial" pitchFamily="34" charset="0"/>
              <a:buChar char="•"/>
              <a:defRPr/>
            </a:pPr>
            <a:r>
              <a:rPr lang="fr-FR" sz="2400" dirty="0" smtClean="0"/>
              <a:t>1 infirmière hygiéniste temps plein pour 250 lits, </a:t>
            </a:r>
          </a:p>
          <a:p>
            <a:pPr marL="640080" lvl="1" eaLnBrk="1" fontAlgn="auto" hangingPunct="1">
              <a:spcAft>
                <a:spcPts val="0"/>
              </a:spcAft>
              <a:buFont typeface="Arial" pitchFamily="34" charset="0"/>
              <a:buChar char="•"/>
              <a:defRPr/>
            </a:pPr>
            <a:r>
              <a:rPr lang="fr-FR" sz="2400" dirty="0" smtClean="0"/>
              <a:t>1 médecin hygiéniste, </a:t>
            </a:r>
          </a:p>
          <a:p>
            <a:pPr marL="640080" lvl="1" eaLnBrk="1" fontAlgn="auto" hangingPunct="1">
              <a:spcAft>
                <a:spcPts val="0"/>
              </a:spcAft>
              <a:buFont typeface="Arial" pitchFamily="34" charset="0"/>
              <a:buChar char="•"/>
              <a:defRPr/>
            </a:pPr>
            <a:r>
              <a:rPr lang="fr-FR" sz="2400" dirty="0" smtClean="0"/>
              <a:t>1 surveillance adaptée, </a:t>
            </a:r>
          </a:p>
          <a:p>
            <a:pPr marL="640080" lvl="1" eaLnBrk="1" fontAlgn="auto" hangingPunct="1">
              <a:spcAft>
                <a:spcPts val="0"/>
              </a:spcAft>
              <a:buFont typeface="Arial" pitchFamily="34" charset="0"/>
              <a:buChar char="•"/>
              <a:defRPr/>
            </a:pPr>
            <a:r>
              <a:rPr lang="fr-FR" sz="2400" dirty="0" smtClean="0"/>
              <a:t>1 système de </a:t>
            </a:r>
            <a:r>
              <a:rPr lang="fr-FR" sz="2400" dirty="0" err="1" smtClean="0"/>
              <a:t>rétroinformation</a:t>
            </a:r>
            <a:r>
              <a:rPr lang="fr-FR" sz="2400" dirty="0" smtClean="0"/>
              <a:t> des taux d'ISO aux chirurgiens </a:t>
            </a:r>
          </a:p>
          <a:p>
            <a:pPr marL="411480" lvl="1" indent="0" eaLnBrk="1" fontAlgn="auto" hangingPunct="1">
              <a:spcAft>
                <a:spcPts val="0"/>
              </a:spcAft>
              <a:buFont typeface="Arial" pitchFamily="34" charset="0"/>
              <a:buNone/>
              <a:defRPr/>
            </a:pPr>
            <a:r>
              <a:rPr lang="fr-FR" sz="2400" dirty="0" smtClean="0">
                <a:sym typeface="Wingdings" panose="05000000000000000000" pitchFamily="2" charset="2"/>
              </a:rPr>
              <a:t></a:t>
            </a:r>
            <a:r>
              <a:rPr lang="fr-FR" sz="2400" dirty="0" smtClean="0"/>
              <a:t> réduction des taux d'IAS de 32%  </a:t>
            </a:r>
          </a:p>
          <a:p>
            <a:pPr eaLnBrk="1" fontAlgn="auto" hangingPunct="1">
              <a:spcAft>
                <a:spcPts val="0"/>
              </a:spcAft>
              <a:buFont typeface="Arial" pitchFamily="34" charset="0"/>
              <a:buChar char="•"/>
              <a:defRPr/>
            </a:pPr>
            <a:r>
              <a:rPr lang="fr-FR" sz="2800" dirty="0" smtClean="0"/>
              <a:t>Dans les autres hôpitaux, les taux d'IAS ont augmentés de 18%...</a:t>
            </a:r>
            <a:endParaRPr lang="fr-FR" dirty="0"/>
          </a:p>
        </p:txBody>
      </p:sp>
      <p:sp>
        <p:nvSpPr>
          <p:cNvPr id="37891" name="Slide Number Placeholder 3"/>
          <p:cNvSpPr>
            <a:spLocks noGrp="1"/>
          </p:cNvSpPr>
          <p:nvPr>
            <p:ph type="sldNum" sz="quarter" idx="10"/>
          </p:nvPr>
        </p:nvSpPr>
        <p:spPr bwMode="auto">
          <a:noFill/>
          <a:ln>
            <a:round/>
            <a:headEnd/>
            <a:tailEnd/>
          </a:ln>
        </p:spPr>
        <p:txBody>
          <a:bodyPr wrap="square" numCol="1" anchorCtr="0" compatLnSpc="1">
            <a:prstTxWarp prst="textNoShape">
              <a:avLst/>
            </a:prstTxWarp>
          </a:bodyPr>
          <a:lstStyle/>
          <a:p>
            <a:pPr fontAlgn="base">
              <a:spcBef>
                <a:spcPct val="0"/>
              </a:spcBef>
              <a:spcAft>
                <a:spcPct val="0"/>
              </a:spcAft>
            </a:pPr>
            <a:fld id="{1B8440EC-EA7B-4F39-A107-0A6C055CABE6}" type="slidenum">
              <a:rPr lang="en-US" smtClean="0">
                <a:latin typeface="Arial" charset="0"/>
                <a:cs typeface="Arial" charset="0"/>
              </a:rPr>
              <a:pPr fontAlgn="base">
                <a:spcBef>
                  <a:spcPct val="0"/>
                </a:spcBef>
                <a:spcAft>
                  <a:spcPct val="0"/>
                </a:spcAft>
              </a:pPr>
              <a:t>15</a:t>
            </a:fld>
            <a:endParaRPr lang="en-US" smtClean="0">
              <a:latin typeface="Arial" charset="0"/>
              <a:cs typeface="Arial" charset="0"/>
            </a:endParaRPr>
          </a:p>
        </p:txBody>
      </p:sp>
      <p:sp>
        <p:nvSpPr>
          <p:cNvPr id="37892" name="Date Placeholder 5"/>
          <p:cNvSpPr>
            <a:spLocks noGrp="1"/>
          </p:cNvSpPr>
          <p:nvPr>
            <p:ph type="dt"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December 1, 2013</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fr-FR" dirty="0" smtClean="0"/>
              <a:t>Prévention du risque infectieux associé aux soins</a:t>
            </a:r>
            <a:endParaRPr lang="fr-FR" dirty="0"/>
          </a:p>
        </p:txBody>
      </p:sp>
      <p:sp>
        <p:nvSpPr>
          <p:cNvPr id="39938" name="Content Placeholder 2"/>
          <p:cNvSpPr>
            <a:spLocks noGrp="1"/>
          </p:cNvSpPr>
          <p:nvPr>
            <p:ph idx="1"/>
          </p:nvPr>
        </p:nvSpPr>
        <p:spPr>
          <a:xfrm>
            <a:off x="228600" y="1752600"/>
            <a:ext cx="7620000" cy="4648200"/>
          </a:xfrm>
        </p:spPr>
        <p:txBody>
          <a:bodyPr/>
          <a:lstStyle/>
          <a:p>
            <a:pPr marL="114300" indent="0" eaLnBrk="1" hangingPunct="1">
              <a:buFont typeface="Arial" charset="0"/>
              <a:buNone/>
            </a:pPr>
            <a:r>
              <a:rPr lang="fr-FR" sz="2800" smtClean="0"/>
              <a:t>Harmoniser les programmes avec des objectifs organisationnels :  </a:t>
            </a:r>
          </a:p>
          <a:p>
            <a:pPr marL="868363" lvl="1" indent="-457200" eaLnBrk="1" hangingPunct="1">
              <a:buClr>
                <a:schemeClr val="accent1"/>
              </a:buClr>
              <a:buFont typeface="Cambria" pitchFamily="18" charset="0"/>
              <a:buAutoNum type="arabicPeriod"/>
            </a:pPr>
            <a:r>
              <a:rPr lang="fr-FR" sz="2400" smtClean="0"/>
              <a:t>Identifier les secteurs où les programmes de prévention des IAS  peut apporter des bénéfices et des améliorations</a:t>
            </a:r>
          </a:p>
          <a:p>
            <a:pPr marL="868363" lvl="1" indent="-457200" eaLnBrk="1" hangingPunct="1">
              <a:buClr>
                <a:schemeClr val="accent1"/>
              </a:buClr>
              <a:buFont typeface="Cambria" pitchFamily="18" charset="0"/>
              <a:buAutoNum type="arabicPeriod"/>
            </a:pPr>
            <a:r>
              <a:rPr lang="fr-FR" sz="2400" smtClean="0"/>
              <a:t>Eviter les surcoûts liés aux soins, et surtout ceux associés aux IAS</a:t>
            </a:r>
          </a:p>
          <a:p>
            <a:pPr marL="868363" lvl="1" indent="-457200" eaLnBrk="1" hangingPunct="1">
              <a:buClr>
                <a:schemeClr val="accent1"/>
              </a:buClr>
              <a:buFont typeface="Cambria" pitchFamily="18" charset="0"/>
              <a:buAutoNum type="arabicPeriod"/>
            </a:pPr>
            <a:r>
              <a:rPr lang="fr-FR" sz="2400" smtClean="0"/>
              <a:t>Identifier les opportunités de réduction des dépenses par des analyses de coûts</a:t>
            </a:r>
          </a:p>
          <a:p>
            <a:pPr marL="868363" lvl="1" indent="-457200" eaLnBrk="1" hangingPunct="1">
              <a:buClr>
                <a:schemeClr val="accent1"/>
              </a:buClr>
              <a:buFont typeface="Cambria" pitchFamily="18" charset="0"/>
              <a:buAutoNum type="arabicPeriod"/>
            </a:pPr>
            <a:r>
              <a:rPr lang="fr-FR" sz="2400" smtClean="0"/>
              <a:t>Participer aux efforts par la mesure et la prévention d'autres évènements indésirables associés aux soins.</a:t>
            </a:r>
          </a:p>
        </p:txBody>
      </p:sp>
      <p:sp>
        <p:nvSpPr>
          <p:cNvPr id="39939" name="Slide Number Placeholder 3"/>
          <p:cNvSpPr>
            <a:spLocks noGrp="1"/>
          </p:cNvSpPr>
          <p:nvPr>
            <p:ph type="sldNum" sz="quarter" idx="10"/>
          </p:nvPr>
        </p:nvSpPr>
        <p:spPr bwMode="auto">
          <a:noFill/>
          <a:ln>
            <a:round/>
            <a:headEnd/>
            <a:tailEnd/>
          </a:ln>
        </p:spPr>
        <p:txBody>
          <a:bodyPr wrap="square" numCol="1" anchorCtr="0" compatLnSpc="1">
            <a:prstTxWarp prst="textNoShape">
              <a:avLst/>
            </a:prstTxWarp>
          </a:bodyPr>
          <a:lstStyle/>
          <a:p>
            <a:pPr fontAlgn="base">
              <a:spcBef>
                <a:spcPct val="0"/>
              </a:spcBef>
              <a:spcAft>
                <a:spcPct val="0"/>
              </a:spcAft>
            </a:pPr>
            <a:fld id="{C8500DFE-C560-4B72-8E96-19ED795E9902}" type="slidenum">
              <a:rPr lang="fr-FR" smtClean="0">
                <a:latin typeface="Arial" charset="0"/>
                <a:cs typeface="Arial" charset="0"/>
              </a:rPr>
              <a:pPr fontAlgn="base">
                <a:spcBef>
                  <a:spcPct val="0"/>
                </a:spcBef>
                <a:spcAft>
                  <a:spcPct val="0"/>
                </a:spcAft>
              </a:pPr>
              <a:t>16</a:t>
            </a:fld>
            <a:endParaRPr lang="fr-FR" smtClean="0">
              <a:latin typeface="Arial" charset="0"/>
              <a:cs typeface="Arial" charset="0"/>
            </a:endParaRPr>
          </a:p>
        </p:txBody>
      </p:sp>
      <p:sp>
        <p:nvSpPr>
          <p:cNvPr id="39940" name="Date Placeholder 4"/>
          <p:cNvSpPr>
            <a:spLocks noGrp="1"/>
          </p:cNvSpPr>
          <p:nvPr>
            <p:ph type="dt"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fr-FR" smtClean="0">
                <a:latin typeface="Arial" charset="0"/>
                <a:cs typeface="Arial" charset="0"/>
              </a:rPr>
              <a:t>December 1, 2013</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1143000"/>
          </a:xfrm>
        </p:spPr>
        <p:txBody>
          <a:bodyPr/>
          <a:lstStyle/>
          <a:p>
            <a:pPr eaLnBrk="1" fontAlgn="auto" hangingPunct="1">
              <a:spcAft>
                <a:spcPts val="0"/>
              </a:spcAft>
              <a:defRPr/>
            </a:pPr>
            <a:r>
              <a:rPr lang="fr-FR" dirty="0" smtClean="0"/>
              <a:t>Références</a:t>
            </a:r>
            <a:endParaRPr lang="fr-FR" dirty="0"/>
          </a:p>
        </p:txBody>
      </p:sp>
      <p:sp>
        <p:nvSpPr>
          <p:cNvPr id="41986" name="Content Placeholder 2"/>
          <p:cNvSpPr>
            <a:spLocks noGrp="1"/>
          </p:cNvSpPr>
          <p:nvPr>
            <p:ph idx="1"/>
          </p:nvPr>
        </p:nvSpPr>
        <p:spPr>
          <a:xfrm>
            <a:off x="457200" y="1371600"/>
            <a:ext cx="7620000" cy="4800600"/>
          </a:xfrm>
        </p:spPr>
        <p:txBody>
          <a:bodyPr/>
          <a:lstStyle/>
          <a:p>
            <a:pPr eaLnBrk="1" hangingPunct="1"/>
            <a:r>
              <a:rPr lang="en-GB" sz="2000" smtClean="0"/>
              <a:t>Gianino MM, et al. A model for calculating costs of hospital-acquired infections: an Italian experience. </a:t>
            </a:r>
            <a:r>
              <a:rPr lang="en-GB" sz="2000" i="1" smtClean="0"/>
              <a:t>J Health Organization Mngt</a:t>
            </a:r>
            <a:r>
              <a:rPr lang="en-GB" sz="2000" smtClean="0"/>
              <a:t>. 2007; 21 (1): 39</a:t>
            </a:r>
            <a:r>
              <a:rPr lang="en-GB" sz="2000" i="1" smtClean="0"/>
              <a:t>.</a:t>
            </a:r>
            <a:endParaRPr lang="en-US" sz="2000" smtClean="0"/>
          </a:p>
          <a:p>
            <a:pPr eaLnBrk="1" hangingPunct="1"/>
            <a:r>
              <a:rPr lang="en-GB" sz="2000" smtClean="0"/>
              <a:t>World Health Organization. </a:t>
            </a:r>
            <a:r>
              <a:rPr lang="en-GB" sz="2000" i="1" smtClean="0"/>
              <a:t>Threshold values for intervention cost-effectiveness by Region.</a:t>
            </a:r>
            <a:r>
              <a:rPr lang="en-GB" sz="2000" smtClean="0"/>
              <a:t> </a:t>
            </a:r>
            <a:r>
              <a:rPr lang="en-GB" sz="2000" u="sng" smtClean="0">
                <a:hlinkClick r:id="rId3"/>
              </a:rPr>
              <a:t>www.who.int/choice/costs/CER_levels/en/index.html</a:t>
            </a:r>
            <a:endParaRPr lang="en-GB" sz="2000" u="sng" smtClean="0"/>
          </a:p>
          <a:p>
            <a:pPr eaLnBrk="1" hangingPunct="1"/>
            <a:r>
              <a:rPr lang="en-GB" sz="2000" smtClean="0"/>
              <a:t>Perencevich E, et al. Raising Standards While Watching the Bottom Line Making a Business Case for Infection Control Intervention. </a:t>
            </a:r>
            <a:r>
              <a:rPr lang="en-GB" sz="2000" i="1" smtClean="0"/>
              <a:t>Infect Control Hosp Epidemiol</a:t>
            </a:r>
            <a:r>
              <a:rPr lang="en-GB" sz="2000" smtClean="0"/>
              <a:t> 2007; 28:1121-1133.</a:t>
            </a:r>
            <a:endParaRPr lang="en-US" sz="2000" smtClean="0"/>
          </a:p>
          <a:p>
            <a:pPr eaLnBrk="1" hangingPunct="1"/>
            <a:r>
              <a:rPr lang="en-GB" sz="2000" smtClean="0"/>
              <a:t>Haley RW, et al. The efficacy of infection surveillance and control programs in preventing nosocomial infections in US hospitals. </a:t>
            </a:r>
            <a:r>
              <a:rPr lang="en-GB" sz="2000" i="1" smtClean="0"/>
              <a:t>Amer J Epidemiol </a:t>
            </a:r>
            <a:r>
              <a:rPr lang="en-GB" sz="2000" smtClean="0"/>
              <a:t>1985; 121:182-205.</a:t>
            </a:r>
          </a:p>
          <a:p>
            <a:pPr eaLnBrk="1" hangingPunct="1"/>
            <a:r>
              <a:rPr lang="en-GB" sz="2000" smtClean="0"/>
              <a:t>Kilgore ML, et al. The Costs of Nosocomial Infections. </a:t>
            </a:r>
            <a:r>
              <a:rPr lang="en-GB" sz="2000" i="1" smtClean="0"/>
              <a:t>Medical Care</a:t>
            </a:r>
            <a:r>
              <a:rPr lang="en-GB" sz="2000" smtClean="0"/>
              <a:t>. 2008; 46 (1):101-104.  </a:t>
            </a:r>
            <a:endParaRPr lang="en-US" sz="2000" smtClean="0"/>
          </a:p>
          <a:p>
            <a:pPr eaLnBrk="1" hangingPunct="1"/>
            <a:endParaRPr lang="en-US" sz="2000" smtClean="0"/>
          </a:p>
        </p:txBody>
      </p:sp>
      <p:sp>
        <p:nvSpPr>
          <p:cNvPr id="41987" name="Slide Number Placeholder 3"/>
          <p:cNvSpPr>
            <a:spLocks noGrp="1"/>
          </p:cNvSpPr>
          <p:nvPr>
            <p:ph type="sldNum" sz="quarter" idx="10"/>
          </p:nvPr>
        </p:nvSpPr>
        <p:spPr bwMode="auto">
          <a:noFill/>
          <a:ln>
            <a:round/>
            <a:headEnd/>
            <a:tailEnd/>
          </a:ln>
        </p:spPr>
        <p:txBody>
          <a:bodyPr wrap="square" numCol="1" anchorCtr="0" compatLnSpc="1">
            <a:prstTxWarp prst="textNoShape">
              <a:avLst/>
            </a:prstTxWarp>
          </a:bodyPr>
          <a:lstStyle/>
          <a:p>
            <a:pPr fontAlgn="base">
              <a:spcBef>
                <a:spcPct val="0"/>
              </a:spcBef>
              <a:spcAft>
                <a:spcPct val="0"/>
              </a:spcAft>
            </a:pPr>
            <a:fld id="{043F6670-21F4-4FEC-B4E4-46A17B127E12}" type="slidenum">
              <a:rPr lang="en-US" smtClean="0">
                <a:latin typeface="Arial" charset="0"/>
                <a:cs typeface="Arial" charset="0"/>
              </a:rPr>
              <a:pPr fontAlgn="base">
                <a:spcBef>
                  <a:spcPct val="0"/>
                </a:spcBef>
                <a:spcAft>
                  <a:spcPct val="0"/>
                </a:spcAft>
              </a:pPr>
              <a:t>17</a:t>
            </a:fld>
            <a:endParaRPr lang="en-US" smtClean="0">
              <a:latin typeface="Arial" charset="0"/>
              <a:cs typeface="Arial" charset="0"/>
            </a:endParaRPr>
          </a:p>
        </p:txBody>
      </p:sp>
      <p:sp>
        <p:nvSpPr>
          <p:cNvPr id="41988" name="Date Placeholder 4"/>
          <p:cNvSpPr>
            <a:spLocks noGrp="1"/>
          </p:cNvSpPr>
          <p:nvPr>
            <p:ph type="dt"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December 1, 2013</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Quiz</a:t>
            </a:r>
            <a:endParaRPr lang="en-US" dirty="0"/>
          </a:p>
        </p:txBody>
      </p:sp>
      <p:sp>
        <p:nvSpPr>
          <p:cNvPr id="3" name="Content Placeholder 2"/>
          <p:cNvSpPr>
            <a:spLocks noGrp="1"/>
          </p:cNvSpPr>
          <p:nvPr>
            <p:ph idx="1"/>
          </p:nvPr>
        </p:nvSpPr>
        <p:spPr>
          <a:xfrm>
            <a:off x="539750" y="1874838"/>
            <a:ext cx="7308850" cy="3763962"/>
          </a:xfrm>
        </p:spPr>
        <p:txBody>
          <a:bodyPr rtlCol="0">
            <a:normAutofit lnSpcReduction="10000"/>
          </a:bodyPr>
          <a:lstStyle/>
          <a:p>
            <a:pPr marL="514350" indent="-514350" eaLnBrk="1" fontAlgn="auto" hangingPunct="1">
              <a:spcAft>
                <a:spcPts val="0"/>
              </a:spcAft>
              <a:buFont typeface="+mj-lt"/>
              <a:buAutoNum type="arabicPeriod"/>
              <a:defRPr/>
            </a:pPr>
            <a:r>
              <a:rPr lang="fr-FR" sz="2400" dirty="0" smtClean="0"/>
              <a:t>La méthode d'analyse la plus répandue est celle du coût-efficacité V/F?</a:t>
            </a:r>
          </a:p>
          <a:p>
            <a:pPr marL="514350" indent="-514350" eaLnBrk="1" fontAlgn="auto" hangingPunct="1">
              <a:spcAft>
                <a:spcPts val="0"/>
              </a:spcAft>
              <a:buFont typeface="+mj-lt"/>
              <a:buAutoNum type="arabicPeriod"/>
              <a:defRPr/>
            </a:pPr>
            <a:r>
              <a:rPr lang="fr-FR" sz="2400" dirty="0" smtClean="0"/>
              <a:t>Une analyse de coût des IAS devrait inclure :</a:t>
            </a:r>
          </a:p>
          <a:p>
            <a:pPr marL="1177290" lvl="2" indent="-514350" eaLnBrk="1" fontAlgn="auto" hangingPunct="1">
              <a:spcAft>
                <a:spcPts val="0"/>
              </a:spcAft>
              <a:buClr>
                <a:schemeClr val="accent2"/>
              </a:buClr>
              <a:buFont typeface="+mj-lt"/>
              <a:buAutoNum type="alphaLcParenR"/>
              <a:defRPr/>
            </a:pPr>
            <a:r>
              <a:rPr lang="fr-FR" sz="2400" dirty="0" smtClean="0"/>
              <a:t>Antibiotiques</a:t>
            </a:r>
          </a:p>
          <a:p>
            <a:pPr marL="1177290" lvl="2" indent="-514350" eaLnBrk="1" fontAlgn="auto" hangingPunct="1">
              <a:spcAft>
                <a:spcPts val="0"/>
              </a:spcAft>
              <a:buClr>
                <a:schemeClr val="accent2"/>
              </a:buClr>
              <a:buFont typeface="+mj-lt"/>
              <a:buAutoNum type="alphaLcParenR"/>
              <a:defRPr/>
            </a:pPr>
            <a:r>
              <a:rPr lang="fr-FR" sz="2400" dirty="0" err="1" smtClean="0"/>
              <a:t>Surblouse</a:t>
            </a:r>
            <a:endParaRPr lang="fr-FR" sz="2400" dirty="0" smtClean="0"/>
          </a:p>
          <a:p>
            <a:pPr marL="1177290" lvl="2" indent="-514350" eaLnBrk="1" fontAlgn="auto" hangingPunct="1">
              <a:spcAft>
                <a:spcPts val="0"/>
              </a:spcAft>
              <a:buClr>
                <a:schemeClr val="accent2"/>
              </a:buClr>
              <a:buFont typeface="+mj-lt"/>
              <a:buAutoNum type="alphaLcParenR"/>
              <a:defRPr/>
            </a:pPr>
            <a:r>
              <a:rPr lang="fr-FR" sz="2400" dirty="0" smtClean="0"/>
              <a:t>Type de chambre</a:t>
            </a:r>
          </a:p>
          <a:p>
            <a:pPr marL="1177290" lvl="2" indent="-514350" eaLnBrk="1" fontAlgn="auto" hangingPunct="1">
              <a:spcAft>
                <a:spcPts val="0"/>
              </a:spcAft>
              <a:buClr>
                <a:schemeClr val="accent2"/>
              </a:buClr>
              <a:buFont typeface="+mj-lt"/>
              <a:buAutoNum type="alphaLcParenR"/>
              <a:defRPr/>
            </a:pPr>
            <a:r>
              <a:rPr lang="fr-FR" sz="2400" dirty="0" smtClean="0"/>
              <a:t>Toutes les réponses sont justes</a:t>
            </a:r>
          </a:p>
          <a:p>
            <a:pPr marL="514350" indent="-514350" eaLnBrk="1" fontAlgn="auto" hangingPunct="1">
              <a:spcAft>
                <a:spcPts val="0"/>
              </a:spcAft>
              <a:buFont typeface="+mj-lt"/>
              <a:buAutoNum type="arabicPeriod"/>
              <a:defRPr/>
            </a:pPr>
            <a:r>
              <a:rPr lang="fr-FR" sz="2400" dirty="0" smtClean="0"/>
              <a:t>L'équipe opérationnelle d'hygiène ne devrait pas être concernée par les coûts. V/F?</a:t>
            </a:r>
          </a:p>
          <a:p>
            <a:pPr marL="514350" indent="-514350" eaLnBrk="1" fontAlgn="auto" hangingPunct="1">
              <a:spcAft>
                <a:spcPts val="0"/>
              </a:spcAft>
              <a:buFont typeface="+mj-lt"/>
              <a:buAutoNum type="arabicPeriod"/>
              <a:defRPr/>
            </a:pPr>
            <a:endParaRPr lang="fr-FR" dirty="0" smtClean="0"/>
          </a:p>
          <a:p>
            <a:pPr marL="1177290" lvl="2" indent="-514350" eaLnBrk="1" fontAlgn="auto" hangingPunct="1">
              <a:spcAft>
                <a:spcPts val="0"/>
              </a:spcAft>
              <a:buClr>
                <a:schemeClr val="accent3"/>
              </a:buClr>
              <a:buFont typeface="+mj-lt"/>
              <a:buAutoNum type="alphaLcParenR"/>
              <a:defRPr/>
            </a:pPr>
            <a:endParaRPr lang="fr-FR" dirty="0" smtClean="0">
              <a:cs typeface="Arial" charset="0"/>
            </a:endParaRPr>
          </a:p>
          <a:p>
            <a:pPr marL="0" indent="0" eaLnBrk="1" fontAlgn="auto" hangingPunct="1">
              <a:spcAft>
                <a:spcPts val="0"/>
              </a:spcAft>
              <a:buFont typeface="Arial" pitchFamily="34" charset="0"/>
              <a:buNone/>
              <a:defRPr/>
            </a:pPr>
            <a:endParaRPr lang="fr-FR" dirty="0" smtClean="0"/>
          </a:p>
          <a:p>
            <a:pPr marL="514350" indent="-514350" eaLnBrk="1" fontAlgn="auto" hangingPunct="1">
              <a:spcAft>
                <a:spcPts val="0"/>
              </a:spcAft>
              <a:buFont typeface="+mj-lt"/>
              <a:buAutoNum type="arabicPeriod"/>
              <a:defRPr/>
            </a:pPr>
            <a:endParaRPr lang="fr-FR" dirty="0"/>
          </a:p>
        </p:txBody>
      </p:sp>
      <p:sp>
        <p:nvSpPr>
          <p:cNvPr id="44035" name="Slide Number Placeholder 3"/>
          <p:cNvSpPr>
            <a:spLocks noGrp="1"/>
          </p:cNvSpPr>
          <p:nvPr>
            <p:ph type="sldNum" sz="quarter" idx="10"/>
          </p:nvPr>
        </p:nvSpPr>
        <p:spPr bwMode="auto">
          <a:noFill/>
          <a:ln>
            <a:round/>
            <a:headEnd/>
            <a:tailEnd/>
          </a:ln>
        </p:spPr>
        <p:txBody>
          <a:bodyPr wrap="square" numCol="1" anchorCtr="0" compatLnSpc="1">
            <a:prstTxWarp prst="textNoShape">
              <a:avLst/>
            </a:prstTxWarp>
          </a:bodyPr>
          <a:lstStyle/>
          <a:p>
            <a:pPr fontAlgn="base">
              <a:spcBef>
                <a:spcPct val="0"/>
              </a:spcBef>
              <a:spcAft>
                <a:spcPct val="0"/>
              </a:spcAft>
            </a:pPr>
            <a:fld id="{53E27DEA-0A53-4737-A17D-8D19AFBDEDB7}" type="slidenum">
              <a:rPr lang="en-US" smtClean="0">
                <a:latin typeface="Arial" charset="0"/>
                <a:cs typeface="Arial" charset="0"/>
              </a:rPr>
              <a:pPr fontAlgn="base">
                <a:spcBef>
                  <a:spcPct val="0"/>
                </a:spcBef>
                <a:spcAft>
                  <a:spcPct val="0"/>
                </a:spcAft>
              </a:pPr>
              <a:t>18</a:t>
            </a:fld>
            <a:endParaRPr lang="en-US" smtClean="0">
              <a:latin typeface="Arial" charset="0"/>
              <a:cs typeface="Arial" charset="0"/>
            </a:endParaRPr>
          </a:p>
        </p:txBody>
      </p:sp>
      <p:sp>
        <p:nvSpPr>
          <p:cNvPr id="44036" name="Date Placeholder 4"/>
          <p:cNvSpPr>
            <a:spLocks noGrp="1"/>
          </p:cNvSpPr>
          <p:nvPr>
            <p:ph type="dt"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December 1, 2013</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7620000" cy="1282700"/>
          </a:xfrm>
        </p:spPr>
        <p:txBody>
          <a:bodyPr>
            <a:normAutofit fontScale="90000"/>
          </a:bodyPr>
          <a:lstStyle/>
          <a:p>
            <a:pPr eaLnBrk="1" fontAlgn="auto" hangingPunct="1">
              <a:spcAft>
                <a:spcPts val="0"/>
              </a:spcAft>
              <a:defRPr/>
            </a:pPr>
            <a:r>
              <a:rPr lang="fr-FR" dirty="0" smtClean="0"/>
              <a:t>Fédération Internationale de la Prévention des Infections (IFIC)</a:t>
            </a:r>
            <a:endParaRPr lang="fr-FR" dirty="0"/>
          </a:p>
        </p:txBody>
      </p:sp>
      <p:sp>
        <p:nvSpPr>
          <p:cNvPr id="46082" name="Content Placeholder 2"/>
          <p:cNvSpPr>
            <a:spLocks noGrp="1"/>
          </p:cNvSpPr>
          <p:nvPr>
            <p:ph idx="4294967295"/>
          </p:nvPr>
        </p:nvSpPr>
        <p:spPr>
          <a:xfrm>
            <a:off x="395288" y="1989138"/>
            <a:ext cx="7620000" cy="4335462"/>
          </a:xfrm>
        </p:spPr>
        <p:txBody>
          <a:bodyPr/>
          <a:lstStyle/>
          <a:p>
            <a:pPr eaLnBrk="1" hangingPunct="1"/>
            <a:r>
              <a:rPr lang="fr-FR" altLang="fr-FR" smtClean="0"/>
              <a:t>La mission de l’IFIC est de faciliter la coopération internationale afin d’améliorer la prévention et le contrôle des infections liées aux soins à l’échelle mondiale. C’est une organisation rassemblant des sociétés et associations de professionnels de santé spécialisées dans la prévention des infections et les domaines liés à travers le monde. </a:t>
            </a:r>
          </a:p>
          <a:p>
            <a:pPr eaLnBrk="1" hangingPunct="1"/>
            <a:r>
              <a:rPr lang="fr-FR" altLang="fr-FR" smtClean="0"/>
              <a:t>Le but de l’IFIC est de diminuer le risque d’infection au sein des établissements de soins à travers le développement d’un réseau d’organisations de lutte contre les infections, pour faciliter la communication, la recherche de consensus, l’éducation et le partage d’expertise.</a:t>
            </a:r>
          </a:p>
          <a:p>
            <a:pPr eaLnBrk="1" hangingPunct="1"/>
            <a:r>
              <a:rPr lang="fr-FR" altLang="fr-FR" smtClean="0"/>
              <a:t>Pour plus d’informations, aller sur  </a:t>
            </a:r>
            <a:r>
              <a:rPr lang="fr-FR" altLang="fr-FR" u="sng" smtClean="0">
                <a:hlinkClick r:id="rId2"/>
              </a:rPr>
              <a:t>http://theific.org/</a:t>
            </a:r>
            <a:endParaRPr lang="fr-FR" altLang="fr-FR" smtClean="0"/>
          </a:p>
          <a:p>
            <a:pPr eaLnBrk="1" hangingPunct="1"/>
            <a:endParaRPr lang="fr-FR" altLang="fr-FR" sz="2000" smtClean="0"/>
          </a:p>
        </p:txBody>
      </p:sp>
      <p:sp>
        <p:nvSpPr>
          <p:cNvPr id="46083" name="Date Placeholder 3"/>
          <p:cNvSpPr txBox="1">
            <a:spLocks noGrp="1"/>
          </p:cNvSpPr>
          <p:nvPr/>
        </p:nvSpPr>
        <p:spPr bwMode="auto">
          <a:xfrm rot="-5400000">
            <a:off x="7551738" y="1646237"/>
            <a:ext cx="2438400" cy="365125"/>
          </a:xfrm>
          <a:prstGeom prst="rect">
            <a:avLst/>
          </a:prstGeom>
          <a:noFill/>
          <a:ln w="9525">
            <a:noFill/>
            <a:miter lim="800000"/>
            <a:headEnd/>
            <a:tailEnd/>
          </a:ln>
        </p:spPr>
        <p:txBody>
          <a:bodyPr anchor="ctr"/>
          <a:lstStyle/>
          <a:p>
            <a:r>
              <a:rPr lang="en-US" altLang="fr-FR" sz="1400">
                <a:solidFill>
                  <a:schemeClr val="bg2"/>
                </a:solidFill>
                <a:cs typeface="Arial" charset="0"/>
              </a:rPr>
              <a:t>December 1, 2013</a:t>
            </a:r>
            <a:endParaRPr lang="en-GB" altLang="fr-FR" sz="1400">
              <a:solidFill>
                <a:schemeClr val="bg2"/>
              </a:solidFill>
              <a:cs typeface="Arial" charset="0"/>
            </a:endParaRPr>
          </a:p>
        </p:txBody>
      </p:sp>
      <p:sp>
        <p:nvSpPr>
          <p:cNvPr id="46084" name="Slide Number Placeholder 4"/>
          <p:cNvSpPr>
            <a:spLocks noGrp="1"/>
          </p:cNvSpPr>
          <p:nvPr/>
        </p:nvSpPr>
        <p:spPr bwMode="auto">
          <a:xfrm>
            <a:off x="8531225" y="5648325"/>
            <a:ext cx="549275" cy="396875"/>
          </a:xfrm>
          <a:prstGeom prst="bracketPair">
            <a:avLst>
              <a:gd name="adj" fmla="val 17949"/>
            </a:avLst>
          </a:prstGeom>
          <a:noFill/>
          <a:ln w="19050">
            <a:noFill/>
            <a:round/>
            <a:headEnd/>
            <a:tailEnd/>
          </a:ln>
        </p:spPr>
        <p:txBody>
          <a:bodyPr lIns="0" tIns="0" rIns="0" bIns="0" anchor="ctr"/>
          <a:lstStyle/>
          <a:p>
            <a:pPr algn="ctr"/>
            <a:fld id="{20A59C37-42F3-4424-979B-902A71CF9369}" type="slidenum">
              <a:rPr lang="en-GB" altLang="fr-FR" sz="1400">
                <a:solidFill>
                  <a:srgbClr val="FFFFFF"/>
                </a:solidFill>
                <a:cs typeface="Arial" charset="0"/>
              </a:rPr>
              <a:pPr algn="ctr"/>
              <a:t>19</a:t>
            </a:fld>
            <a:endParaRPr lang="en-GB" altLang="fr-FR" sz="1400">
              <a:solidFill>
                <a:srgbClr val="FFFFFF"/>
              </a:solidFill>
              <a:cs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fr-FR" dirty="0" smtClean="0"/>
              <a:t>Objectifs pédagogiques</a:t>
            </a:r>
            <a:endParaRPr lang="fr-FR" dirty="0"/>
          </a:p>
        </p:txBody>
      </p:sp>
      <p:sp>
        <p:nvSpPr>
          <p:cNvPr id="11266" name="Content Placeholder 2"/>
          <p:cNvSpPr>
            <a:spLocks noGrp="1"/>
          </p:cNvSpPr>
          <p:nvPr>
            <p:ph idx="1"/>
          </p:nvPr>
        </p:nvSpPr>
        <p:spPr>
          <a:xfrm>
            <a:off x="762000" y="2209800"/>
            <a:ext cx="7010400" cy="2209800"/>
          </a:xfrm>
        </p:spPr>
        <p:txBody>
          <a:bodyPr/>
          <a:lstStyle/>
          <a:p>
            <a:pPr marL="514350" indent="-514350" eaLnBrk="1" hangingPunct="1">
              <a:buFont typeface="Cambria" pitchFamily="18" charset="0"/>
              <a:buAutoNum type="arabicPeriod"/>
            </a:pPr>
            <a:r>
              <a:rPr lang="fr-FR" sz="2800" smtClean="0"/>
              <a:t>Décrire l'impact financier des infections associées aux soins (IAS) pour les individus et les organisations.</a:t>
            </a:r>
          </a:p>
          <a:p>
            <a:pPr marL="514350" indent="-514350" eaLnBrk="1" hangingPunct="1">
              <a:buFont typeface="Cambria" pitchFamily="18" charset="0"/>
              <a:buAutoNum type="arabicPeriod"/>
            </a:pPr>
            <a:r>
              <a:rPr lang="fr-FR" sz="2800" smtClean="0"/>
              <a:t>Souligner les types de coûts dus aux IAS</a:t>
            </a:r>
            <a:r>
              <a:rPr lang="fr-FR" smtClean="0"/>
              <a:t/>
            </a:r>
            <a:br>
              <a:rPr lang="fr-FR" smtClean="0"/>
            </a:br>
            <a:r>
              <a:rPr lang="fr-FR" smtClean="0"/>
              <a:t/>
            </a:r>
            <a:br>
              <a:rPr lang="fr-FR" smtClean="0"/>
            </a:br>
            <a:endParaRPr lang="fr-FR" smtClean="0"/>
          </a:p>
        </p:txBody>
      </p:sp>
      <p:sp>
        <p:nvSpPr>
          <p:cNvPr id="11267" name="Slide Number Placeholder 3"/>
          <p:cNvSpPr>
            <a:spLocks noGrp="1"/>
          </p:cNvSpPr>
          <p:nvPr>
            <p:ph type="sldNum" sz="quarter" idx="10"/>
          </p:nvPr>
        </p:nvSpPr>
        <p:spPr bwMode="auto">
          <a:noFill/>
          <a:ln>
            <a:round/>
            <a:headEnd/>
            <a:tailEnd/>
          </a:ln>
        </p:spPr>
        <p:txBody>
          <a:bodyPr wrap="square" numCol="1" anchorCtr="0" compatLnSpc="1">
            <a:prstTxWarp prst="textNoShape">
              <a:avLst/>
            </a:prstTxWarp>
          </a:bodyPr>
          <a:lstStyle/>
          <a:p>
            <a:pPr fontAlgn="base">
              <a:spcBef>
                <a:spcPct val="0"/>
              </a:spcBef>
              <a:spcAft>
                <a:spcPct val="0"/>
              </a:spcAft>
            </a:pPr>
            <a:fld id="{36C2979C-F120-410E-AD17-4A33F42C3BD1}" type="slidenum">
              <a:rPr lang="en-US" smtClean="0">
                <a:latin typeface="Arial" charset="0"/>
                <a:cs typeface="Arial" charset="0"/>
              </a:rPr>
              <a:pPr fontAlgn="base">
                <a:spcBef>
                  <a:spcPct val="0"/>
                </a:spcBef>
                <a:spcAft>
                  <a:spcPct val="0"/>
                </a:spcAft>
              </a:pPr>
              <a:t>2</a:t>
            </a:fld>
            <a:endParaRPr lang="en-US" smtClean="0">
              <a:latin typeface="Arial" charset="0"/>
              <a:cs typeface="Arial" charset="0"/>
            </a:endParaRPr>
          </a:p>
        </p:txBody>
      </p:sp>
      <p:sp>
        <p:nvSpPr>
          <p:cNvPr id="11268" name="Date Placeholder 4"/>
          <p:cNvSpPr>
            <a:spLocks noGrp="1"/>
          </p:cNvSpPr>
          <p:nvPr>
            <p:ph type="dt"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December 1, 2013</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8313" y="333375"/>
            <a:ext cx="7620000" cy="1282700"/>
          </a:xfrm>
        </p:spPr>
        <p:txBody>
          <a:bodyPr>
            <a:normAutofit fontScale="90000"/>
          </a:bodyPr>
          <a:lstStyle/>
          <a:p>
            <a:pPr eaLnBrk="1" fontAlgn="auto" hangingPunct="1">
              <a:spcAft>
                <a:spcPts val="0"/>
              </a:spcAft>
              <a:defRPr/>
            </a:pPr>
            <a:r>
              <a:rPr lang="fr-FR" dirty="0" smtClean="0"/>
              <a:t>Fédération Internationale de la Prévention des Infections (IFIC)</a:t>
            </a:r>
            <a:endParaRPr lang="fr-FR" dirty="0"/>
          </a:p>
        </p:txBody>
      </p:sp>
      <p:sp>
        <p:nvSpPr>
          <p:cNvPr id="48131" name="Content Placeholder 2"/>
          <p:cNvSpPr>
            <a:spLocks noGrp="1"/>
          </p:cNvSpPr>
          <p:nvPr>
            <p:ph idx="4294967295"/>
          </p:nvPr>
        </p:nvSpPr>
        <p:spPr>
          <a:xfrm>
            <a:off x="468313" y="2060575"/>
            <a:ext cx="7620000" cy="2836863"/>
          </a:xfrm>
        </p:spPr>
        <p:txBody>
          <a:bodyPr/>
          <a:lstStyle/>
          <a:p>
            <a:pPr indent="-342900" eaLnBrk="1" hangingPunct="1"/>
            <a:r>
              <a:rPr lang="fr-FR" altLang="fr-FR" smtClean="0"/>
              <a:t>Traduction réalisée pour le compte de l’IFIC par la Société Française d’hygiène hospitalière SF2H</a:t>
            </a:r>
          </a:p>
          <a:p>
            <a:pPr indent="-342900" eaLnBrk="1" hangingPunct="1"/>
            <a:r>
              <a:rPr lang="fr-FR" altLang="fr-FR" smtClean="0"/>
              <a:t>Ont collaboré à ce projet  :</a:t>
            </a:r>
          </a:p>
          <a:p>
            <a:pPr marL="742950" lvl="1" indent="-285750" eaLnBrk="1" hangingPunct="1"/>
            <a:r>
              <a:rPr lang="fr-FR" altLang="fr-FR" smtClean="0"/>
              <a:t>Ludwig Serge Aho, Gabriel Birgand, Tristan Delory, Arnaud Florentin, Annick Lefebvre, Clément Legeay, Olivia Keita-Perse, Chantal Léger, Julie Lizon, Margaux Lepainteur, Véronique Merle, Pierre Parneix, Alexandre Rivier, Carole Roy, Anne Savey, Anne-Gaëlle Venier.</a:t>
            </a:r>
          </a:p>
          <a:p>
            <a:pPr indent="-342900" eaLnBrk="1" hangingPunct="1"/>
            <a:endParaRPr lang="fr-FR" altLang="fr-FR" sz="2000" smtClean="0"/>
          </a:p>
        </p:txBody>
      </p:sp>
      <p:sp>
        <p:nvSpPr>
          <p:cNvPr id="48132" name="Date Placeholder 3"/>
          <p:cNvSpPr txBox="1">
            <a:spLocks noGrp="1"/>
          </p:cNvSpPr>
          <p:nvPr/>
        </p:nvSpPr>
        <p:spPr bwMode="auto">
          <a:xfrm rot="-5400000">
            <a:off x="7551738" y="1646237"/>
            <a:ext cx="2438400" cy="365125"/>
          </a:xfrm>
          <a:prstGeom prst="rect">
            <a:avLst/>
          </a:prstGeom>
          <a:noFill/>
          <a:ln w="9525">
            <a:noFill/>
            <a:miter lim="800000"/>
            <a:headEnd/>
            <a:tailEnd/>
          </a:ln>
        </p:spPr>
        <p:txBody>
          <a:bodyPr anchor="ctr"/>
          <a:lstStyle/>
          <a:p>
            <a:r>
              <a:rPr lang="en-US" altLang="fr-FR" sz="1400">
                <a:solidFill>
                  <a:schemeClr val="bg2"/>
                </a:solidFill>
                <a:cs typeface="Arial" charset="0"/>
              </a:rPr>
              <a:t>December 1, 2013</a:t>
            </a:r>
            <a:endParaRPr lang="en-GB" altLang="fr-FR" sz="1400">
              <a:solidFill>
                <a:schemeClr val="bg2"/>
              </a:solidFill>
              <a:cs typeface="Arial" charset="0"/>
            </a:endParaRPr>
          </a:p>
        </p:txBody>
      </p:sp>
      <p:sp>
        <p:nvSpPr>
          <p:cNvPr id="48133" name="Slide Number Placeholder 4"/>
          <p:cNvSpPr>
            <a:spLocks noGrp="1"/>
          </p:cNvSpPr>
          <p:nvPr/>
        </p:nvSpPr>
        <p:spPr bwMode="auto">
          <a:xfrm>
            <a:off x="8531225" y="5648325"/>
            <a:ext cx="549275" cy="396875"/>
          </a:xfrm>
          <a:prstGeom prst="bracketPair">
            <a:avLst>
              <a:gd name="adj" fmla="val 17949"/>
            </a:avLst>
          </a:prstGeom>
          <a:noFill/>
          <a:ln w="19050">
            <a:noFill/>
            <a:round/>
            <a:headEnd/>
            <a:tailEnd/>
          </a:ln>
        </p:spPr>
        <p:txBody>
          <a:bodyPr lIns="0" tIns="0" rIns="0" bIns="0" anchor="ctr"/>
          <a:lstStyle/>
          <a:p>
            <a:pPr algn="ctr"/>
            <a:fld id="{457F6D1D-2E80-4E5A-B050-C875E1DC92A4}" type="slidenum">
              <a:rPr lang="en-GB" altLang="fr-FR" sz="1400">
                <a:solidFill>
                  <a:srgbClr val="FFFFFF"/>
                </a:solidFill>
                <a:cs typeface="Arial" charset="0"/>
              </a:rPr>
              <a:pPr algn="ctr"/>
              <a:t>20</a:t>
            </a:fld>
            <a:endParaRPr lang="en-GB" altLang="fr-FR" sz="1400">
              <a:solidFill>
                <a:srgbClr val="FFFFFF"/>
              </a:solidFill>
              <a:cs typeface="Arial" charset="0"/>
            </a:endParaRPr>
          </a:p>
        </p:txBody>
      </p:sp>
      <p:pic>
        <p:nvPicPr>
          <p:cNvPr id="48134" name="Picture 6" descr="sf2h_logotype_rvb_1"/>
          <p:cNvPicPr>
            <a:picLocks noChangeAspect="1" noChangeArrowheads="1"/>
          </p:cNvPicPr>
          <p:nvPr/>
        </p:nvPicPr>
        <p:blipFill>
          <a:blip r:embed="rId2"/>
          <a:srcRect/>
          <a:stretch>
            <a:fillRect/>
          </a:stretch>
        </p:blipFill>
        <p:spPr bwMode="auto">
          <a:xfrm>
            <a:off x="2609850" y="4941888"/>
            <a:ext cx="2879725" cy="126682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fr-FR" dirty="0" smtClean="0"/>
              <a:t>Temps nécessaire</a:t>
            </a:r>
            <a:endParaRPr lang="fr-FR" dirty="0"/>
          </a:p>
        </p:txBody>
      </p:sp>
      <p:sp>
        <p:nvSpPr>
          <p:cNvPr id="13314" name="Content Placeholder 2"/>
          <p:cNvSpPr>
            <a:spLocks noGrp="1"/>
          </p:cNvSpPr>
          <p:nvPr>
            <p:ph idx="1"/>
          </p:nvPr>
        </p:nvSpPr>
        <p:spPr>
          <a:xfrm>
            <a:off x="457200" y="1752600"/>
            <a:ext cx="7620000" cy="990600"/>
          </a:xfrm>
        </p:spPr>
        <p:txBody>
          <a:bodyPr/>
          <a:lstStyle/>
          <a:p>
            <a:pPr eaLnBrk="1" hangingPunct="1"/>
            <a:r>
              <a:rPr lang="en-US" sz="2800" smtClean="0"/>
              <a:t>30 minutes</a:t>
            </a:r>
          </a:p>
        </p:txBody>
      </p:sp>
      <p:sp>
        <p:nvSpPr>
          <p:cNvPr id="13315" name="Slide Number Placeholder 3"/>
          <p:cNvSpPr>
            <a:spLocks noGrp="1"/>
          </p:cNvSpPr>
          <p:nvPr>
            <p:ph type="sldNum" sz="quarter" idx="10"/>
          </p:nvPr>
        </p:nvSpPr>
        <p:spPr bwMode="auto">
          <a:noFill/>
          <a:ln>
            <a:round/>
            <a:headEnd/>
            <a:tailEnd/>
          </a:ln>
        </p:spPr>
        <p:txBody>
          <a:bodyPr wrap="square" numCol="1" anchorCtr="0" compatLnSpc="1">
            <a:prstTxWarp prst="textNoShape">
              <a:avLst/>
            </a:prstTxWarp>
          </a:bodyPr>
          <a:lstStyle/>
          <a:p>
            <a:pPr fontAlgn="base">
              <a:spcBef>
                <a:spcPct val="0"/>
              </a:spcBef>
              <a:spcAft>
                <a:spcPct val="0"/>
              </a:spcAft>
            </a:pPr>
            <a:fld id="{F9C40B74-F89A-4055-B526-613446AB5056}" type="slidenum">
              <a:rPr lang="en-US" smtClean="0">
                <a:latin typeface="Arial" charset="0"/>
                <a:cs typeface="Arial" charset="0"/>
              </a:rPr>
              <a:pPr fontAlgn="base">
                <a:spcBef>
                  <a:spcPct val="0"/>
                </a:spcBef>
                <a:spcAft>
                  <a:spcPct val="0"/>
                </a:spcAft>
              </a:pPr>
              <a:t>3</a:t>
            </a:fld>
            <a:endParaRPr lang="en-US" smtClean="0">
              <a:latin typeface="Arial" charset="0"/>
              <a:cs typeface="Arial" charset="0"/>
            </a:endParaRPr>
          </a:p>
        </p:txBody>
      </p:sp>
      <p:sp>
        <p:nvSpPr>
          <p:cNvPr id="13316" name="Date Placeholder 4"/>
          <p:cNvSpPr>
            <a:spLocks noGrp="1"/>
          </p:cNvSpPr>
          <p:nvPr>
            <p:ph type="dt"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December 1, 2013</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fr-FR" dirty="0" smtClean="0"/>
              <a:t>Points-clés </a:t>
            </a:r>
            <a:endParaRPr lang="fr-FR" dirty="0"/>
          </a:p>
        </p:txBody>
      </p:sp>
      <p:sp>
        <p:nvSpPr>
          <p:cNvPr id="15362" name="Content Placeholder 2"/>
          <p:cNvSpPr>
            <a:spLocks noGrp="1"/>
          </p:cNvSpPr>
          <p:nvPr>
            <p:ph idx="1"/>
          </p:nvPr>
        </p:nvSpPr>
        <p:spPr>
          <a:xfrm>
            <a:off x="457200" y="1676400"/>
            <a:ext cx="7696200" cy="4191000"/>
          </a:xfrm>
        </p:spPr>
        <p:txBody>
          <a:bodyPr/>
          <a:lstStyle/>
          <a:p>
            <a:pPr indent="-342900" eaLnBrk="1"/>
            <a:r>
              <a:rPr lang="fr-FR" sz="2800" smtClean="0"/>
              <a:t>Les infections associées aux soins (IAS) :</a:t>
            </a:r>
          </a:p>
          <a:p>
            <a:pPr lvl="1" eaLnBrk="1"/>
            <a:r>
              <a:rPr lang="fr-FR" sz="2600" smtClean="0"/>
              <a:t> retardent la sortie du patient (</a:t>
            </a:r>
            <a:r>
              <a:rPr lang="fr-FR" sz="2600" smtClean="0">
                <a:sym typeface="Wingdings 3" pitchFamily="18" charset="2"/>
              </a:rPr>
              <a:t></a:t>
            </a:r>
            <a:r>
              <a:rPr lang="fr-FR" sz="2600" smtClean="0"/>
              <a:t>durée de séjour) et augmentent les coûts de prise en charge</a:t>
            </a:r>
          </a:p>
          <a:p>
            <a:pPr lvl="1" eaLnBrk="1"/>
            <a:r>
              <a:rPr lang="fr-FR" sz="2600" smtClean="0"/>
              <a:t>augmentent le nombre des explorations diagnostiques et des examens de laboratoire</a:t>
            </a:r>
          </a:p>
          <a:p>
            <a:pPr lvl="1" eaLnBrk="1"/>
            <a:r>
              <a:rPr lang="fr-FR" sz="2600" smtClean="0"/>
              <a:t>augmentent les coûts de prévention et de gestion du risque infectieux (incluant investigations et temps en personnel médical,  infirmier et administratif)</a:t>
            </a:r>
          </a:p>
        </p:txBody>
      </p:sp>
      <p:sp>
        <p:nvSpPr>
          <p:cNvPr id="15363" name="Slide Number Placeholder 3"/>
          <p:cNvSpPr>
            <a:spLocks noGrp="1"/>
          </p:cNvSpPr>
          <p:nvPr>
            <p:ph type="sldNum" sz="quarter" idx="10"/>
          </p:nvPr>
        </p:nvSpPr>
        <p:spPr bwMode="auto">
          <a:noFill/>
          <a:ln>
            <a:round/>
            <a:headEnd/>
            <a:tailEnd/>
          </a:ln>
        </p:spPr>
        <p:txBody>
          <a:bodyPr wrap="square" numCol="1" anchorCtr="0" compatLnSpc="1">
            <a:prstTxWarp prst="textNoShape">
              <a:avLst/>
            </a:prstTxWarp>
          </a:bodyPr>
          <a:lstStyle/>
          <a:p>
            <a:pPr fontAlgn="base">
              <a:spcBef>
                <a:spcPct val="0"/>
              </a:spcBef>
              <a:spcAft>
                <a:spcPct val="0"/>
              </a:spcAft>
            </a:pPr>
            <a:fld id="{899882C5-ED9C-4D22-8597-6C8B97DB9B2E}" type="slidenum">
              <a:rPr lang="en-US" smtClean="0">
                <a:latin typeface="Arial" charset="0"/>
                <a:cs typeface="Arial" charset="0"/>
              </a:rPr>
              <a:pPr fontAlgn="base">
                <a:spcBef>
                  <a:spcPct val="0"/>
                </a:spcBef>
                <a:spcAft>
                  <a:spcPct val="0"/>
                </a:spcAft>
              </a:pPr>
              <a:t>4</a:t>
            </a:fld>
            <a:endParaRPr lang="en-US" smtClean="0">
              <a:latin typeface="Arial" charset="0"/>
              <a:cs typeface="Arial" charset="0"/>
            </a:endParaRPr>
          </a:p>
        </p:txBody>
      </p:sp>
      <p:sp>
        <p:nvSpPr>
          <p:cNvPr id="15364" name="Date Placeholder 4"/>
          <p:cNvSpPr>
            <a:spLocks noGrp="1"/>
          </p:cNvSpPr>
          <p:nvPr>
            <p:ph type="dt"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December 1, 2013</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868362"/>
          </a:xfrm>
        </p:spPr>
        <p:txBody>
          <a:bodyPr/>
          <a:lstStyle/>
          <a:p>
            <a:pPr eaLnBrk="1" fontAlgn="auto" hangingPunct="1">
              <a:spcAft>
                <a:spcPts val="0"/>
              </a:spcAft>
              <a:defRPr/>
            </a:pPr>
            <a:r>
              <a:rPr lang="fr-FR" dirty="0" smtClean="0"/>
              <a:t>Conséquences économiques </a:t>
            </a:r>
            <a:endParaRPr lang="fr-FR" dirty="0"/>
          </a:p>
        </p:txBody>
      </p:sp>
      <p:graphicFrame>
        <p:nvGraphicFramePr>
          <p:cNvPr id="9" name="Table 8"/>
          <p:cNvGraphicFramePr>
            <a:graphicFrameLocks noGrp="1"/>
          </p:cNvGraphicFramePr>
          <p:nvPr/>
        </p:nvGraphicFramePr>
        <p:xfrm>
          <a:off x="838200" y="1219200"/>
          <a:ext cx="6629400" cy="5249863"/>
        </p:xfrm>
        <a:graphic>
          <a:graphicData uri="http://schemas.openxmlformats.org/drawingml/2006/table">
            <a:tbl>
              <a:tblPr firstRow="1" firstCol="1" bandRow="1" bandCol="1"/>
              <a:tblGrid>
                <a:gridCol w="3355152"/>
                <a:gridCol w="3274248"/>
              </a:tblGrid>
              <a:tr h="1295400">
                <a:tc>
                  <a:txBody>
                    <a:bodyPr/>
                    <a:lstStyle/>
                    <a:p>
                      <a:pPr marL="0" marR="0">
                        <a:lnSpc>
                          <a:spcPct val="115000"/>
                        </a:lnSpc>
                        <a:spcBef>
                          <a:spcPts val="0"/>
                        </a:spcBef>
                        <a:spcAft>
                          <a:spcPts val="1000"/>
                        </a:spcAft>
                      </a:pPr>
                      <a:r>
                        <a:rPr lang="fr-FR" sz="1600" noProof="0" dirty="0" smtClean="0">
                          <a:effectLst/>
                          <a:latin typeface="Calibri"/>
                          <a:ea typeface="Calibri"/>
                          <a:cs typeface="TradeGothic-BoldTwo"/>
                        </a:rPr>
                        <a:t>Coût / Hospitalisation </a:t>
                      </a:r>
                      <a:endParaRPr lang="fr-FR" sz="1600" noProof="0" dirty="0">
                        <a:effectLst/>
                        <a:latin typeface="Calibri"/>
                        <a:ea typeface="Calibri"/>
                        <a:cs typeface="Times New Roman"/>
                      </a:endParaRPr>
                    </a:p>
                  </a:txBody>
                  <a:tcPr marL="54382" marR="54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600"/>
                        </a:spcAft>
                      </a:pPr>
                      <a:r>
                        <a:rPr lang="fr-FR" sz="1600" noProof="0" dirty="0" smtClean="0">
                          <a:effectLst/>
                          <a:latin typeface="Calibri"/>
                          <a:ea typeface="Calibri"/>
                          <a:cs typeface="TradeGothic-BoldTwo"/>
                        </a:rPr>
                        <a:t>Traitement antibiotique</a:t>
                      </a:r>
                      <a:endParaRPr lang="fr-FR" sz="1600" noProof="0" dirty="0" smtClean="0">
                        <a:effectLst/>
                        <a:latin typeface="Calibri"/>
                        <a:ea typeface="Calibri"/>
                        <a:cs typeface="Times New Roman"/>
                      </a:endParaRPr>
                    </a:p>
                    <a:p>
                      <a:pPr marL="0" marR="0">
                        <a:lnSpc>
                          <a:spcPct val="100000"/>
                        </a:lnSpc>
                        <a:spcBef>
                          <a:spcPts val="0"/>
                        </a:spcBef>
                        <a:spcAft>
                          <a:spcPts val="600"/>
                        </a:spcAft>
                      </a:pPr>
                      <a:r>
                        <a:rPr lang="fr-FR" sz="1600" noProof="0" dirty="0" smtClean="0">
                          <a:effectLst/>
                          <a:latin typeface="Calibri"/>
                          <a:ea typeface="Calibri"/>
                          <a:cs typeface="TradeGothic-BoldTwo"/>
                          <a:sym typeface="Wingdings 3"/>
                        </a:rPr>
                        <a:t></a:t>
                      </a:r>
                      <a:r>
                        <a:rPr lang="fr-FR" sz="1600" noProof="0" dirty="0" smtClean="0">
                          <a:effectLst/>
                          <a:latin typeface="Calibri"/>
                          <a:ea typeface="Calibri"/>
                          <a:cs typeface="TradeGothic-BoldTwo"/>
                        </a:rPr>
                        <a:t>Durée de séjour</a:t>
                      </a:r>
                      <a:endParaRPr lang="fr-FR" sz="1600" noProof="0" dirty="0" smtClean="0">
                        <a:effectLst/>
                        <a:latin typeface="Calibri"/>
                        <a:ea typeface="Calibri"/>
                        <a:cs typeface="Times New Roman"/>
                      </a:endParaRPr>
                    </a:p>
                    <a:p>
                      <a:pPr marL="0" marR="0">
                        <a:lnSpc>
                          <a:spcPct val="100000"/>
                        </a:lnSpc>
                        <a:spcBef>
                          <a:spcPts val="0"/>
                        </a:spcBef>
                        <a:spcAft>
                          <a:spcPts val="600"/>
                        </a:spcAft>
                      </a:pPr>
                      <a:r>
                        <a:rPr lang="fr-FR" sz="1600" noProof="0" dirty="0" smtClean="0">
                          <a:effectLst/>
                          <a:latin typeface="Calibri"/>
                          <a:ea typeface="Calibri"/>
                          <a:cs typeface="TradeGothic-BoldTwo"/>
                        </a:rPr>
                        <a:t>Nécessité de séjour en réanimation  le cas échéant</a:t>
                      </a:r>
                      <a:endParaRPr lang="fr-FR" sz="1600" noProof="0" dirty="0">
                        <a:effectLst/>
                        <a:latin typeface="Calibri"/>
                        <a:ea typeface="Calibri"/>
                        <a:cs typeface="Times New Roman"/>
                      </a:endParaRPr>
                    </a:p>
                  </a:txBody>
                  <a:tcPr marL="54382" marR="54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7001">
                <a:tc>
                  <a:txBody>
                    <a:bodyPr/>
                    <a:lstStyle/>
                    <a:p>
                      <a:pPr marL="0" marR="0">
                        <a:lnSpc>
                          <a:spcPct val="115000"/>
                        </a:lnSpc>
                        <a:spcBef>
                          <a:spcPts val="0"/>
                        </a:spcBef>
                        <a:spcAft>
                          <a:spcPts val="1000"/>
                        </a:spcAft>
                      </a:pPr>
                      <a:r>
                        <a:rPr lang="fr-FR" sz="1600" dirty="0" smtClean="0">
                          <a:effectLst/>
                          <a:latin typeface="Calibri"/>
                          <a:ea typeface="Calibri"/>
                          <a:cs typeface="TradeGothic-BoldTwo"/>
                        </a:rPr>
                        <a:t>Coût / Prévention</a:t>
                      </a:r>
                      <a:endParaRPr lang="fr-FR" sz="1600" dirty="0">
                        <a:effectLst/>
                        <a:latin typeface="Calibri"/>
                        <a:ea typeface="Calibri"/>
                        <a:cs typeface="Times New Roman"/>
                      </a:endParaRPr>
                    </a:p>
                  </a:txBody>
                  <a:tcPr marL="54382" marR="54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600"/>
                        </a:spcAft>
                      </a:pPr>
                      <a:r>
                        <a:rPr lang="fr-FR" sz="1600" dirty="0" smtClean="0">
                          <a:effectLst/>
                          <a:latin typeface="Calibri"/>
                          <a:ea typeface="Calibri"/>
                          <a:cs typeface="TradeGothic-BoldTwo"/>
                        </a:rPr>
                        <a:t>Examens complémentaires</a:t>
                      </a:r>
                      <a:endParaRPr lang="fr-FR" sz="1600" dirty="0" smtClean="0">
                        <a:effectLst/>
                        <a:latin typeface="Calibri"/>
                        <a:ea typeface="Calibri"/>
                        <a:cs typeface="Times New Roman"/>
                      </a:endParaRPr>
                    </a:p>
                    <a:p>
                      <a:pPr marL="0" marR="0">
                        <a:lnSpc>
                          <a:spcPct val="100000"/>
                        </a:lnSpc>
                        <a:spcBef>
                          <a:spcPts val="0"/>
                        </a:spcBef>
                        <a:spcAft>
                          <a:spcPts val="600"/>
                        </a:spcAft>
                      </a:pPr>
                      <a:r>
                        <a:rPr lang="fr-FR" sz="1600" dirty="0" smtClean="0">
                          <a:effectLst/>
                          <a:latin typeface="Calibri"/>
                          <a:ea typeface="Calibri"/>
                          <a:cs typeface="TradeGothic-BoldTwo"/>
                        </a:rPr>
                        <a:t>Mesures barrières (</a:t>
                      </a:r>
                      <a:r>
                        <a:rPr lang="fr-FR" sz="1600" dirty="0" err="1" smtClean="0">
                          <a:effectLst/>
                          <a:latin typeface="Calibri"/>
                          <a:ea typeface="Calibri"/>
                          <a:cs typeface="TradeGothic-BoldTwo"/>
                        </a:rPr>
                        <a:t>surblouse</a:t>
                      </a:r>
                      <a:r>
                        <a:rPr lang="fr-FR" sz="1600" dirty="0" smtClean="0">
                          <a:effectLst/>
                          <a:latin typeface="Calibri"/>
                          <a:ea typeface="Calibri"/>
                          <a:cs typeface="TradeGothic-BoldTwo"/>
                        </a:rPr>
                        <a:t>, gants…)</a:t>
                      </a:r>
                      <a:endParaRPr lang="fr-FR" sz="1600" dirty="0" smtClean="0">
                        <a:effectLst/>
                        <a:latin typeface="Calibri"/>
                        <a:ea typeface="Calibri"/>
                        <a:cs typeface="Times New Roman"/>
                      </a:endParaRPr>
                    </a:p>
                    <a:p>
                      <a:pPr marL="0" marR="0">
                        <a:lnSpc>
                          <a:spcPct val="100000"/>
                        </a:lnSpc>
                        <a:spcBef>
                          <a:spcPts val="0"/>
                        </a:spcBef>
                        <a:spcAft>
                          <a:spcPts val="600"/>
                        </a:spcAft>
                      </a:pPr>
                      <a:r>
                        <a:rPr lang="fr-FR" sz="1600" dirty="0" smtClean="0">
                          <a:effectLst/>
                          <a:latin typeface="Calibri"/>
                          <a:ea typeface="Calibri"/>
                          <a:cs typeface="TradeGothic-BoldTwo"/>
                        </a:rPr>
                        <a:t>Temps en personnel méd./infirmier</a:t>
                      </a:r>
                      <a:endParaRPr lang="fr-FR" sz="1600" dirty="0" smtClean="0">
                        <a:effectLst/>
                        <a:latin typeface="Calibri"/>
                        <a:ea typeface="Calibri"/>
                        <a:cs typeface="Times New Roman"/>
                      </a:endParaRPr>
                    </a:p>
                    <a:p>
                      <a:pPr marL="0" marR="0">
                        <a:lnSpc>
                          <a:spcPct val="100000"/>
                        </a:lnSpc>
                        <a:spcBef>
                          <a:spcPts val="0"/>
                        </a:spcBef>
                        <a:spcAft>
                          <a:spcPts val="600"/>
                        </a:spcAft>
                      </a:pPr>
                      <a:r>
                        <a:rPr lang="fr-FR" sz="1600" noProof="0" dirty="0" smtClean="0">
                          <a:effectLst/>
                          <a:latin typeface="+mn-lt"/>
                          <a:ea typeface="Calibri"/>
                          <a:cs typeface="TradeGothic-BoldTwo"/>
                        </a:rPr>
                        <a:t>Nécessité de chambre d'isolement le cas échéant</a:t>
                      </a:r>
                      <a:endParaRPr lang="fr-FR" sz="1600" noProof="0" dirty="0">
                        <a:effectLst/>
                        <a:latin typeface="+mn-lt"/>
                        <a:ea typeface="Calibri"/>
                        <a:cs typeface="Times New Roman"/>
                      </a:endParaRPr>
                    </a:p>
                  </a:txBody>
                  <a:tcPr marL="54382" marR="54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6653">
                <a:tc>
                  <a:txBody>
                    <a:bodyPr/>
                    <a:lstStyle/>
                    <a:p>
                      <a:pPr marL="0" marR="0">
                        <a:lnSpc>
                          <a:spcPct val="115000"/>
                        </a:lnSpc>
                        <a:spcBef>
                          <a:spcPts val="0"/>
                        </a:spcBef>
                        <a:spcAft>
                          <a:spcPts val="1000"/>
                        </a:spcAft>
                      </a:pPr>
                      <a:r>
                        <a:rPr lang="fr-FR" sz="1600" dirty="0" smtClean="0">
                          <a:effectLst/>
                          <a:latin typeface="Calibri"/>
                          <a:ea typeface="Calibri"/>
                          <a:cs typeface="TradeGothic-BoldTwo"/>
                        </a:rPr>
                        <a:t>Coûts / Soins ambulatoire, de ville</a:t>
                      </a:r>
                      <a:endParaRPr lang="fr-FR" sz="1600" dirty="0">
                        <a:effectLst/>
                        <a:latin typeface="Calibri"/>
                        <a:ea typeface="Calibri"/>
                        <a:cs typeface="Times New Roman"/>
                      </a:endParaRPr>
                    </a:p>
                  </a:txBody>
                  <a:tcPr marL="54382" marR="54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600"/>
                        </a:spcAft>
                      </a:pPr>
                      <a:r>
                        <a:rPr lang="fr-FR" sz="1600" dirty="0" smtClean="0">
                          <a:effectLst/>
                          <a:latin typeface="Calibri"/>
                          <a:ea typeface="Calibri"/>
                          <a:cs typeface="TradeGothic-BoldTwo"/>
                        </a:rPr>
                        <a:t>Consultation, visite médicale</a:t>
                      </a:r>
                      <a:endParaRPr lang="fr-FR" sz="1600" dirty="0" smtClean="0">
                        <a:effectLst/>
                        <a:latin typeface="Calibri"/>
                        <a:ea typeface="Calibri"/>
                        <a:cs typeface="Times New Roman"/>
                      </a:endParaRPr>
                    </a:p>
                    <a:p>
                      <a:pPr marL="0" marR="0">
                        <a:lnSpc>
                          <a:spcPct val="100000"/>
                        </a:lnSpc>
                        <a:spcBef>
                          <a:spcPts val="0"/>
                        </a:spcBef>
                        <a:spcAft>
                          <a:spcPts val="600"/>
                        </a:spcAft>
                      </a:pPr>
                      <a:r>
                        <a:rPr lang="fr-FR" sz="1600" dirty="0" smtClean="0">
                          <a:effectLst/>
                          <a:latin typeface="Calibri"/>
                          <a:ea typeface="Calibri"/>
                          <a:cs typeface="TradeGothic-BoldTwo"/>
                        </a:rPr>
                        <a:t>Prescriptions antibiotiques</a:t>
                      </a:r>
                      <a:endParaRPr lang="fr-FR" sz="1600" dirty="0" smtClean="0">
                        <a:effectLst/>
                        <a:latin typeface="Calibri"/>
                        <a:ea typeface="Calibri"/>
                        <a:cs typeface="Times New Roman"/>
                      </a:endParaRPr>
                    </a:p>
                    <a:p>
                      <a:pPr marL="0" marR="0">
                        <a:lnSpc>
                          <a:spcPct val="100000"/>
                        </a:lnSpc>
                        <a:spcBef>
                          <a:spcPts val="0"/>
                        </a:spcBef>
                        <a:spcAft>
                          <a:spcPts val="600"/>
                        </a:spcAft>
                      </a:pPr>
                      <a:r>
                        <a:rPr lang="fr-FR" sz="1600" dirty="0" smtClean="0">
                          <a:effectLst/>
                          <a:latin typeface="Calibri"/>
                          <a:ea typeface="Calibri"/>
                          <a:cs typeface="TradeGothic-BoldTwo"/>
                        </a:rPr>
                        <a:t>Visites à domicile</a:t>
                      </a:r>
                      <a:endParaRPr lang="fr-FR" sz="1600" dirty="0" smtClean="0">
                        <a:effectLst/>
                        <a:latin typeface="Calibri"/>
                        <a:ea typeface="Calibri"/>
                        <a:cs typeface="Times New Roman"/>
                      </a:endParaRPr>
                    </a:p>
                    <a:p>
                      <a:pPr marL="0" marR="0">
                        <a:lnSpc>
                          <a:spcPct val="100000"/>
                        </a:lnSpc>
                        <a:spcBef>
                          <a:spcPts val="0"/>
                        </a:spcBef>
                        <a:spcAft>
                          <a:spcPts val="600"/>
                        </a:spcAft>
                      </a:pPr>
                      <a:r>
                        <a:rPr lang="fr-FR" sz="1600" dirty="0" smtClean="0">
                          <a:effectLst/>
                          <a:latin typeface="Calibri"/>
                          <a:ea typeface="Calibri"/>
                          <a:cs typeface="TradeGothic-BoldTwo"/>
                        </a:rPr>
                        <a:t>Séjour en soins</a:t>
                      </a:r>
                      <a:r>
                        <a:rPr lang="fr-FR" sz="1600" baseline="0" dirty="0" smtClean="0">
                          <a:effectLst/>
                          <a:latin typeface="Calibri"/>
                          <a:ea typeface="Calibri"/>
                          <a:cs typeface="TradeGothic-BoldTwo"/>
                        </a:rPr>
                        <a:t> de réadaptation (SSR)</a:t>
                      </a:r>
                      <a:endParaRPr lang="fr-FR" sz="1600" dirty="0">
                        <a:effectLst/>
                        <a:latin typeface="Calibri"/>
                        <a:ea typeface="Calibri"/>
                        <a:cs typeface="Times New Roman"/>
                      </a:endParaRPr>
                    </a:p>
                  </a:txBody>
                  <a:tcPr marL="54382" marR="54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50146">
                <a:tc>
                  <a:txBody>
                    <a:bodyPr/>
                    <a:lstStyle/>
                    <a:p>
                      <a:pPr marL="0" marR="0">
                        <a:lnSpc>
                          <a:spcPct val="115000"/>
                        </a:lnSpc>
                        <a:spcBef>
                          <a:spcPts val="0"/>
                        </a:spcBef>
                        <a:spcAft>
                          <a:spcPts val="1000"/>
                        </a:spcAft>
                      </a:pPr>
                      <a:r>
                        <a:rPr lang="fr-FR" sz="1600" dirty="0" smtClean="0">
                          <a:effectLst/>
                          <a:latin typeface="Calibri"/>
                          <a:ea typeface="Calibri"/>
                          <a:cs typeface="TradeGothic-BoldTwo"/>
                        </a:rPr>
                        <a:t>Coûts / Conséquences pour le patient</a:t>
                      </a:r>
                      <a:endParaRPr lang="fr-FR" sz="1600" dirty="0">
                        <a:effectLst/>
                        <a:latin typeface="Calibri"/>
                        <a:ea typeface="Calibri"/>
                        <a:cs typeface="Times New Roman"/>
                      </a:endParaRPr>
                    </a:p>
                  </a:txBody>
                  <a:tcPr marL="54382" marR="54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0000"/>
                        </a:lnSpc>
                        <a:spcBef>
                          <a:spcPts val="0"/>
                        </a:spcBef>
                        <a:spcAft>
                          <a:spcPts val="600"/>
                        </a:spcAft>
                      </a:pPr>
                      <a:r>
                        <a:rPr lang="fr-FR" sz="1600" dirty="0" smtClean="0">
                          <a:effectLst/>
                          <a:latin typeface="Calibri"/>
                          <a:ea typeface="Calibri"/>
                          <a:cs typeface="TradeGothic-BoldTwo"/>
                        </a:rPr>
                        <a:t>Mortalité</a:t>
                      </a:r>
                      <a:endParaRPr lang="fr-FR" sz="1600" dirty="0" smtClean="0">
                        <a:effectLst/>
                        <a:latin typeface="Calibri"/>
                        <a:ea typeface="Calibri"/>
                        <a:cs typeface="Times New Roman"/>
                      </a:endParaRPr>
                    </a:p>
                    <a:p>
                      <a:pPr marL="0" marR="0">
                        <a:lnSpc>
                          <a:spcPct val="100000"/>
                        </a:lnSpc>
                        <a:spcBef>
                          <a:spcPts val="0"/>
                        </a:spcBef>
                        <a:spcAft>
                          <a:spcPts val="600"/>
                        </a:spcAft>
                      </a:pPr>
                      <a:r>
                        <a:rPr lang="fr-FR" sz="1600" dirty="0" smtClean="0">
                          <a:effectLst/>
                          <a:latin typeface="Calibri"/>
                          <a:ea typeface="Calibri"/>
                          <a:cs typeface="TradeGothic-BoldTwo"/>
                        </a:rPr>
                        <a:t>Morbidité</a:t>
                      </a:r>
                      <a:endParaRPr lang="fr-FR" sz="1600" dirty="0" smtClean="0">
                        <a:effectLst/>
                        <a:latin typeface="Calibri"/>
                        <a:ea typeface="Calibri"/>
                        <a:cs typeface="Times New Roman"/>
                      </a:endParaRPr>
                    </a:p>
                    <a:p>
                      <a:pPr marL="0" marR="0">
                        <a:lnSpc>
                          <a:spcPct val="100000"/>
                        </a:lnSpc>
                        <a:spcBef>
                          <a:spcPts val="0"/>
                        </a:spcBef>
                        <a:spcAft>
                          <a:spcPts val="600"/>
                        </a:spcAft>
                      </a:pPr>
                      <a:r>
                        <a:rPr lang="fr-FR" sz="1600" dirty="0" smtClean="0">
                          <a:effectLst/>
                          <a:latin typeface="Calibri"/>
                          <a:ea typeface="Calibri"/>
                          <a:cs typeface="TradeGothic-BoldTwo"/>
                        </a:rPr>
                        <a:t>Pertes de salaire</a:t>
                      </a:r>
                      <a:endParaRPr lang="fr-FR" sz="1600" dirty="0" smtClean="0">
                        <a:effectLst/>
                        <a:latin typeface="Calibri"/>
                        <a:ea typeface="Calibri"/>
                        <a:cs typeface="Times New Roman"/>
                      </a:endParaRPr>
                    </a:p>
                    <a:p>
                      <a:pPr marL="0" marR="0">
                        <a:lnSpc>
                          <a:spcPct val="100000"/>
                        </a:lnSpc>
                        <a:spcBef>
                          <a:spcPts val="0"/>
                        </a:spcBef>
                        <a:spcAft>
                          <a:spcPts val="600"/>
                        </a:spcAft>
                      </a:pPr>
                      <a:r>
                        <a:rPr lang="fr-FR" sz="1600" dirty="0" smtClean="0">
                          <a:effectLst/>
                          <a:latin typeface="Calibri"/>
                          <a:ea typeface="Calibri"/>
                          <a:cs typeface="Times New Roman"/>
                        </a:rPr>
                        <a:t>Frais</a:t>
                      </a:r>
                      <a:r>
                        <a:rPr lang="fr-FR" sz="1600" baseline="0" dirty="0" smtClean="0">
                          <a:effectLst/>
                          <a:latin typeface="Calibri"/>
                          <a:ea typeface="Calibri"/>
                          <a:cs typeface="Times New Roman"/>
                        </a:rPr>
                        <a:t> de déplacement</a:t>
                      </a:r>
                      <a:endParaRPr lang="fr-FR" sz="1600" dirty="0">
                        <a:effectLst/>
                        <a:latin typeface="Calibri"/>
                        <a:ea typeface="Calibri"/>
                        <a:cs typeface="Times New Roman"/>
                      </a:endParaRPr>
                    </a:p>
                  </a:txBody>
                  <a:tcPr marL="54382" marR="543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7427" name="Slide Number Placeholder 2"/>
          <p:cNvSpPr>
            <a:spLocks noGrp="1"/>
          </p:cNvSpPr>
          <p:nvPr>
            <p:ph type="sldNum" sz="quarter" idx="10"/>
          </p:nvPr>
        </p:nvSpPr>
        <p:spPr bwMode="auto">
          <a:noFill/>
          <a:ln>
            <a:round/>
            <a:headEnd/>
            <a:tailEnd/>
          </a:ln>
        </p:spPr>
        <p:txBody>
          <a:bodyPr wrap="square" numCol="1" anchorCtr="0" compatLnSpc="1">
            <a:prstTxWarp prst="textNoShape">
              <a:avLst/>
            </a:prstTxWarp>
          </a:bodyPr>
          <a:lstStyle/>
          <a:p>
            <a:pPr fontAlgn="base">
              <a:spcBef>
                <a:spcPct val="0"/>
              </a:spcBef>
              <a:spcAft>
                <a:spcPct val="0"/>
              </a:spcAft>
            </a:pPr>
            <a:fld id="{7D7B7F1A-8F9A-423D-B8CE-4CA4EB01AA38}" type="slidenum">
              <a:rPr lang="en-US" smtClean="0">
                <a:latin typeface="Arial" charset="0"/>
                <a:cs typeface="Arial" charset="0"/>
              </a:rPr>
              <a:pPr fontAlgn="base">
                <a:spcBef>
                  <a:spcPct val="0"/>
                </a:spcBef>
                <a:spcAft>
                  <a:spcPct val="0"/>
                </a:spcAft>
              </a:pPr>
              <a:t>5</a:t>
            </a:fld>
            <a:endParaRPr lang="en-US" smtClean="0">
              <a:latin typeface="Arial" charset="0"/>
              <a:cs typeface="Arial" charset="0"/>
            </a:endParaRPr>
          </a:p>
        </p:txBody>
      </p:sp>
      <p:sp>
        <p:nvSpPr>
          <p:cNvPr id="17428" name="Date Placeholder 3"/>
          <p:cNvSpPr>
            <a:spLocks noGrp="1"/>
          </p:cNvSpPr>
          <p:nvPr>
            <p:ph type="dt"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December 1, 2013</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fr-FR" dirty="0" smtClean="0"/>
              <a:t>Estimation des coûts</a:t>
            </a:r>
            <a:endParaRPr lang="fr-FR" dirty="0"/>
          </a:p>
        </p:txBody>
      </p:sp>
      <p:sp>
        <p:nvSpPr>
          <p:cNvPr id="19458" name="Content Placeholder 2"/>
          <p:cNvSpPr>
            <a:spLocks noGrp="1"/>
          </p:cNvSpPr>
          <p:nvPr>
            <p:ph idx="1"/>
          </p:nvPr>
        </p:nvSpPr>
        <p:spPr>
          <a:xfrm>
            <a:off x="457200" y="1600200"/>
            <a:ext cx="7010400" cy="4800600"/>
          </a:xfrm>
        </p:spPr>
        <p:txBody>
          <a:bodyPr/>
          <a:lstStyle/>
          <a:p>
            <a:pPr eaLnBrk="1" hangingPunct="1"/>
            <a:r>
              <a:rPr lang="fr-FR" sz="2800" smtClean="0"/>
              <a:t>Les études concernent surtout :</a:t>
            </a:r>
          </a:p>
          <a:p>
            <a:pPr lvl="1" eaLnBrk="1" hangingPunct="1"/>
            <a:r>
              <a:rPr lang="fr-FR" sz="2400" smtClean="0"/>
              <a:t>la sévérité des infections associées aux soins (IAS)</a:t>
            </a:r>
          </a:p>
          <a:p>
            <a:pPr lvl="1" eaLnBrk="1" hangingPunct="1"/>
            <a:r>
              <a:rPr lang="fr-FR" sz="2400" smtClean="0"/>
              <a:t>le risque pour la sécurité du patient</a:t>
            </a:r>
          </a:p>
          <a:p>
            <a:pPr eaLnBrk="1" hangingPunct="1"/>
            <a:r>
              <a:rPr lang="fr-FR" sz="2600" smtClean="0"/>
              <a:t>Etude en Angleterre, 1994-5, un hôpital général</a:t>
            </a:r>
          </a:p>
          <a:p>
            <a:pPr lvl="1" eaLnBrk="1" hangingPunct="1"/>
            <a:r>
              <a:rPr lang="fr-FR" sz="2400" smtClean="0"/>
              <a:t>4 000 patients</a:t>
            </a:r>
          </a:p>
          <a:p>
            <a:pPr lvl="1" eaLnBrk="1" hangingPunct="1"/>
            <a:r>
              <a:rPr lang="fr-FR" sz="2400" smtClean="0"/>
              <a:t>7,8% des patients avec IAS </a:t>
            </a:r>
          </a:p>
          <a:p>
            <a:pPr lvl="1" eaLnBrk="1" hangingPunct="1"/>
            <a:r>
              <a:rPr lang="fr-FR" sz="2400" smtClean="0"/>
              <a:t>durée de séjour x 2.5 </a:t>
            </a:r>
          </a:p>
          <a:p>
            <a:pPr lvl="1" eaLnBrk="1" hangingPunct="1"/>
            <a:r>
              <a:rPr lang="fr-FR" sz="2400" smtClean="0"/>
              <a:t>coûts hospitalier x 2.8</a:t>
            </a:r>
          </a:p>
        </p:txBody>
      </p:sp>
      <p:sp>
        <p:nvSpPr>
          <p:cNvPr id="19459" name="Slide Number Placeholder 3"/>
          <p:cNvSpPr>
            <a:spLocks noGrp="1"/>
          </p:cNvSpPr>
          <p:nvPr>
            <p:ph type="sldNum" sz="quarter" idx="10"/>
          </p:nvPr>
        </p:nvSpPr>
        <p:spPr bwMode="auto">
          <a:noFill/>
          <a:ln>
            <a:round/>
            <a:headEnd/>
            <a:tailEnd/>
          </a:ln>
        </p:spPr>
        <p:txBody>
          <a:bodyPr wrap="square" numCol="1" anchorCtr="0" compatLnSpc="1">
            <a:prstTxWarp prst="textNoShape">
              <a:avLst/>
            </a:prstTxWarp>
          </a:bodyPr>
          <a:lstStyle/>
          <a:p>
            <a:pPr fontAlgn="base">
              <a:spcBef>
                <a:spcPct val="0"/>
              </a:spcBef>
              <a:spcAft>
                <a:spcPct val="0"/>
              </a:spcAft>
            </a:pPr>
            <a:fld id="{D2E777FE-DB4A-4E2D-BBC3-C5F4A65E6B3B}" type="slidenum">
              <a:rPr lang="fr-FR" smtClean="0">
                <a:latin typeface="Arial" charset="0"/>
                <a:cs typeface="Arial" charset="0"/>
              </a:rPr>
              <a:pPr fontAlgn="base">
                <a:spcBef>
                  <a:spcPct val="0"/>
                </a:spcBef>
                <a:spcAft>
                  <a:spcPct val="0"/>
                </a:spcAft>
              </a:pPr>
              <a:t>6</a:t>
            </a:fld>
            <a:endParaRPr lang="fr-FR" smtClean="0">
              <a:latin typeface="Arial" charset="0"/>
              <a:cs typeface="Arial" charset="0"/>
            </a:endParaRPr>
          </a:p>
        </p:txBody>
      </p:sp>
      <p:pic>
        <p:nvPicPr>
          <p:cNvPr id="19460" name="Picture 4"/>
          <p:cNvPicPr>
            <a:picLocks noChangeAspect="1"/>
          </p:cNvPicPr>
          <p:nvPr/>
        </p:nvPicPr>
        <p:blipFill>
          <a:blip r:embed="rId3"/>
          <a:srcRect/>
          <a:stretch>
            <a:fillRect/>
          </a:stretch>
        </p:blipFill>
        <p:spPr bwMode="auto">
          <a:xfrm>
            <a:off x="4572000" y="3810000"/>
            <a:ext cx="2466975" cy="1847850"/>
          </a:xfrm>
          <a:prstGeom prst="rect">
            <a:avLst/>
          </a:prstGeom>
          <a:noFill/>
          <a:ln w="9525">
            <a:noFill/>
            <a:miter lim="800000"/>
            <a:headEnd/>
            <a:tailEnd/>
          </a:ln>
        </p:spPr>
      </p:pic>
      <p:sp>
        <p:nvSpPr>
          <p:cNvPr id="19461" name="Date Placeholder 5"/>
          <p:cNvSpPr>
            <a:spLocks noGrp="1"/>
          </p:cNvSpPr>
          <p:nvPr>
            <p:ph type="dt"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fr-FR" smtClean="0">
                <a:latin typeface="Arial" charset="0"/>
                <a:cs typeface="Arial" charset="0"/>
              </a:rPr>
              <a:t>December 1, 2013</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7924800" cy="1143000"/>
          </a:xfrm>
        </p:spPr>
        <p:txBody>
          <a:bodyPr/>
          <a:lstStyle/>
          <a:p>
            <a:pPr eaLnBrk="1" fontAlgn="auto" hangingPunct="1">
              <a:spcAft>
                <a:spcPts val="0"/>
              </a:spcAft>
              <a:defRPr/>
            </a:pPr>
            <a:r>
              <a:rPr lang="fr-FR" sz="4400" dirty="0" smtClean="0"/>
              <a:t>Types d'évaluation économique</a:t>
            </a:r>
            <a:r>
              <a:rPr lang="fr-FR" dirty="0" smtClean="0"/>
              <a:t> </a:t>
            </a:r>
            <a:r>
              <a:rPr lang="fr-FR" sz="2800" b="1" dirty="0" smtClean="0"/>
              <a:t>- 1</a:t>
            </a:r>
            <a:r>
              <a:rPr lang="fr-FR" dirty="0" smtClean="0"/>
              <a:t> </a:t>
            </a:r>
            <a:endParaRPr lang="fr-FR" dirty="0"/>
          </a:p>
        </p:txBody>
      </p:sp>
      <p:sp>
        <p:nvSpPr>
          <p:cNvPr id="3" name="Content Placeholder 2"/>
          <p:cNvSpPr>
            <a:spLocks noGrp="1"/>
          </p:cNvSpPr>
          <p:nvPr>
            <p:ph idx="1"/>
          </p:nvPr>
        </p:nvSpPr>
        <p:spPr>
          <a:xfrm>
            <a:off x="609600" y="1828800"/>
            <a:ext cx="7467600" cy="3657600"/>
          </a:xfrm>
        </p:spPr>
        <p:txBody>
          <a:bodyPr rtlCol="0">
            <a:normAutofit/>
          </a:bodyPr>
          <a:lstStyle/>
          <a:p>
            <a:pPr eaLnBrk="1" fontAlgn="auto" hangingPunct="1">
              <a:spcAft>
                <a:spcPts val="0"/>
              </a:spcAft>
              <a:buFont typeface="Arial" pitchFamily="34" charset="0"/>
              <a:buChar char="•"/>
              <a:defRPr/>
            </a:pPr>
            <a:r>
              <a:rPr lang="fr-FR" sz="2800" dirty="0" smtClean="0"/>
              <a:t>Minimisation des coûts (</a:t>
            </a:r>
            <a:r>
              <a:rPr lang="fr-FR" sz="2800" dirty="0" err="1" smtClean="0"/>
              <a:t>cost</a:t>
            </a:r>
            <a:r>
              <a:rPr lang="fr-FR" sz="2800" dirty="0" smtClean="0"/>
              <a:t> minimisation)</a:t>
            </a:r>
          </a:p>
          <a:p>
            <a:pPr eaLnBrk="1" fontAlgn="auto" hangingPunct="1">
              <a:spcAft>
                <a:spcPts val="0"/>
              </a:spcAft>
              <a:buFont typeface="Arial" pitchFamily="34" charset="0"/>
              <a:buChar char="•"/>
              <a:defRPr/>
            </a:pPr>
            <a:r>
              <a:rPr lang="fr-FR" sz="2800" dirty="0" smtClean="0"/>
              <a:t>Coût-efficacité 		 (</a:t>
            </a:r>
            <a:r>
              <a:rPr lang="fr-FR" sz="2800" dirty="0" err="1" smtClean="0"/>
              <a:t>cost</a:t>
            </a:r>
            <a:r>
              <a:rPr lang="fr-FR" sz="2800" dirty="0" smtClean="0"/>
              <a:t> </a:t>
            </a:r>
            <a:r>
              <a:rPr lang="fr-FR" sz="2800" dirty="0" err="1" smtClean="0"/>
              <a:t>effectiveness</a:t>
            </a:r>
            <a:r>
              <a:rPr lang="fr-FR" sz="2800" dirty="0" smtClean="0"/>
              <a:t>)</a:t>
            </a:r>
          </a:p>
          <a:p>
            <a:pPr eaLnBrk="1" fontAlgn="auto" hangingPunct="1">
              <a:spcAft>
                <a:spcPts val="0"/>
              </a:spcAft>
              <a:buFont typeface="Arial" pitchFamily="34" charset="0"/>
              <a:buChar char="•"/>
              <a:defRPr/>
            </a:pPr>
            <a:r>
              <a:rPr lang="fr-FR" sz="2800" dirty="0" smtClean="0"/>
              <a:t>Coût-bénéfice		 (</a:t>
            </a:r>
            <a:r>
              <a:rPr lang="fr-FR" sz="2800" dirty="0" err="1" smtClean="0"/>
              <a:t>cost</a:t>
            </a:r>
            <a:r>
              <a:rPr lang="fr-FR" sz="2800" dirty="0" smtClean="0"/>
              <a:t> </a:t>
            </a:r>
            <a:r>
              <a:rPr lang="fr-FR" sz="2800" dirty="0" err="1" smtClean="0"/>
              <a:t>benefit</a:t>
            </a:r>
            <a:r>
              <a:rPr lang="fr-FR" sz="2800" dirty="0" smtClean="0"/>
              <a:t>)</a:t>
            </a:r>
          </a:p>
          <a:p>
            <a:pPr eaLnBrk="1" fontAlgn="auto" hangingPunct="1">
              <a:spcAft>
                <a:spcPts val="0"/>
              </a:spcAft>
              <a:buFont typeface="Arial" pitchFamily="34" charset="0"/>
              <a:buChar char="•"/>
              <a:defRPr/>
            </a:pPr>
            <a:r>
              <a:rPr lang="fr-FR" sz="2800" dirty="0" smtClean="0"/>
              <a:t>Coût-utilité		 (</a:t>
            </a:r>
            <a:r>
              <a:rPr lang="fr-FR" sz="2800" dirty="0" err="1" smtClean="0"/>
              <a:t>cost</a:t>
            </a:r>
            <a:r>
              <a:rPr lang="fr-FR" sz="2800" dirty="0" smtClean="0"/>
              <a:t> utility)</a:t>
            </a:r>
          </a:p>
          <a:p>
            <a:pPr eaLnBrk="1" fontAlgn="auto" hangingPunct="1">
              <a:spcAft>
                <a:spcPts val="0"/>
              </a:spcAft>
              <a:buFont typeface="Arial" pitchFamily="34" charset="0"/>
              <a:buChar char="•"/>
              <a:defRPr/>
            </a:pPr>
            <a:endParaRPr lang="fr-FR" sz="2800" dirty="0" smtClean="0"/>
          </a:p>
          <a:p>
            <a:pPr marL="114300" indent="0" eaLnBrk="1" fontAlgn="auto" hangingPunct="1">
              <a:spcAft>
                <a:spcPts val="0"/>
              </a:spcAft>
              <a:buFont typeface="Arial" pitchFamily="34" charset="0"/>
              <a:buNone/>
              <a:defRPr/>
            </a:pPr>
            <a:r>
              <a:rPr lang="fr-FR" sz="2800" dirty="0" smtClean="0"/>
              <a:t>Les méthodes d'analyses les plus courantes sont les études coût-efficacité et coût-utilité</a:t>
            </a:r>
            <a:endParaRPr lang="fr-FR" sz="2800" dirty="0"/>
          </a:p>
        </p:txBody>
      </p:sp>
      <p:sp>
        <p:nvSpPr>
          <p:cNvPr id="21507" name="Slide Number Placeholder 3"/>
          <p:cNvSpPr>
            <a:spLocks noGrp="1"/>
          </p:cNvSpPr>
          <p:nvPr>
            <p:ph type="sldNum" sz="quarter" idx="10"/>
          </p:nvPr>
        </p:nvSpPr>
        <p:spPr bwMode="auto">
          <a:noFill/>
          <a:ln>
            <a:round/>
            <a:headEnd/>
            <a:tailEnd/>
          </a:ln>
        </p:spPr>
        <p:txBody>
          <a:bodyPr wrap="square" numCol="1" anchorCtr="0" compatLnSpc="1">
            <a:prstTxWarp prst="textNoShape">
              <a:avLst/>
            </a:prstTxWarp>
          </a:bodyPr>
          <a:lstStyle/>
          <a:p>
            <a:pPr fontAlgn="base">
              <a:spcBef>
                <a:spcPct val="0"/>
              </a:spcBef>
              <a:spcAft>
                <a:spcPct val="0"/>
              </a:spcAft>
            </a:pPr>
            <a:fld id="{E62B9D7D-07CE-4B5E-95D1-8A8559B7A215}" type="slidenum">
              <a:rPr lang="fr-FR" smtClean="0">
                <a:latin typeface="Arial" charset="0"/>
                <a:cs typeface="Arial" charset="0"/>
              </a:rPr>
              <a:pPr fontAlgn="base">
                <a:spcBef>
                  <a:spcPct val="0"/>
                </a:spcBef>
                <a:spcAft>
                  <a:spcPct val="0"/>
                </a:spcAft>
              </a:pPr>
              <a:t>7</a:t>
            </a:fld>
            <a:endParaRPr lang="fr-FR" smtClean="0">
              <a:latin typeface="Arial" charset="0"/>
              <a:cs typeface="Arial" charset="0"/>
            </a:endParaRPr>
          </a:p>
        </p:txBody>
      </p:sp>
      <p:sp>
        <p:nvSpPr>
          <p:cNvPr id="21508" name="Date Placeholder 4"/>
          <p:cNvSpPr>
            <a:spLocks noGrp="1"/>
          </p:cNvSpPr>
          <p:nvPr>
            <p:ph type="dt"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fr-FR" smtClean="0">
                <a:latin typeface="Arial" charset="0"/>
                <a:cs typeface="Arial" charset="0"/>
              </a:rPr>
              <a:t>December 1, 2013</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Content Placeholder 2"/>
          <p:cNvSpPr>
            <a:spLocks noGrp="1"/>
          </p:cNvSpPr>
          <p:nvPr>
            <p:ph idx="1"/>
          </p:nvPr>
        </p:nvSpPr>
        <p:spPr>
          <a:xfrm>
            <a:off x="457200" y="1828800"/>
            <a:ext cx="7620000" cy="4038600"/>
          </a:xfrm>
        </p:spPr>
        <p:txBody>
          <a:bodyPr/>
          <a:lstStyle/>
          <a:p>
            <a:pPr eaLnBrk="1" hangingPunct="1"/>
            <a:r>
              <a:rPr lang="fr-FR" sz="2400" smtClean="0"/>
              <a:t>Analyse Coût-efficacité</a:t>
            </a:r>
          </a:p>
          <a:p>
            <a:pPr lvl="1" eaLnBrk="1" hangingPunct="1"/>
            <a:r>
              <a:rPr lang="fr-FR" smtClean="0"/>
              <a:t>compare les différentes interventions ou stratégies en termes de coût et d'efficacité</a:t>
            </a:r>
          </a:p>
          <a:p>
            <a:pPr eaLnBrk="1" hangingPunct="1"/>
            <a:r>
              <a:rPr lang="fr-FR" sz="2400" smtClean="0"/>
              <a:t>Analyse Coût-utilité </a:t>
            </a:r>
          </a:p>
          <a:p>
            <a:pPr lvl="1" eaLnBrk="1" hangingPunct="1"/>
            <a:r>
              <a:rPr lang="fr-FR" smtClean="0"/>
              <a:t>le bénéfice d'une intervention spécifique est ajusté selon un score de "préférence de santé" (préférence des individus ou de la société pour un état de santé donné ) </a:t>
            </a:r>
          </a:p>
          <a:p>
            <a:pPr lvl="1" eaLnBrk="1" hangingPunct="1"/>
            <a:r>
              <a:rPr lang="fr-FR" smtClean="0"/>
              <a:t>utile quand il n'y a pas de bénéfice attendu de mortalité entre deux interventions, mais seulement des différences de bien-être physique exprimé en "quality adjusted life years" (QALY) : année de vie ajustée par sa qualité.</a:t>
            </a:r>
          </a:p>
        </p:txBody>
      </p:sp>
      <p:sp>
        <p:nvSpPr>
          <p:cNvPr id="23554" name="Slide Number Placeholder 3"/>
          <p:cNvSpPr>
            <a:spLocks noGrp="1"/>
          </p:cNvSpPr>
          <p:nvPr>
            <p:ph type="sldNum" sz="quarter" idx="10"/>
          </p:nvPr>
        </p:nvSpPr>
        <p:spPr bwMode="auto">
          <a:noFill/>
          <a:ln>
            <a:round/>
            <a:headEnd/>
            <a:tailEnd/>
          </a:ln>
        </p:spPr>
        <p:txBody>
          <a:bodyPr wrap="square" numCol="1" anchorCtr="0" compatLnSpc="1">
            <a:prstTxWarp prst="textNoShape">
              <a:avLst/>
            </a:prstTxWarp>
          </a:bodyPr>
          <a:lstStyle/>
          <a:p>
            <a:pPr fontAlgn="base">
              <a:spcBef>
                <a:spcPct val="0"/>
              </a:spcBef>
              <a:spcAft>
                <a:spcPct val="0"/>
              </a:spcAft>
            </a:pPr>
            <a:fld id="{8D6F7F5A-1F87-44FD-B57E-84A23FCA1B6F}" type="slidenum">
              <a:rPr lang="en-US" smtClean="0">
                <a:latin typeface="Arial" charset="0"/>
                <a:cs typeface="Arial" charset="0"/>
              </a:rPr>
              <a:pPr fontAlgn="base">
                <a:spcBef>
                  <a:spcPct val="0"/>
                </a:spcBef>
                <a:spcAft>
                  <a:spcPct val="0"/>
                </a:spcAft>
              </a:pPr>
              <a:t>8</a:t>
            </a:fld>
            <a:endParaRPr lang="en-US" smtClean="0">
              <a:latin typeface="Arial" charset="0"/>
              <a:cs typeface="Arial" charset="0"/>
            </a:endParaRPr>
          </a:p>
        </p:txBody>
      </p:sp>
      <p:sp>
        <p:nvSpPr>
          <p:cNvPr id="23555" name="Date Placeholder 4"/>
          <p:cNvSpPr>
            <a:spLocks noGrp="1"/>
          </p:cNvSpPr>
          <p:nvPr>
            <p:ph type="dt"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December 1, 2013</a:t>
            </a:r>
          </a:p>
        </p:txBody>
      </p:sp>
      <p:sp>
        <p:nvSpPr>
          <p:cNvPr id="7" name="Title 1"/>
          <p:cNvSpPr>
            <a:spLocks noGrp="1"/>
          </p:cNvSpPr>
          <p:nvPr>
            <p:ph type="title"/>
          </p:nvPr>
        </p:nvSpPr>
        <p:spPr>
          <a:xfrm>
            <a:off x="381000" y="274638"/>
            <a:ext cx="7924800" cy="1143000"/>
          </a:xfrm>
        </p:spPr>
        <p:txBody>
          <a:bodyPr/>
          <a:lstStyle/>
          <a:p>
            <a:pPr eaLnBrk="1" fontAlgn="auto" hangingPunct="1">
              <a:spcAft>
                <a:spcPts val="0"/>
              </a:spcAft>
              <a:defRPr/>
            </a:pPr>
            <a:r>
              <a:rPr lang="fr-FR" sz="4400" dirty="0" smtClean="0"/>
              <a:t>Types d'évaluation économique</a:t>
            </a:r>
            <a:r>
              <a:rPr lang="fr-FR" dirty="0" smtClean="0"/>
              <a:t> </a:t>
            </a:r>
            <a:r>
              <a:rPr lang="fr-FR" sz="2800" b="1" dirty="0" smtClean="0"/>
              <a:t>- 2</a:t>
            </a:r>
            <a:r>
              <a:rPr lang="fr-FR" dirty="0" smtClean="0"/>
              <a:t> </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Content Placeholder 2"/>
          <p:cNvSpPr>
            <a:spLocks noGrp="1"/>
          </p:cNvSpPr>
          <p:nvPr>
            <p:ph idx="1"/>
          </p:nvPr>
        </p:nvSpPr>
        <p:spPr>
          <a:xfrm>
            <a:off x="457200" y="1676400"/>
            <a:ext cx="7620000" cy="4800600"/>
          </a:xfrm>
        </p:spPr>
        <p:txBody>
          <a:bodyPr/>
          <a:lstStyle/>
          <a:p>
            <a:pPr eaLnBrk="1" hangingPunct="1"/>
            <a:r>
              <a:rPr lang="fr-FR" sz="2800" smtClean="0"/>
              <a:t>Les coûts pouvant être mesurés :</a:t>
            </a:r>
          </a:p>
          <a:p>
            <a:pPr lvl="1" eaLnBrk="1" hangingPunct="1"/>
            <a:r>
              <a:rPr lang="fr-FR" sz="2400" smtClean="0"/>
              <a:t>Coûts hospitaliers</a:t>
            </a:r>
          </a:p>
          <a:p>
            <a:pPr lvl="1" eaLnBrk="1" hangingPunct="1"/>
            <a:r>
              <a:rPr lang="fr-FR" sz="2400" smtClean="0"/>
              <a:t>Charges hospitalières</a:t>
            </a:r>
          </a:p>
          <a:p>
            <a:pPr lvl="1" eaLnBrk="1" hangingPunct="1"/>
            <a:r>
              <a:rPr lang="fr-FR" sz="2400" smtClean="0"/>
              <a:t>Ressources utilisées</a:t>
            </a:r>
          </a:p>
          <a:p>
            <a:pPr lvl="1" eaLnBrk="1" hangingPunct="1"/>
            <a:r>
              <a:rPr lang="fr-FR" sz="2400" smtClean="0"/>
              <a:t>Charges réellement remboursées</a:t>
            </a:r>
          </a:p>
          <a:p>
            <a:pPr eaLnBrk="1" hangingPunct="1"/>
            <a:r>
              <a:rPr lang="fr-FR" sz="2800" smtClean="0"/>
              <a:t>La mesure des  coûts hospitaliers est utile</a:t>
            </a:r>
          </a:p>
          <a:p>
            <a:pPr lvl="1" eaLnBrk="1" hangingPunct="1"/>
            <a:r>
              <a:rPr lang="fr-FR" sz="2400" smtClean="0"/>
              <a:t>Meilleure approche de l'impact économique pour l'institution</a:t>
            </a:r>
          </a:p>
          <a:p>
            <a:pPr eaLnBrk="1" hangingPunct="1"/>
            <a:r>
              <a:rPr lang="fr-FR" sz="2800" smtClean="0"/>
              <a:t>Si seules les charges sont disponibles, ajuster les données en utilisant le rapport Coûts/charges</a:t>
            </a:r>
          </a:p>
        </p:txBody>
      </p:sp>
      <p:sp>
        <p:nvSpPr>
          <p:cNvPr id="25602" name="Slide Number Placeholder 3"/>
          <p:cNvSpPr>
            <a:spLocks noGrp="1"/>
          </p:cNvSpPr>
          <p:nvPr>
            <p:ph type="sldNum" sz="quarter" idx="10"/>
          </p:nvPr>
        </p:nvSpPr>
        <p:spPr bwMode="auto">
          <a:noFill/>
          <a:ln>
            <a:round/>
            <a:headEnd/>
            <a:tailEnd/>
          </a:ln>
        </p:spPr>
        <p:txBody>
          <a:bodyPr wrap="square" numCol="1" anchorCtr="0" compatLnSpc="1">
            <a:prstTxWarp prst="textNoShape">
              <a:avLst/>
            </a:prstTxWarp>
          </a:bodyPr>
          <a:lstStyle/>
          <a:p>
            <a:pPr fontAlgn="base">
              <a:spcBef>
                <a:spcPct val="0"/>
              </a:spcBef>
              <a:spcAft>
                <a:spcPct val="0"/>
              </a:spcAft>
            </a:pPr>
            <a:fld id="{4178B8DB-455A-4D22-BB60-281E2F88F145}" type="slidenum">
              <a:rPr lang="en-US" smtClean="0">
                <a:latin typeface="Arial" charset="0"/>
                <a:cs typeface="Arial" charset="0"/>
              </a:rPr>
              <a:pPr fontAlgn="base">
                <a:spcBef>
                  <a:spcPct val="0"/>
                </a:spcBef>
                <a:spcAft>
                  <a:spcPct val="0"/>
                </a:spcAft>
              </a:pPr>
              <a:t>9</a:t>
            </a:fld>
            <a:endParaRPr lang="en-US" smtClean="0">
              <a:latin typeface="Arial" charset="0"/>
              <a:cs typeface="Arial" charset="0"/>
            </a:endParaRPr>
          </a:p>
        </p:txBody>
      </p:sp>
      <p:sp>
        <p:nvSpPr>
          <p:cNvPr id="25603" name="Date Placeholder 4"/>
          <p:cNvSpPr>
            <a:spLocks noGrp="1"/>
          </p:cNvSpPr>
          <p:nvPr>
            <p:ph type="dt"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smtClean="0">
                <a:latin typeface="Arial" charset="0"/>
                <a:cs typeface="Arial" charset="0"/>
              </a:rPr>
              <a:t>December 1, 2013</a:t>
            </a:r>
          </a:p>
        </p:txBody>
      </p:sp>
      <p:sp>
        <p:nvSpPr>
          <p:cNvPr id="7" name="Title 1"/>
          <p:cNvSpPr>
            <a:spLocks noGrp="1"/>
          </p:cNvSpPr>
          <p:nvPr>
            <p:ph type="title"/>
          </p:nvPr>
        </p:nvSpPr>
        <p:spPr>
          <a:xfrm>
            <a:off x="381000" y="228600"/>
            <a:ext cx="7924800" cy="1143000"/>
          </a:xfrm>
        </p:spPr>
        <p:txBody>
          <a:bodyPr/>
          <a:lstStyle/>
          <a:p>
            <a:pPr eaLnBrk="1" fontAlgn="auto" hangingPunct="1">
              <a:spcAft>
                <a:spcPts val="0"/>
              </a:spcAft>
              <a:defRPr/>
            </a:pPr>
            <a:r>
              <a:rPr lang="fr-FR" sz="4400" dirty="0" smtClean="0"/>
              <a:t>Types d'évaluation économique</a:t>
            </a:r>
            <a:r>
              <a:rPr lang="fr-FR" dirty="0" smtClean="0"/>
              <a:t> </a:t>
            </a:r>
            <a:r>
              <a:rPr lang="fr-FR" sz="2800" b="1" dirty="0" smtClean="0"/>
              <a:t>- 3</a:t>
            </a:r>
            <a:r>
              <a:rPr lang="fr-FR" dirty="0" smtClean="0"/>
              <a:t> </a:t>
            </a:r>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411</TotalTime>
  <Words>2172</Words>
  <Application>Microsoft Office PowerPoint</Application>
  <PresentationFormat>Affichage à l'écran (4:3)</PresentationFormat>
  <Paragraphs>267</Paragraphs>
  <Slides>20</Slides>
  <Notes>18</Notes>
  <HiddenSlides>0</HiddenSlides>
  <MMClips>0</MMClips>
  <ScaleCrop>false</ScaleCrop>
  <HeadingPairs>
    <vt:vector size="6" baseType="variant">
      <vt:variant>
        <vt:lpstr>Polices utilisées</vt:lpstr>
      </vt:variant>
      <vt:variant>
        <vt:i4>7</vt:i4>
      </vt:variant>
      <vt:variant>
        <vt:lpstr>Modèle de conception</vt:lpstr>
      </vt:variant>
      <vt:variant>
        <vt:i4>1</vt:i4>
      </vt:variant>
      <vt:variant>
        <vt:lpstr>Titres des diapositives</vt:lpstr>
      </vt:variant>
      <vt:variant>
        <vt:i4>20</vt:i4>
      </vt:variant>
    </vt:vector>
  </HeadingPairs>
  <TitlesOfParts>
    <vt:vector size="28" baseType="lpstr">
      <vt:lpstr>Arial</vt:lpstr>
      <vt:lpstr>Cambria</vt:lpstr>
      <vt:lpstr>Calibri</vt:lpstr>
      <vt:lpstr>Wingdings 3</vt:lpstr>
      <vt:lpstr>TradeGothic-BoldTwo</vt:lpstr>
      <vt:lpstr>Times New Roman</vt:lpstr>
      <vt:lpstr>Wingdings</vt:lpstr>
      <vt:lpstr>Adjacency</vt:lpstr>
      <vt:lpstr>Coûts</vt:lpstr>
      <vt:lpstr>Objectifs pédagogiques</vt:lpstr>
      <vt:lpstr>Temps nécessaire</vt:lpstr>
      <vt:lpstr>Points-clés </vt:lpstr>
      <vt:lpstr>Conséquences économiques </vt:lpstr>
      <vt:lpstr>Estimation des coûts</vt:lpstr>
      <vt:lpstr>Types d'évaluation économique - 1 </vt:lpstr>
      <vt:lpstr>Types d'évaluation économique - 2 </vt:lpstr>
      <vt:lpstr>Types d'évaluation économique - 3 </vt:lpstr>
      <vt:lpstr>Coûts des épidémies</vt:lpstr>
      <vt:lpstr> Coûts des infections du site opératoire (ISO) </vt:lpstr>
      <vt:lpstr>  Coûts des pneumonies associées  à la ventilation mécanique (PAVM)  </vt:lpstr>
      <vt:lpstr>  Coûts des bactériémies  </vt:lpstr>
      <vt:lpstr>Coûts des infections urinaires</vt:lpstr>
      <vt:lpstr>Coût-bénéfice de la prévention des infections</vt:lpstr>
      <vt:lpstr>Prévention du risque infectieux associé aux soins</vt:lpstr>
      <vt:lpstr>Références</vt:lpstr>
      <vt:lpstr>Quiz</vt:lpstr>
      <vt:lpstr>Fédération Internationale de la Prévention des Infections (IFIC)</vt:lpstr>
      <vt:lpstr>Fédération Internationale de la Prévention des Infections (IFIC)</vt:lpstr>
    </vt:vector>
  </TitlesOfParts>
  <Company>University of Michigan Hospital and Health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Costs</dc:title>
  <dc:creator>Friedman, Candace</dc:creator>
  <cp:lastModifiedBy>PARNEIP</cp:lastModifiedBy>
  <cp:revision>103</cp:revision>
  <dcterms:created xsi:type="dcterms:W3CDTF">2011-11-05T21:31:40Z</dcterms:created>
  <dcterms:modified xsi:type="dcterms:W3CDTF">2015-06-15T06:40:03Z</dcterms:modified>
</cp:coreProperties>
</file>