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sldIdLst>
    <p:sldId id="256" r:id="rId2"/>
    <p:sldId id="299" r:id="rId3"/>
    <p:sldId id="300" r:id="rId4"/>
    <p:sldId id="301" r:id="rId5"/>
    <p:sldId id="257" r:id="rId6"/>
    <p:sldId id="259" r:id="rId7"/>
    <p:sldId id="298" r:id="rId8"/>
    <p:sldId id="260" r:id="rId9"/>
    <p:sldId id="270" r:id="rId10"/>
    <p:sldId id="297" r:id="rId11"/>
    <p:sldId id="265" r:id="rId12"/>
    <p:sldId id="266" r:id="rId13"/>
    <p:sldId id="267" r:id="rId14"/>
    <p:sldId id="268" r:id="rId15"/>
    <p:sldId id="269" r:id="rId16"/>
    <p:sldId id="261" r:id="rId17"/>
    <p:sldId id="263" r:id="rId18"/>
    <p:sldId id="271" r:id="rId19"/>
    <p:sldId id="302" r:id="rId20"/>
    <p:sldId id="272" r:id="rId21"/>
    <p:sldId id="273" r:id="rId22"/>
    <p:sldId id="274" r:id="rId23"/>
    <p:sldId id="275" r:id="rId24"/>
    <p:sldId id="276" r:id="rId25"/>
    <p:sldId id="277" r:id="rId26"/>
    <p:sldId id="279" r:id="rId27"/>
    <p:sldId id="281" r:id="rId28"/>
    <p:sldId id="280"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4" r:id="rId45"/>
    <p:sldId id="306" r:id="rId46"/>
  </p:sldIdLst>
  <p:sldSz cx="9144000" cy="6858000" type="screen4x3"/>
  <p:notesSz cx="6858000" cy="91440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204" autoAdjust="0"/>
    <p:restoredTop sz="85338" autoAdjust="0"/>
  </p:normalViewPr>
  <p:slideViewPr>
    <p:cSldViewPr>
      <p:cViewPr>
        <p:scale>
          <a:sx n="66" d="100"/>
          <a:sy n="66" d="100"/>
        </p:scale>
        <p:origin x="-1032" y="-30"/>
      </p:cViewPr>
      <p:guideLst>
        <p:guide orient="horz" pos="2160"/>
        <p:guide pos="2880"/>
      </p:guideLst>
    </p:cSldViewPr>
  </p:slideViewPr>
  <p:notesTextViewPr>
    <p:cViewPr>
      <p:scale>
        <a:sx n="1" d="1"/>
        <a:sy n="1" d="1"/>
      </p:scale>
      <p:origin x="0" y="0"/>
    </p:cViewPr>
  </p:notesTextViewPr>
  <p:sorterViewPr>
    <p:cViewPr>
      <p:scale>
        <a:sx n="122" d="100"/>
        <a:sy n="122" d="100"/>
      </p:scale>
      <p:origin x="0" y="19614"/>
    </p:cViewPr>
  </p:sorter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E7BDD81-C2BA-461D-AE54-257F9B37E966}" type="datetimeFigureOut">
              <a:rPr lang="hr-HR"/>
              <a:pPr>
                <a:defRPr/>
              </a:pPr>
              <a:t>15.6.2015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4F1179B-E5BB-4659-A799-91B40D49AA30}" type="slidenum">
              <a:rPr lang="hr-HR"/>
              <a:pPr>
                <a:defRPr/>
              </a:pPr>
              <a:t>‹N°›</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EEAA0C-4F38-4DEC-A9DA-E1A4C9D49737}" type="slidenum">
              <a:rPr lang="hr-HR"/>
              <a:pPr fontAlgn="base">
                <a:spcBef>
                  <a:spcPct val="0"/>
                </a:spcBef>
                <a:spcAft>
                  <a:spcPct val="0"/>
                </a:spcAft>
                <a:defRPr/>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greffes AV (artério-veineuses) sont à beaucoup d’égards proches des fistules, sauf qu'un vaisseau artificiel est utilisé pour connecté l'artère et la veine. La greffe est généralement constituée d'un matériau synthétique, mais parfois traitées chimiquement, les veines stérilisées provenant d'animaux sont aussi utilisées. Les greffes sont insérées lorsque la vascularisation native du patient ne permet pas une fistule. Elles « mûrissent » plus vite que les fistules, et peuvent être prêtes à l'emploi plusieurs semaines après la création (certains greffes plus récentes peuvent être utilisés même plus tôt). Cependant, les greffes AV sont à risque élevé de développer un rétrécissement, en particulier dans la veine en aval de l'endroit où la greffe a été suturée à la veine. La réduction de la lumière conduit souvent à une thrombose (coagulation). En tant que matériel étranger, elles sont plus à risque de s’infecter.</a:t>
            </a:r>
          </a:p>
          <a:p>
            <a:endParaRPr lang="fr-FR" smtClean="0"/>
          </a:p>
          <a:p>
            <a:r>
              <a:rPr lang="fr-FR" smtClean="0"/>
              <a:t>L'eau utilisée dans l'hémodialyse est soigneusement purifié avant utilisation. Initialement, elle est filtrée et ajustée à la température et son pH est corrigé en ajoutant un acide ou une base. Ensuite, elle est adoucie. Ensuite l'eau est dirigée à travers un réservoir contenant du charbon actif pour adsorber les contaminants organiques. Une purification primaire est alors effectuée en forçant l'eau à travers une membrane avec des pores très petits, une membrane d'osmose inverse. Cela le passage de l'eau, mais retient même les très petits solutés tels que des électrolytes. L'élimination finale des électrolytes restant se fait en passant l'eau à travers un réservoir avec des résines échangeuses d'ions, qui éliminent des anions ou des cations et les remplace par des molécules d'hydroxyle et d'hydrogène, respectivement, laissant de l'eau ultra pure.</a:t>
            </a:r>
          </a:p>
          <a:p>
            <a:endParaRPr lang="fr-FR" smtClean="0"/>
          </a:p>
          <a:p>
            <a:r>
              <a:rPr lang="fr-FR" smtClean="0"/>
              <a:t>Une fois que l'eau purifiée est mélangée avec du concentré de dialysat, sa conductivité augmente, car l'eau qui contient des ions chargés conduit l'électricité. Au cours de la dialyse, la conductivité du liquide de dialyse est constamment surveillée pour s’assurer que le dialysat concentré et l'eau sont mélangés dans les proportions appropriées.</a:t>
            </a:r>
            <a:endParaRPr lang="en-GB"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87347A-074A-418E-A2BF-4E0100F90B97}" type="slidenum">
              <a:rPr lang="hr-HR"/>
              <a:pPr fontAlgn="base">
                <a:spcBef>
                  <a:spcPct val="0"/>
                </a:spcBef>
                <a:spcAft>
                  <a:spcPct val="0"/>
                </a:spcAft>
                <a:defRPr/>
              </a:pPr>
              <a:t>12</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dialyseur est la pièce d'équipement qui filtre réellement le sang. Presque tous les dialyseurs en usage aujourd'hui sont à fibres creuses. Un faisceau cylindrique de fibres creuses dont les parois sont constituées d'une membrane semi-perméable, est ancré à chaque extrémité dans un composé d'enrobage (une sorte de colle). Cet ensemble est ensuite placé dans une coque cylindrique en plastique transparent avec quatre ouvertures. Une ouverture ou un orifice pour le sang à chaque extrémité du cylindre communique avec chaque extrémité du faisceau de fibres creuses. Ceci forme le "compartiment sang" du dialyseur. Deux autres ports sont découpés dans le côté du cylindre. Ceux-ci communiquent avec l'espace autour des fibres creuses, le "compartiment dialysat." Le sang est pompé par l'intermédiaire des ports de sang à travers ce faisceau de tubes de type capillaire très minces, et le dialysat est pompé à travers l'espace entourant les fibres. Des gradients de pression sont appliqués lorsque cela est nécessaire pour déplacer le fluide à partir du sang vers le compartiment dialysat.</a:t>
            </a:r>
          </a:p>
          <a:p>
            <a:pPr eaLnBrk="1" hangingPunct="1">
              <a:spcBef>
                <a:spcPct val="0"/>
              </a:spcBef>
            </a:pPr>
            <a:endParaRPr lang="en-GB"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9BDAA-FE73-447E-9D66-42876F14DF25}" type="slidenum">
              <a:rPr lang="hr-HR"/>
              <a:pPr fontAlgn="base">
                <a:spcBef>
                  <a:spcPct val="0"/>
                </a:spcBef>
                <a:spcAft>
                  <a:spcPct val="0"/>
                </a:spcAft>
                <a:defRPr/>
              </a:pPr>
              <a:t>13</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L'hépatite B est provoquée par une infection par le virus de l'hépatite B (VHB). Le VHB est présent à des concentrations plus élevées dans le sang et à des concentrations inférieures dans d'autres fluides corporels (par exemple, le sperme, les sécrétions vaginales et les exsudats de plaie). Le VHB se transmet à travers des activités qui impliquent un contact percutané (ce est à dire, la piqûre à travers la peau) ou muqueux avec du sang ou des liquides biologiques infectieux. Les patients d'hémodialyse sont à risque d'infection par le VHB.</a:t>
            </a:r>
          </a:p>
          <a:p>
            <a:endParaRPr lang="fr-FR" smtClean="0"/>
          </a:p>
          <a:p>
            <a:r>
              <a:rPr lang="fr-FR" smtClean="0"/>
              <a:t>L’antigène de surface de l'hépatite B (Ag HBs): est une protéine de surface du VHB; elle peut être détectée à des taux élevés dans le sérum au cours de l'infection aiguë ou chronique par le VHB. La présence d’ AgHBs indique que la personne est contagieuse. Le corps produit normalement des anticorps anti HBs dans le cadre de la réponse immunitaire normale à l'infection. AgHBs est l'antigène utilisé pour faire vaccin contre l'hépatite B.</a:t>
            </a:r>
          </a:p>
          <a:p>
            <a:endParaRPr lang="fr-FR" smtClean="0"/>
          </a:p>
          <a:p>
            <a:r>
              <a:rPr lang="fr-FR" smtClean="0"/>
              <a:t>L'antigène e de l'hépatite B (AgHBe): est un produit sécrété du gène de la nucléocapside du VHB que l'on trouve dans le sérum pendant les phases aiguës et chroniques de l'hépatite B. Sa présence indique que le virus se réplique et la personne infectée a des niveaux élevés de VHB.</a:t>
            </a:r>
          </a:p>
          <a:p>
            <a:endParaRPr lang="fr-FR" smtClean="0"/>
          </a:p>
          <a:p>
            <a:r>
              <a:rPr lang="fr-FR" smtClean="0"/>
              <a:t>L'hépatite C se transmet généralement lorsque le sang d'une personne infectée par le virus de l'hépatite C pénètre dans le corps de quelqu'un qui ne est pas infecté.</a:t>
            </a:r>
            <a:endParaRPr lang="en-GB"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5633AE-27A6-4702-9307-078C1571CAA2}" type="slidenum">
              <a:rPr lang="hr-HR"/>
              <a:pPr fontAlgn="base">
                <a:spcBef>
                  <a:spcPct val="0"/>
                </a:spcBef>
                <a:spcAft>
                  <a:spcPct val="0"/>
                </a:spcAft>
                <a:defRPr/>
              </a:pPr>
              <a:t>14</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L'endotoxine est une toxine maintenue dans la cellule bactérienne et libérée après la destruction de la paroi de la cellule bactérienne; paroi encore appelé lipopolysaccharide, qui est un constituant majeur de la membrane cellulaire externe des bactéries Gram-négatives.</a:t>
            </a:r>
          </a:p>
          <a:p>
            <a:endParaRPr lang="fr-FR" smtClean="0"/>
          </a:p>
          <a:p>
            <a:r>
              <a:rPr lang="fr-FR" smtClean="0"/>
              <a:t>Nombre total de bactéries revivfiables : donne une idée quantitative de la présence de micro-organismes dans un échantillon.</a:t>
            </a:r>
          </a:p>
          <a:p>
            <a:endParaRPr lang="fr-FR" smtClean="0"/>
          </a:p>
          <a:p>
            <a:r>
              <a:rPr lang="fr-FR" smtClean="0"/>
              <a:t>L’eau de dialyse devrait pas contenir plus de 200 UFC / ml de bactéries viables, et pas plus de 2 UI / ml d'endotoxine. Mais, dès que le nombre d'organismes viables est de 50 UFC / ml, ou une endotoxine UI / ml, des mesures correctives doivent être prises.</a:t>
            </a:r>
            <a:endParaRPr lang="en-GB"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854820-EF92-48AA-95D3-7B1308B7DF3B}" type="slidenum">
              <a:rPr lang="hr-HR"/>
              <a:pPr fontAlgn="base">
                <a:spcBef>
                  <a:spcPct val="0"/>
                </a:spcBef>
                <a:spcAft>
                  <a:spcPct val="0"/>
                </a:spcAft>
                <a:defRPr/>
              </a:pPr>
              <a:t>15</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Il est de la plus haute importance d'utiliser des techniques aseptiques lors de l'exécution de l’hémodialyse. Outre la bactériémie et la septicémie, l'endocardite infectieuse est également une complication importante et sévère chez les patients dialysés, surtout causées par Staphylococcus aureus sensible aux antibiotiques ainsi que le SARM.</a:t>
            </a:r>
            <a:endParaRPr lang="en-GB"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C63736-883C-49AC-96FD-2F500706601F}" type="slidenum">
              <a:rPr lang="hr-HR"/>
              <a:pPr fontAlgn="base">
                <a:spcBef>
                  <a:spcPct val="0"/>
                </a:spcBef>
                <a:spcAft>
                  <a:spcPct val="0"/>
                </a:spcAft>
                <a:defRPr/>
              </a:pPr>
              <a:t>16</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défaut d'hygiène des mains par le personnel, d’usage des précautions standard ou, si nécessaire, des précautions axées sur la transmission, rend les patients à risque d'infection.</a:t>
            </a:r>
          </a:p>
          <a:p>
            <a:pPr eaLnBrk="1" hangingPunct="1">
              <a:spcBef>
                <a:spcPct val="0"/>
              </a:spcBef>
            </a:pPr>
            <a:endParaRPr lang="en-GB"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363292-4410-4015-B220-50D764C141D9}" type="slidenum">
              <a:rPr lang="hr-HR"/>
              <a:pPr fontAlgn="base">
                <a:spcBef>
                  <a:spcPct val="0"/>
                </a:spcBef>
                <a:spcAft>
                  <a:spcPct val="0"/>
                </a:spcAft>
                <a:defRPr/>
              </a:pPr>
              <a:t>17</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patients qui subissent un traitement de dialyse ont un risque accru de contracter une infection nosocomiale. Les patients hémodialysés sont à risque élevé d'infection parce que le processus de l'hémodialyse nécessite l'utilisation fréquente de cathéters ou l’insertion d'aiguilles pour accéder à la circulation sanguine. Aussi, les patients d'hémodialyse ont un système immunitaire affaibli, ce qui accroît leur risque d'infection et ils ont besoin de fréquentes hospitalisations et de chirurgie à l’occasion desquelles ils peuvent acquérir une infection.</a:t>
            </a:r>
          </a:p>
          <a:p>
            <a:endParaRPr lang="fr-FR" smtClean="0"/>
          </a:p>
          <a:p>
            <a:r>
              <a:rPr lang="fr-FR" smtClean="0"/>
              <a:t>La péritonite en DP est souvent de présentation subaiguë avec des effluents liquides teintés. Ceux sont les premiers signes de la péritonite sur DP, avant même l'apparition de signes systémiques. Dans ce cas, seuls les polynucléaires peuvent être élevés dans le liquide péritonéal.</a:t>
            </a:r>
            <a:endParaRPr lang="en-GB"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F1AF3F-9367-49DD-8536-631C9987C6B7}" type="slidenum">
              <a:rPr lang="hr-HR"/>
              <a:pPr fontAlgn="base">
                <a:spcBef>
                  <a:spcPct val="0"/>
                </a:spcBef>
                <a:spcAft>
                  <a:spcPct val="0"/>
                </a:spcAft>
                <a:defRPr/>
              </a:pPr>
              <a:t>18</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A7E30-7AC5-40D8-B5EC-F5E9D98010F9}" type="slidenum">
              <a:rPr lang="hr-HR"/>
              <a:pPr fontAlgn="base">
                <a:spcBef>
                  <a:spcPct val="0"/>
                </a:spcBef>
                <a:spcAft>
                  <a:spcPct val="0"/>
                </a:spcAft>
                <a:defRPr/>
              </a:pPr>
              <a:t>19</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Pendant la dialyse, les infections comme l'hépatite B et C et les infections sanguines sont transmises entres patients le plus souvent par les mains des professionnels de santé. Un sujet HBs positif peut avoir une charge très élevée de virus circulant et le virus peut survivre sur des surfaces environnementales pendant plus de 1 semaine dans du sang séché. Des particules infectieuse de VHB ont également été identifiées sur des surfaces de l'environnement de dialyse en l'absence de sang visible.</a:t>
            </a:r>
          </a:p>
          <a:p>
            <a:pPr eaLnBrk="1" hangingPunct="1">
              <a:spcBef>
                <a:spcPct val="0"/>
              </a:spcBef>
            </a:pPr>
            <a:endParaRPr lang="en-GB"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9242D-0C49-4280-9056-9CF53408F02E}" type="slidenum">
              <a:rPr lang="hr-HR"/>
              <a:pPr fontAlgn="base">
                <a:spcBef>
                  <a:spcPct val="0"/>
                </a:spcBef>
                <a:spcAft>
                  <a:spcPct val="0"/>
                </a:spcAft>
                <a:defRPr/>
              </a:pPr>
              <a:t>20</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épidémies se produisent généralement en raison de l’absence d’usage des règles de prévention des infections recommandées.</a:t>
            </a:r>
            <a:endParaRPr lang="en-GB"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1B5A10-6A69-4066-9D0A-AAB14331EF16}" type="slidenum">
              <a:rPr lang="hr-HR"/>
              <a:pPr fontAlgn="base">
                <a:spcBef>
                  <a:spcPct val="0"/>
                </a:spcBef>
                <a:spcAft>
                  <a:spcPct val="0"/>
                </a:spcAft>
                <a:defRPr/>
              </a:pPr>
              <a:t>21</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51D71A-B3BE-4631-8D43-D4C2361D8EBD}" type="slidenum">
              <a:rPr lang="hr-HR"/>
              <a:pPr fontAlgn="base">
                <a:spcBef>
                  <a:spcPct val="0"/>
                </a:spcBef>
                <a:spcAft>
                  <a:spcPct val="0"/>
                </a:spcAft>
                <a:defRPr/>
              </a:pPr>
              <a:t>3</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patients sous hémodialyse ont une prévalence plus élevée de l'hépatite C (VHC) par rapport à la population générale. Plusieurs facteurs ont été associés à un risque accru d'infection par le VHC chez les patients dialysés, y compris le nombre de transfusions sanguines, la durée de l'hémodialyse, la transplantation, l‘usage de drogues par voie intraveineuse, le sexe masculin, et le traitement en centre d'hémodialyse.</a:t>
            </a:r>
            <a:endParaRPr lang="en-GB"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68C5E-D9EC-43DD-B449-4620088350C0}" type="slidenum">
              <a:rPr lang="hr-HR"/>
              <a:pPr fontAlgn="base">
                <a:spcBef>
                  <a:spcPct val="0"/>
                </a:spcBef>
                <a:spcAft>
                  <a:spcPct val="0"/>
                </a:spcAft>
                <a:defRPr/>
              </a:pPr>
              <a:t>22</a:t>
            </a:fld>
            <a:endParaRPr lang="hr-H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 défaillance dans les pratiques standards de prévention et de contrôle des infections, la proximité physique avec un patient infecté, et le partage des machines de dialyse sont des causes possibles. Le strict respect des précautions standard et une attention particulière à l'hygiène sont recommandées pour réduire la transmission du VHC dans les unités de dialyse.</a:t>
            </a:r>
            <a:endParaRPr lang="en-GB"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CDE089-D290-4B7B-A979-B69DC55696FB}" type="slidenum">
              <a:rPr lang="hr-HR"/>
              <a:pPr fontAlgn="base">
                <a:spcBef>
                  <a:spcPct val="0"/>
                </a:spcBef>
                <a:spcAft>
                  <a:spcPct val="0"/>
                </a:spcAft>
                <a:defRPr/>
              </a:pPr>
              <a:t>23</a:t>
            </a:fld>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VIH est transmis lorsqu’un fluide corporel infecté, tel que le sang, entre en contact avec une muqueuse ou la circulation sanguine d'une autre personne. Parce que le VIH est transmis d'une personne à une autre par contact avec le sang d'une personne infectée, il y a un risque très faible que quelqu'un puisse contracter le VIH par hémodialyse. Il y a eu très peu de cas documentés transmission du VIH dans les centres de dialyse et ceux-ci sont le résultat d'une désinfection inadéquate des équipements, tels que les aiguilles de ponction.</a:t>
            </a:r>
            <a:endParaRPr lang="en-GB"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9BE471-2624-48AF-8EA6-A071C58468FE}" type="slidenum">
              <a:rPr lang="hr-HR"/>
              <a:pPr fontAlgn="base">
                <a:spcBef>
                  <a:spcPct val="0"/>
                </a:spcBef>
                <a:spcAft>
                  <a:spcPct val="0"/>
                </a:spcAft>
                <a:defRPr/>
              </a:pPr>
              <a:t>24</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patients dialysés ont un système immunitaire affaibli, ce qui accroît leur risque d'infection et ils ont besoin de fréquentes hospitalisations et de chirurgie où ils peuvent acquérir une infection.</a:t>
            </a:r>
          </a:p>
          <a:p>
            <a:endParaRPr lang="fr-FR" smtClean="0"/>
          </a:p>
          <a:p>
            <a:r>
              <a:rPr lang="fr-FR" smtClean="0"/>
              <a:t>ERV : l’infection ou de la colonisation sont augmentées dans certaines unités de dialyse, le plus probablement en raison de la forte utilisation de la vancomycine chez les patients dialysés qui contribue à la résistance. Les possibilités de traitement des infections à ERV sont réduites.</a:t>
            </a:r>
            <a:endParaRPr lang="hr-HR"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8B069C-CAA0-4417-8E71-FD0CAAC23345}" type="slidenum">
              <a:rPr lang="hr-HR"/>
              <a:pPr fontAlgn="base">
                <a:spcBef>
                  <a:spcPct val="0"/>
                </a:spcBef>
                <a:spcAft>
                  <a:spcPct val="0"/>
                </a:spcAft>
                <a:defRPr/>
              </a:pPr>
              <a:t>25</a:t>
            </a:fld>
            <a:endParaRPr lang="hr-H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L’unité de dialyse est une des unités où le dépistage à l’admission pour le SARM serait important, car un patient colonisé à SARM peut être la source d'une épidémie. L’endocardite à SARM est dangereuse parce que des options de traitement limitées, en particulier dans les pays en développement.</a:t>
            </a:r>
          </a:p>
          <a:p>
            <a:endParaRPr lang="fr-FR" smtClean="0"/>
          </a:p>
          <a:p>
            <a:r>
              <a:rPr lang="fr-FR" smtClean="0"/>
              <a:t>BMR - Bactéries multirésistantes.</a:t>
            </a:r>
            <a:endParaRPr lang="en-GB"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8C4B4A-7DDB-4833-9A8D-A49F34EE76B1}" type="slidenum">
              <a:rPr lang="hr-HR"/>
              <a:pPr fontAlgn="base">
                <a:spcBef>
                  <a:spcPct val="0"/>
                </a:spcBef>
                <a:spcAft>
                  <a:spcPct val="0"/>
                </a:spcAft>
                <a:defRPr/>
              </a:pPr>
              <a:t>26</a:t>
            </a:fld>
            <a:endParaRPr lang="hr-H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mycobactéries de l'eau sont les mycobactéries non tuberculeuses, mais elles peuvent être très virulentes pour les patients de dialyse en raison des maladies sous-jacentes graves qui compromettent le système immunitaire des patients. L'infection des patients hémodialysés avec des mycobactéries non tuberculeuses a été associée avec de l'eau utilisée dans des hémodialyseurs réutilisés.</a:t>
            </a:r>
          </a:p>
          <a:p>
            <a:endParaRPr lang="fr-FR" smtClean="0"/>
          </a:p>
          <a:p>
            <a:r>
              <a:rPr lang="fr-FR" smtClean="0"/>
              <a:t>Il y a une forte prévalence et une large répartition géographique des mycobactéries non tuberculeuses dans le système d'approvisionnement en eau dans les centres de dialyse. Les risques potentiels pour la santé de contaminants microbiens de l'eau associés aux procédures de dialyse sont corrélés avec une variété de facteurs : la présence de niveaux élevés de bactéries et / ou endotoxine bactérienne dans l'eau utilisée pour préparer des fluides de dialyse, rincer les dialyseurs, et préparer des stocks de solutions de désinfectant; l'efficacité des diverses composantes des systèmes de traitement de l'eau dans la réduction ou l'amplification des niveaux de contaminants; et de l'adéquation des procédures de désinfection pour prévenir la colonisation de ces composants.</a:t>
            </a:r>
          </a:p>
          <a:p>
            <a:pPr eaLnBrk="1" hangingPunct="1">
              <a:spcBef>
                <a:spcPct val="0"/>
              </a:spcBef>
            </a:pPr>
            <a:endParaRPr lang="en-GB"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A51537-8763-4841-BD10-AC3DB65EFA25}" type="slidenum">
              <a:rPr lang="hr-HR"/>
              <a:pPr fontAlgn="base">
                <a:spcBef>
                  <a:spcPct val="0"/>
                </a:spcBef>
                <a:spcAft>
                  <a:spcPct val="0"/>
                </a:spcAft>
                <a:defRPr/>
              </a:pPr>
              <a:t>27</a:t>
            </a:fld>
            <a:endParaRPr lang="hr-H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Les patients subissant une dialyse d'entretien ont une incidence accrue d'infection fongique. Les péritonites à Candida chez les patients en DP peuvent être très graves et difficiles à traiter avec de fréquentes récidives et la perte subséquente de possibilité de DP. Ces patients doivent subir ensuite HD. Les raisons de la contamination du liquide péritonéal avec des champignons sont des ruptures dans la technique stérile lors de la connexion des cathéters péritonéaux, des poches de dialysat, d'infections au niveau du site cutané d'entrée du cathéter, une perforation de l'intestin, des fistules peritonéovaginal, et la translocation des champignons à travers la paroi intestinale dans le péritoine.</a:t>
            </a:r>
            <a:endParaRPr lang="en-GB"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32064-1626-4EC6-8909-76B16F892CB1}" type="slidenum">
              <a:rPr lang="hr-HR"/>
              <a:pPr fontAlgn="base">
                <a:spcBef>
                  <a:spcPct val="0"/>
                </a:spcBef>
                <a:spcAft>
                  <a:spcPct val="0"/>
                </a:spcAft>
                <a:defRPr/>
              </a:pPr>
              <a:t>28</a:t>
            </a:fld>
            <a:endParaRPr lang="hr-H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r>
              <a:rPr lang="fr-FR" smtClean="0"/>
              <a:t>Suivi de la population de dialyse</a:t>
            </a:r>
          </a:p>
          <a:p>
            <a:pPr marL="171450" indent="-171450"/>
            <a:r>
              <a:rPr lang="fr-FR" smtClean="0"/>
              <a:t>Les patients sensibles subissent des tests AgHBs mensuels pour identifier une séroconversion.</a:t>
            </a:r>
          </a:p>
          <a:p>
            <a:pPr marL="171450" indent="-171450"/>
            <a:r>
              <a:rPr lang="fr-FR" smtClean="0"/>
              <a:t>Le statut vaccinal pour tous les patients admissibles est revu au moins annuellement.</a:t>
            </a:r>
          </a:p>
          <a:p>
            <a:pPr marL="171450" indent="-171450"/>
            <a:r>
              <a:rPr lang="fr-FR" smtClean="0"/>
              <a:t>La vaccination est offerte à tous les patients admissibles.</a:t>
            </a:r>
          </a:p>
          <a:p>
            <a:pPr marL="171450" indent="-171450"/>
            <a:r>
              <a:rPr lang="fr-FR" smtClean="0"/>
              <a:t>Recherche des infections bactériennes.</a:t>
            </a:r>
          </a:p>
          <a:p>
            <a:pPr marL="171450" indent="-171450"/>
            <a:endParaRPr lang="fr-FR" smtClean="0"/>
          </a:p>
          <a:p>
            <a:pPr marL="171450" indent="-171450"/>
            <a:r>
              <a:rPr lang="fr-FR" smtClean="0"/>
              <a:t>Les tests de routine pour l'hépatite D ou le VIH ne sont pas nécessaires. Pour une surveillance réussit, les dossiers des patients doivent inclure l'emplacement de la station de traitement et le numéro de la machine ainsi que les noms du personnel assurant le branchement et le débranchement.</a:t>
            </a:r>
            <a:endParaRPr lang="hr-HR"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05C028-7694-4313-8F24-DE151A08547F}" type="slidenum">
              <a:rPr lang="hr-HR"/>
              <a:pPr fontAlgn="base">
                <a:spcBef>
                  <a:spcPct val="0"/>
                </a:spcBef>
                <a:spcAft>
                  <a:spcPct val="0"/>
                </a:spcAft>
                <a:defRPr/>
              </a:pPr>
              <a:t>29</a:t>
            </a:fld>
            <a:endParaRPr lang="hr-H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L'hygiène des mains doit être effectuée suivant les principes de l'OMS et des 5 moments. Il faut utiliser un désinfectant pour les mains à base d'alcool disponible à l'entrée de la chambre du patient ou à son chevet. Certains groupes recommandent que le patient et le personnel partent un masque lors de l'accès du site - vérifier les recommandations locales.</a:t>
            </a:r>
            <a:endParaRPr lang="hr-HR"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28D604-4CCC-46E0-9330-1DC0C945526D}" type="slidenum">
              <a:rPr lang="hr-HR"/>
              <a:pPr fontAlgn="base">
                <a:spcBef>
                  <a:spcPct val="0"/>
                </a:spcBef>
                <a:spcAft>
                  <a:spcPct val="0"/>
                </a:spcAft>
                <a:defRPr/>
              </a:pPr>
              <a:t>30</a:t>
            </a:fld>
            <a:endParaRPr lang="hr-H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Désinfecter la peau avec du gluconate de chlorhexidine à 2% / de l’alcool isopropylique à 70% ou alcool à 70% ou  de la povidone iode à 10%.</a:t>
            </a:r>
          </a:p>
          <a:p>
            <a:pPr eaLnBrk="1" hangingPunct="1">
              <a:spcBef>
                <a:spcPct val="0"/>
              </a:spcBef>
            </a:pPr>
            <a:endParaRPr lang="hr-HR"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3757AE-C624-48BD-98E3-6886DAF12210}" type="slidenum">
              <a:rPr lang="hr-HR"/>
              <a:pPr fontAlgn="base">
                <a:spcBef>
                  <a:spcPct val="0"/>
                </a:spcBef>
                <a:spcAft>
                  <a:spcPct val="0"/>
                </a:spcAft>
                <a:defRPr/>
              </a:pPr>
              <a:t>31</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La dialyse est une bouée de sauvetage pour les patients atteints d’insuffisance rénale terminale (IRT) ou insuffisance rénale aiguë et / ou en attente de greffe de rein. Chez les patients sans fonction rénale, la dialyse permet d’éliminer les toxines métaboliques du sang et les fluides en excès du corps. Cela passe par la diffusion des solutés à travers une membrane semi-perméable.</a:t>
            </a:r>
            <a:endParaRPr lang="hr-HR"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5EB896-E79F-4446-B82F-E055AECEF42A}" type="slidenum">
              <a:rPr lang="hr-HR"/>
              <a:pPr fontAlgn="base">
                <a:spcBef>
                  <a:spcPct val="0"/>
                </a:spcBef>
                <a:spcAft>
                  <a:spcPct val="0"/>
                </a:spcAft>
                <a:defRPr/>
              </a:pPr>
              <a:t>5</a:t>
            </a:fld>
            <a:endParaRPr lang="hr-H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précautions standard doivent être utilisées en routine.les précautions de contact dans les établissements de dialyse devraient être utilisées en cas de BMR connue ou soupçonnée. Les BMR organismes importantes pour les patients de dialyse sont le SARM et l'ERV, et les entérobactéries produisant également BLSE et P. aeruginosa MDR.</a:t>
            </a:r>
          </a:p>
          <a:p>
            <a:endParaRPr lang="fr-FR" smtClean="0"/>
          </a:p>
          <a:p>
            <a:r>
              <a:rPr lang="fr-FR" smtClean="0"/>
              <a:t>L'isolement doit être fait systématiquement pour les patients connus pour être AgHBs positifs. Certaines unités de dialyse n’isolent patients atteints du VHC.</a:t>
            </a:r>
          </a:p>
          <a:p>
            <a:pPr eaLnBrk="1" hangingPunct="1">
              <a:spcBef>
                <a:spcPct val="0"/>
              </a:spcBef>
            </a:pPr>
            <a:endParaRPr lang="hr-HR"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F012CB-4FA2-464C-B00D-1C4D548FD2D2}" type="slidenum">
              <a:rPr lang="hr-HR"/>
              <a:pPr fontAlgn="base">
                <a:spcBef>
                  <a:spcPct val="0"/>
                </a:spcBef>
                <a:spcAft>
                  <a:spcPct val="0"/>
                </a:spcAft>
                <a:defRPr/>
              </a:pPr>
              <a:t>32</a:t>
            </a:fld>
            <a:endParaRPr lang="hr-H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Utilisez les désinfectants hospitaliers pour décontaminer les éclaboussures de sang et d'autres fluides corporels. Utilisant la friction, nettoyer et désinfecter les surfaces touchées dans les zones de soins aux patients (par exemple, des chaises, machines dialyses, tables, bassins, table de chevet). Les dispositifs stockés dans une chambre de patient doivent être éliminés après utilisation, dédié pour une utilisation sur un seul patient, ou nettoyés et désinfectés avant d'être emmenés vers une zone propre commune ou utilisés sur un autre patient.</a:t>
            </a:r>
          </a:p>
          <a:p>
            <a:pPr eaLnBrk="1" hangingPunct="1">
              <a:spcBef>
                <a:spcPct val="0"/>
              </a:spcBef>
            </a:pPr>
            <a:endParaRPr lang="hr-HR"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993B70-4AE8-4488-B2FB-184B0D24641F}" type="slidenum">
              <a:rPr lang="hr-HR"/>
              <a:pPr fontAlgn="base">
                <a:spcBef>
                  <a:spcPct val="0"/>
                </a:spcBef>
                <a:spcAft>
                  <a:spcPct val="0"/>
                </a:spcAft>
                <a:defRPr/>
              </a:pPr>
              <a:t>33</a:t>
            </a:fld>
            <a:endParaRPr lang="hr-H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Suivre des normes d'assurance qualité pour la performance des dispositifs et du matériel utilisés pour traiter, stocker et distribuer l'eau dans les centres de dialyse et pour la préparation de concentrés et de dialysat. Réaliser des prélèvements microbiologiques spécifiques sur l'eau de dialyse. Désinfecter les systèmes de distribution d'eau dans les secteurs de dialyse selon un horaire régulier.</a:t>
            </a:r>
            <a:endParaRPr lang="en-GB" smtClean="0"/>
          </a:p>
          <a:p>
            <a:pPr eaLnBrk="1" hangingPunct="1">
              <a:spcBef>
                <a:spcPct val="0"/>
              </a:spcBef>
            </a:pPr>
            <a:endParaRPr lang="en-GB"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9C1A4-6A7E-467E-94DA-A258CFB97F5C}" type="slidenum">
              <a:rPr lang="hr-HR"/>
              <a:pPr fontAlgn="base">
                <a:spcBef>
                  <a:spcPct val="0"/>
                </a:spcBef>
                <a:spcAft>
                  <a:spcPct val="0"/>
                </a:spcAft>
                <a:defRPr/>
              </a:pPr>
              <a:t>34</a:t>
            </a:fld>
            <a:endParaRPr lang="hr-H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Il est important de suivre les recommandations du fabricant pour le nettoyage et la désinfection des machines de dialyse et toutes les composants réutilisables car toutes les substances ne sont pas compatibles avec tous les matériaux.</a:t>
            </a:r>
            <a:endParaRPr lang="hr-HR"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82AF69-9BD8-418B-BF22-2767567C23CA}" type="slidenum">
              <a:rPr lang="hr-HR"/>
              <a:pPr fontAlgn="base">
                <a:spcBef>
                  <a:spcPct val="0"/>
                </a:spcBef>
                <a:spcAft>
                  <a:spcPct val="0"/>
                </a:spcAft>
                <a:defRPr/>
              </a:pPr>
              <a:t>35</a:t>
            </a:fld>
            <a:endParaRPr lang="hr-H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flacons unidoses devraient être utilisés pour un seul patient et doivent  être ponctionnés une seule fois. Les médicaments à usage parentéral doivent être préparés dans un endroit propre dédié, à distance du patient. Désinfecter l’embase du cathéter et l’extérieur des flacons de médicaments avant toute injection. Utiliser une technique aseptique lors de la préparation / manutention des médicaments / fluide à usage parentéral. Ne jamais utiliser les mêmes dispositifs de perfusion tels que les aiguilles, les seringues, les solutions de rinçage, des sets d'administration, ou des fluides intraveineux pour plusieurs patients.</a:t>
            </a:r>
            <a:endParaRPr lang="en-GB"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14D805-D113-4B31-B258-6A2BE1AD570F}" type="slidenum">
              <a:rPr lang="hr-HR"/>
              <a:pPr fontAlgn="base">
                <a:spcBef>
                  <a:spcPct val="0"/>
                </a:spcBef>
                <a:spcAft>
                  <a:spcPct val="0"/>
                </a:spcAft>
                <a:defRPr/>
              </a:pPr>
              <a:t>36</a:t>
            </a:fld>
            <a:endParaRPr lang="hr-H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statut vaccinal de tous les patients devrait être évalué en début de la dialyse. Les patients admissibles en dialyse doivent être vaccinés contre le VHB et le pneumococcique.</a:t>
            </a:r>
            <a:endParaRPr lang="en-GB"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CB3E6-F71C-4723-9723-5F38679C410E}" type="slidenum">
              <a:rPr lang="hr-HR"/>
              <a:pPr fontAlgn="base">
                <a:spcBef>
                  <a:spcPct val="0"/>
                </a:spcBef>
                <a:spcAft>
                  <a:spcPct val="0"/>
                </a:spcAft>
                <a:defRPr/>
              </a:pPr>
              <a:t>37</a:t>
            </a:fld>
            <a:endParaRPr lang="hr-H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EA1FAB-E1B2-4C98-B185-06A794888006}" type="slidenum">
              <a:rPr lang="hr-HR"/>
              <a:pPr fontAlgn="base">
                <a:spcBef>
                  <a:spcPct val="0"/>
                </a:spcBef>
                <a:spcAft>
                  <a:spcPct val="0"/>
                </a:spcAft>
                <a:defRPr/>
              </a:pPr>
              <a:t>39</a:t>
            </a:fld>
            <a:endParaRPr lang="hr-H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Réaliser des contrôles microbiologique spécifiques de l'eau dans les secteurs de dialyse. Respecter les norme de l’AAMI, normes de performance de l'assurance de la qualité des dispositifs et du matériel utilisés pour traiter, stocker et distribuer l'eau dans les centres de dialyse et pour la préparation de concentrés et de dialysat.</a:t>
            </a:r>
          </a:p>
          <a:p>
            <a:endParaRPr lang="fr-FR" smtClean="0"/>
          </a:p>
          <a:p>
            <a:r>
              <a:rPr lang="fr-FR" smtClean="0"/>
              <a:t>AAMI normes - http://www.aami.org/publications/standards/dialysis.html</a:t>
            </a:r>
            <a:endParaRPr lang="en-GB"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1208CB-509C-49CD-A3FC-BE718D8A5B45}" type="slidenum">
              <a:rPr lang="hr-HR"/>
              <a:pPr fontAlgn="base">
                <a:spcBef>
                  <a:spcPct val="0"/>
                </a:spcBef>
                <a:spcAft>
                  <a:spcPct val="0"/>
                </a:spcAft>
                <a:defRPr/>
              </a:pPr>
              <a:t>40</a:t>
            </a:fld>
            <a:endParaRPr lang="hr-H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5A5453-398A-4138-8C50-9A8B09546E70}" type="slidenum">
              <a:rPr lang="hr-HR"/>
              <a:pPr fontAlgn="base">
                <a:spcBef>
                  <a:spcPct val="0"/>
                </a:spcBef>
                <a:spcAft>
                  <a:spcPct val="0"/>
                </a:spcAft>
                <a:defRPr/>
              </a:pPr>
              <a:t>42</a:t>
            </a:fld>
            <a:endParaRPr lang="hr-H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GB" smtClean="0"/>
              <a:t>Vrai</a:t>
            </a:r>
          </a:p>
          <a:p>
            <a:pPr marL="228600" indent="-228600" eaLnBrk="1" hangingPunct="1">
              <a:spcBef>
                <a:spcPct val="0"/>
              </a:spcBef>
              <a:buFontTx/>
              <a:buAutoNum type="arabicPeriod"/>
            </a:pPr>
            <a:r>
              <a:rPr lang="en-GB" smtClean="0"/>
              <a:t>D</a:t>
            </a:r>
          </a:p>
          <a:p>
            <a:pPr marL="228600" indent="-228600" eaLnBrk="1" hangingPunct="1">
              <a:spcBef>
                <a:spcPct val="0"/>
              </a:spcBef>
              <a:buFontTx/>
              <a:buAutoNum type="arabicPeriod"/>
            </a:pPr>
            <a:r>
              <a:rPr lang="en-GB" smtClean="0"/>
              <a:t>Faux</a:t>
            </a:r>
          </a:p>
          <a:p>
            <a:pPr marL="228600" indent="-228600" eaLnBrk="1" hangingPunct="1">
              <a:spcBef>
                <a:spcPct val="0"/>
              </a:spcBef>
              <a:buFontTx/>
              <a:buAutoNum type="arabicPeriod"/>
            </a:pPr>
            <a:endParaRPr lang="en-GB" smtClean="0"/>
          </a:p>
          <a:p>
            <a:pPr marL="228600" indent="-228600" eaLnBrk="1" hangingPunct="1">
              <a:spcBef>
                <a:spcPct val="0"/>
              </a:spcBef>
              <a:buFontTx/>
              <a:buAutoNum type="arabicPeriod"/>
            </a:pPr>
            <a:endParaRPr lang="en-GB"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C802D7-0591-42E9-835B-4D175E3C4ECD}" type="slidenum">
              <a:rPr lang="hr-HR"/>
              <a:pPr fontAlgn="base">
                <a:spcBef>
                  <a:spcPct val="0"/>
                </a:spcBef>
                <a:spcAft>
                  <a:spcPct val="0"/>
                </a:spcAft>
                <a:defRPr/>
              </a:pPr>
              <a:t>43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Il existe deux types de dialyse: l'hémodialyse et la dialyse péritonéale. La dialyse péritonéale peut être la meilleure option si une personne ne peut pas tolérer les changements rapides de l'équilibre hydrique associés à l'hémodialyse. Au cours de la dialyse péritonéale, les vaisseaux sanguins dans la paroi abdominale (péritoine) jouent le rôle des reins, avec l'aide d'un fluide (dialysat) qui se écoule dans et hors de l'espace péritonéal.</a:t>
            </a:r>
            <a:endParaRPr lang="hr-HR"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9D43E-29F6-49C6-9436-798454756E3A}" type="slidenum">
              <a:rPr lang="hr-HR"/>
              <a:pPr fontAlgn="base">
                <a:spcBef>
                  <a:spcPct val="0"/>
                </a:spcBef>
                <a:spcAft>
                  <a:spcPct val="0"/>
                </a:spcAft>
                <a:defRPr/>
              </a:pPr>
              <a:t>6</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 procédé utilise le péritoine du patient dans l'abdomen comme une membrane à travers laquelle les fluides et les substances dissoutes (électrolytes, l'urée, le glucose, l'albumine et d'autres petites molécules) sont échangés depuis le sang. Le fluide est introduit à travers un tube permanent dans l'abdomen et rincé soit chaque nuit pendant que le patient dort (dialyse péritonéale automatique) ou par l'intermédiaire des échanges réguliers tout au long de la journée (dialyse péritonéale ambulatoire continue).</a:t>
            </a:r>
          </a:p>
          <a:p>
            <a:endParaRPr lang="fr-FR" smtClean="0"/>
          </a:p>
          <a:p>
            <a:r>
              <a:rPr lang="fr-FR" smtClean="0"/>
              <a:t>Le fluide utilisé pour la dialyse utilise du glucose comme agent osmotique primaire, mais cela peut conduire à une péritonite, la baisse de la fonction rénale et de la membrane péritonéale et d'autres effets négatifs sur la santé. L'acidité, une concentration élevée et en présence de lactate et les produits de la dégradation du glucose dans la solution (en particulier celui-ci) peuvent contribuer à ces problèmes de santé.</a:t>
            </a:r>
            <a:endParaRPr lang="en-GB"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C0328-F212-49E8-9276-598BF822EE2B}" type="slidenum">
              <a:rPr lang="hr-HR"/>
              <a:pPr fontAlgn="base">
                <a:spcBef>
                  <a:spcPct val="0"/>
                </a:spcBef>
                <a:spcAft>
                  <a:spcPct val="0"/>
                </a:spcAft>
                <a:defRPr/>
              </a:pPr>
              <a:t>7</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infections. Le problème le plus fréquent pour les personnes sous dialyse péritonéale est une péritonite, une infection de la muqueuse de la cavité abdominale (péritoine). Une infection peut aussi se développer à l'endroit où le tube (cathéter) est inséré pour transporter le fluide de nettoyage dans et hors de l'abdomen. La DP est moins efficace pour éliminer les déchets de l'organisme que l'hémodialyse, et la présence du cathéter entraine un risque de péritonite en raison de la possibilité d'introduire des bactéries dans l'abdomen.</a:t>
            </a:r>
          </a:p>
          <a:p>
            <a:endParaRPr lang="fr-FR" smtClean="0"/>
          </a:p>
          <a:p>
            <a:r>
              <a:rPr lang="fr-FR" smtClean="0"/>
              <a:t>Un facteur contribuant à l'infection dans la DP est le défaut d’usage de techniques aseptiques durant la procédure, si bien que les patients doivent être informés précisément sur la façon d'effectuer la DP à la maison. Des péritonites récurrentes peuvent entraîner des complications telles que la fibrose péritonéale et la DP ne peut plus alors être utilisée.</a:t>
            </a:r>
            <a:endParaRPr lang="en-GB"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957DDE-D2F8-43DA-93A6-67D03B8A3512}" type="slidenum">
              <a:rPr lang="hr-HR"/>
              <a:pPr fontAlgn="base">
                <a:spcBef>
                  <a:spcPct val="0"/>
                </a:spcBef>
                <a:spcAft>
                  <a:spcPct val="0"/>
                </a:spcAft>
                <a:defRPr/>
              </a:pPr>
              <a:t>8</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B58CD8-CF92-4E62-BD13-FB3AAFF0FE7C}" type="slidenum">
              <a:rPr lang="hr-HR"/>
              <a:pPr fontAlgn="base">
                <a:spcBef>
                  <a:spcPct val="0"/>
                </a:spcBef>
                <a:spcAft>
                  <a:spcPct val="0"/>
                </a:spcAft>
                <a:defRPr/>
              </a:pPr>
              <a:t>9</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 sang passe sur une membrane semi-perméable qui permet à certaines molécules de passer à travers. Le sang du patient entre dans la machine à partir d'un point d'accès: Une fistule, greffon vasculaire, ou une voie veineuse centrale temporaire. L’élimination de fluides est obtenue par modification de la pression hydrostatique du compartiment de dialysat, ce qui provoque le déplacement de l'eau libre et de certains solutés dissous à travers la membrane le long d'un gradient de pression ainsi créé.</a:t>
            </a:r>
          </a:p>
          <a:p>
            <a:endParaRPr lang="fr-FR" smtClean="0"/>
          </a:p>
          <a:p>
            <a:r>
              <a:rPr lang="fr-FR" smtClean="0"/>
              <a:t>Un système de purification d'eau avancée est absolument essentiel pour l'hémodialyse. Étant donné que les patients en dialyse sont exposées à de grandes quantités d'eau, qui est mélangée avec le dialysat concentré pour former le dialysat, même des traces de polluants minéraux ou d’endotoxines bactériennes peuvent s‘infiltrer dans le sang du patient.</a:t>
            </a:r>
            <a:endParaRPr lang="en-GB"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2B878-9EA4-4CA8-B5C0-179CB5BB2492}" type="slidenum">
              <a:rPr lang="hr-HR"/>
              <a:pPr fontAlgn="base">
                <a:spcBef>
                  <a:spcPct val="0"/>
                </a:spcBef>
                <a:spcAft>
                  <a:spcPct val="0"/>
                </a:spcAft>
                <a:defRPr/>
              </a:pPr>
              <a:t>10</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smtClean="0"/>
              <a:t>Les cathéters veineux centraux permettent d'importants flux de sang qui peuvent être retirées de la lumière du cathéter, entrer dans le circuit de dialyse, et retourner par l'autre cathéter. Cependant, le flux sanguin est presque toujours inférieur à celui d'une fistule ou d’un greffon qui fonctionne bien.</a:t>
            </a:r>
          </a:p>
          <a:p>
            <a:endParaRPr lang="fr-FR" smtClean="0"/>
          </a:p>
          <a:p>
            <a:r>
              <a:rPr lang="fr-FR" smtClean="0"/>
              <a:t>Le  cathéter non-tunnelisé est un accès à court terme (jusqu'à environ 10 jours, mais souvent pour une séance de dialyse seulement), et le cathéter émerge de la peau au site d'entrée dans la veine. Le cathéter tunnelisé implique un cathéter plus long, qui est tunnellisé sous la peau à partir du point d'insertion dans la veine jusqu’à un site de sortie à une certaine distance. Il est habituellement placé dans la veine jugulaire interne dans le cou et le site de sortie est habituellement sur la paroi thoracique. La tunnelisation agit comme une barrière aux microbes, et comme tel, les cathéters tunnellisés sont conçus pour l'accès à court et moyen terme (semaines à quelques mois seulement), parce que l'infection est encore un problème fréquent.</a:t>
            </a:r>
          </a:p>
          <a:p>
            <a:endParaRPr lang="fr-FR" smtClean="0"/>
          </a:p>
          <a:p>
            <a:r>
              <a:rPr lang="fr-FR" smtClean="0"/>
              <a:t>Les fistules artério-veineuses (AV) sont la méthode d'abord préférée. Pour créer une fistule, un chirurgien joint une artère et une veine ensemble par anastomose. Comme cela shunte les capillaires, le sang circule rapidement à travers la fistule. Pendant le traitement, deux aiguilles sont insérées dans la fistule, une pour prélever du sang et une pour le retourner. Les avantages de l'utilisation de la fistule AV sont des taux d'infection plus faibles, parce qu'aucun corps étranger n’est impliqué dans leur constitution, la hausse des taux d'écoulement de sang (ce qui correspond à une dialyse plus efficace), et une plus faible incidence de la thrombose.</a:t>
            </a:r>
            <a:endParaRPr lang="en-GB"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BF6A38-F0E8-417B-866B-4AA6D7AD5378}" type="slidenum">
              <a:rPr lang="hr-HR"/>
              <a:pPr fontAlgn="base">
                <a:spcBef>
                  <a:spcPct val="0"/>
                </a:spcBef>
                <a:spcAft>
                  <a:spcPct val="0"/>
                </a:spcAft>
                <a:defRPr/>
              </a:pPr>
              <a:t>11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6E780E1A-5B24-4069-8DBD-91CFC7FC77AC}" type="slidenum">
              <a:rPr lang="en-CA"/>
              <a:pPr>
                <a:defRPr/>
              </a:pPr>
              <a:t>‹N°›</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Date Placeholder 3"/>
          <p:cNvSpPr>
            <a:spLocks noGrp="1"/>
          </p:cNvSpPr>
          <p:nvPr>
            <p:ph type="dt" sz="half" idx="12"/>
          </p:nvPr>
        </p:nvSpPr>
        <p:spPr/>
        <p:txBody>
          <a:bodyPr/>
          <a:lstStyle>
            <a:lvl1pPr>
              <a:defRPr/>
            </a:lvl1pPr>
          </a:lstStyle>
          <a:p>
            <a:pPr>
              <a:defRPr/>
            </a:pPr>
            <a:r>
              <a:rPr lang="en-US"/>
              <a:t>December 1, 2013</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15D41D6-CEFB-4610-BE68-A46824B3048A}" type="slidenum">
              <a:rPr lang="en-CA"/>
              <a:pPr>
                <a:defRPr/>
              </a:pPr>
              <a:t>‹N°›</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Date Placeholder 3"/>
          <p:cNvSpPr>
            <a:spLocks noGrp="1"/>
          </p:cNvSpPr>
          <p:nvPr>
            <p:ph type="dt" sz="half" idx="12"/>
          </p:nvPr>
        </p:nvSpPr>
        <p:spPr/>
        <p:txBody>
          <a:bodyPr/>
          <a:lstStyle>
            <a:lvl1pPr>
              <a:defRPr/>
            </a:lvl1pPr>
          </a:lstStyle>
          <a:p>
            <a:pPr>
              <a:defRPr/>
            </a:pPr>
            <a:r>
              <a:rPr lang="en-US"/>
              <a:t>December 1, 2013</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A1F56CD2-C205-4AF6-9CC3-09C3278E6616}" type="slidenum">
              <a:rPr lang="en-CA"/>
              <a:pPr>
                <a:defRPr/>
              </a:pPr>
              <a:t>‹N°›</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Date Placeholder 3"/>
          <p:cNvSpPr>
            <a:spLocks noGrp="1"/>
          </p:cNvSpPr>
          <p:nvPr>
            <p:ph type="dt" sz="half" idx="12"/>
          </p:nvPr>
        </p:nvSpPr>
        <p:spPr/>
        <p:txBody>
          <a:bodyPr/>
          <a:lstStyle>
            <a:lvl1pPr>
              <a:defRPr/>
            </a:lvl1pPr>
          </a:lstStyle>
          <a:p>
            <a:pPr>
              <a:defRPr/>
            </a:pPr>
            <a:r>
              <a:rPr lang="en-US"/>
              <a:t>December 1, 2013</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A2DB0D61-87E1-40EB-ADE2-007E11EC8F8E}" type="slidenum">
              <a:rPr lang="en-CA"/>
              <a:pPr>
                <a:defRPr/>
              </a:pPr>
              <a:t>‹N°›</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Date Placeholder 3"/>
          <p:cNvSpPr>
            <a:spLocks noGrp="1"/>
          </p:cNvSpPr>
          <p:nvPr>
            <p:ph type="dt" sz="half" idx="12"/>
          </p:nvPr>
        </p:nvSpPr>
        <p:spPr/>
        <p:txBody>
          <a:bodyPr/>
          <a:lstStyle>
            <a:lvl1pPr>
              <a:defRPr/>
            </a:lvl1pPr>
          </a:lstStyle>
          <a:p>
            <a:pPr>
              <a:defRPr/>
            </a:pPr>
            <a:r>
              <a:rPr lang="en-US"/>
              <a:t>December 1, 2013</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08670122-1AE6-450E-AB76-EFED820967CB}" type="slidenum">
              <a:rPr lang="en-CA"/>
              <a:pPr>
                <a:defRPr/>
              </a:pPr>
              <a:t>‹N°›</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Date Placeholder 3"/>
          <p:cNvSpPr>
            <a:spLocks noGrp="1"/>
          </p:cNvSpPr>
          <p:nvPr>
            <p:ph type="dt" sz="half" idx="12"/>
          </p:nvPr>
        </p:nvSpPr>
        <p:spPr/>
        <p:txBody>
          <a:bodyPr/>
          <a:lstStyle>
            <a:lvl1pPr>
              <a:defRPr/>
            </a:lvl1pPr>
          </a:lstStyle>
          <a:p>
            <a:pPr>
              <a:defRPr/>
            </a:pPr>
            <a:r>
              <a:rPr lang="en-US"/>
              <a:t>December 1, 2013</a:t>
            </a:r>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C54D551-CD4A-469E-B7C6-529BCB1DAC9B}" type="slidenum">
              <a:rPr lang="en-CA"/>
              <a:pPr>
                <a:defRPr/>
              </a:pPr>
              <a:t>‹N°›</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Date Placeholder 3"/>
          <p:cNvSpPr>
            <a:spLocks noGrp="1"/>
          </p:cNvSpPr>
          <p:nvPr>
            <p:ph type="dt" sz="half" idx="12"/>
          </p:nvPr>
        </p:nvSpPr>
        <p:spPr/>
        <p:txBody>
          <a:bodyPr/>
          <a:lstStyle>
            <a:lvl1pPr>
              <a:defRPr/>
            </a:lvl1pPr>
          </a:lstStyle>
          <a:p>
            <a:pPr>
              <a:defRPr/>
            </a:pPr>
            <a:r>
              <a:rPr lang="en-US"/>
              <a:t>December 1, 2013</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noFill/>
          </a:ln>
        </p:spPr>
        <p:txBody>
          <a:bodyPr vert="horz" lIns="0" tIns="0" rIns="0" bIns="0" rtlCol="0" anchor="ctr"/>
          <a:lstStyle>
            <a:lvl1pPr algn="ctr" fontAlgn="auto">
              <a:spcBef>
                <a:spcPts val="0"/>
              </a:spcBef>
              <a:spcAft>
                <a:spcPts val="0"/>
              </a:spcAft>
              <a:defRPr sz="1400">
                <a:solidFill>
                  <a:srgbClr val="FFFFFF"/>
                </a:solidFill>
                <a:latin typeface="Arial" pitchFamily="34" charset="0"/>
                <a:cs typeface="Arial" pitchFamily="34" charset="0"/>
              </a:defRPr>
            </a:lvl1pPr>
          </a:lstStyle>
          <a:p>
            <a:pPr>
              <a:defRPr/>
            </a:pPr>
            <a:fld id="{4C8C8F83-28C8-4952-8EFD-4856B51EF80A}" type="slidenum">
              <a:rPr lang="en-CA"/>
              <a:pPr>
                <a:defRPr/>
              </a:pPr>
              <a:t>‹N°›</a:t>
            </a:fld>
            <a:endParaRPr lang="en-CA"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CA"/>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400">
                <a:solidFill>
                  <a:schemeClr val="bg2"/>
                </a:solidFill>
                <a:latin typeface="Arial" pitchFamily="34" charset="0"/>
                <a:cs typeface="Arial" pitchFamily="34" charset="0"/>
              </a:defRPr>
            </a:lvl1pPr>
          </a:lstStyle>
          <a:p>
            <a:pPr>
              <a:defRPr/>
            </a:pPr>
            <a:r>
              <a:rPr lang="en-US"/>
              <a:t>December 1, 2013</a:t>
            </a:r>
            <a:endParaRPr lang="en-CA" dirty="0"/>
          </a:p>
        </p:txBody>
      </p:sp>
      <p:pic>
        <p:nvPicPr>
          <p:cNvPr id="1033" name="Picture 9"/>
          <p:cNvPicPr>
            <a:picLocks noChangeAspect="1"/>
          </p:cNvPicPr>
          <p:nvPr userDrawn="1"/>
        </p:nvPicPr>
        <p:blipFill>
          <a:blip r:embed="rId8"/>
          <a:srcRect/>
          <a:stretch>
            <a:fillRect/>
          </a:stretch>
        </p:blipFill>
        <p:spPr bwMode="auto">
          <a:xfrm>
            <a:off x="7524750" y="6043613"/>
            <a:ext cx="792163"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0BD0D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10CF9B"/>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7CCA62"/>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kidney.org/professionals/KDOQI/guidelines.cf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ckj.oxfordjournals.org/content/3/3/234.full.pdf+html?sid=8f1004ea-555c-41c1-a9d7-a83a8b3630fb" TargetMode="External"/><Relationship Id="rId4" Type="http://schemas.openxmlformats.org/officeDocument/2006/relationships/hyperlink" Target="http://ispd.org/lang-en/treatmentguidelines/guideline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theific.org/"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fr-FR" dirty="0" smtClean="0">
                <a:cs typeface="Arial" pitchFamily="34" charset="0"/>
              </a:rPr>
              <a:t>Hémodialyse et dialyse péritonéale</a:t>
            </a:r>
            <a:endParaRPr lang="fr-FR" dirty="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1" fontAlgn="auto" hangingPunct="1">
              <a:spcAft>
                <a:spcPts val="0"/>
              </a:spcAft>
              <a:defRPr/>
            </a:pPr>
            <a:r>
              <a:rPr lang="en-GB" smtClean="0"/>
              <a:t>Hémodialyse</a:t>
            </a:r>
            <a:endParaRPr lang="en-GB" dirty="0"/>
          </a:p>
        </p:txBody>
      </p:sp>
      <p:pic>
        <p:nvPicPr>
          <p:cNvPr id="25602" name="Picture 3"/>
          <p:cNvPicPr>
            <a:picLocks noGrp="1" noChangeAspect="1" noChangeArrowheads="1"/>
          </p:cNvPicPr>
          <p:nvPr>
            <p:ph idx="1"/>
          </p:nvPr>
        </p:nvPicPr>
        <p:blipFill>
          <a:blip r:embed="rId3"/>
          <a:srcRect/>
          <a:stretch>
            <a:fillRect/>
          </a:stretch>
        </p:blipFill>
        <p:spPr>
          <a:xfrm>
            <a:off x="1533525" y="1600200"/>
            <a:ext cx="5467350" cy="4800600"/>
          </a:xfrm>
        </p:spPr>
      </p:pic>
      <p:sp>
        <p:nvSpPr>
          <p:cNvPr id="25603" name="Date Placeholder 1"/>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25604" name="Slide Number Placeholder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42B0796-209B-49E0-B8BF-2265ED5937B9}" type="slidenum">
              <a:rPr lang="en-CA" smtClean="0">
                <a:latin typeface="Arial" charset="0"/>
                <a:cs typeface="Arial" charset="0"/>
              </a:rPr>
              <a:pPr fontAlgn="base">
                <a:spcBef>
                  <a:spcPct val="0"/>
                </a:spcBef>
                <a:spcAft>
                  <a:spcPct val="0"/>
                </a:spcAft>
              </a:pPr>
              <a:t>10</a:t>
            </a:fld>
            <a:endParaRPr lang="en-CA" smtClean="0">
              <a:latin typeface="Arial" charset="0"/>
              <a:cs typeface="Arial" charset="0"/>
            </a:endParaRPr>
          </a:p>
        </p:txBody>
      </p:sp>
      <p:sp>
        <p:nvSpPr>
          <p:cNvPr id="25605" name="ZoneTexte 5"/>
          <p:cNvSpPr txBox="1">
            <a:spLocks noChangeArrowheads="1"/>
          </p:cNvSpPr>
          <p:nvPr/>
        </p:nvSpPr>
        <p:spPr bwMode="auto">
          <a:xfrm>
            <a:off x="258763" y="2638425"/>
            <a:ext cx="2081212" cy="430213"/>
          </a:xfrm>
          <a:prstGeom prst="rect">
            <a:avLst/>
          </a:prstGeom>
          <a:solidFill>
            <a:schemeClr val="bg1"/>
          </a:solidFill>
          <a:ln w="9525">
            <a:noFill/>
            <a:miter lim="800000"/>
            <a:headEnd/>
            <a:tailEnd/>
          </a:ln>
        </p:spPr>
        <p:txBody>
          <a:bodyPr wrap="none">
            <a:spAutoFit/>
          </a:bodyPr>
          <a:lstStyle/>
          <a:p>
            <a:r>
              <a:rPr lang="fr-FR" sz="1100">
                <a:latin typeface="Calibri" pitchFamily="34" charset="0"/>
              </a:rPr>
              <a:t>Pompe à héparine </a:t>
            </a:r>
          </a:p>
          <a:p>
            <a:r>
              <a:rPr lang="fr-FR" sz="1100">
                <a:latin typeface="Calibri" pitchFamily="34" charset="0"/>
              </a:rPr>
              <a:t>(en prévention de la coagulation)</a:t>
            </a:r>
          </a:p>
        </p:txBody>
      </p:sp>
      <p:sp>
        <p:nvSpPr>
          <p:cNvPr id="25606" name="ZoneTexte 6"/>
          <p:cNvSpPr txBox="1">
            <a:spLocks noChangeArrowheads="1"/>
          </p:cNvSpPr>
          <p:nvPr/>
        </p:nvSpPr>
        <p:spPr bwMode="auto">
          <a:xfrm>
            <a:off x="2916238" y="1917700"/>
            <a:ext cx="1539875" cy="431800"/>
          </a:xfrm>
          <a:prstGeom prst="rect">
            <a:avLst/>
          </a:prstGeom>
          <a:solidFill>
            <a:schemeClr val="bg1"/>
          </a:solidFill>
          <a:ln w="9525">
            <a:noFill/>
            <a:miter lim="800000"/>
            <a:headEnd/>
            <a:tailEnd/>
          </a:ln>
        </p:spPr>
        <p:txBody>
          <a:bodyPr wrap="none">
            <a:spAutoFit/>
          </a:bodyPr>
          <a:lstStyle/>
          <a:p>
            <a:r>
              <a:rPr lang="fr-FR" sz="1100">
                <a:latin typeface="Calibri" pitchFamily="34" charset="0"/>
              </a:rPr>
              <a:t>Capteur de pression de </a:t>
            </a:r>
          </a:p>
          <a:p>
            <a:r>
              <a:rPr lang="fr-FR" sz="1100">
                <a:latin typeface="Calibri" pitchFamily="34" charset="0"/>
              </a:rPr>
              <a:t>l’arrivée de dialysat</a:t>
            </a:r>
          </a:p>
        </p:txBody>
      </p:sp>
      <p:sp>
        <p:nvSpPr>
          <p:cNvPr id="25607" name="ZoneTexte 7"/>
          <p:cNvSpPr txBox="1">
            <a:spLocks noChangeArrowheads="1"/>
          </p:cNvSpPr>
          <p:nvPr/>
        </p:nvSpPr>
        <p:spPr bwMode="auto">
          <a:xfrm>
            <a:off x="5580063" y="2303463"/>
            <a:ext cx="1365250" cy="430212"/>
          </a:xfrm>
          <a:prstGeom prst="rect">
            <a:avLst/>
          </a:prstGeom>
          <a:solidFill>
            <a:schemeClr val="bg1"/>
          </a:solidFill>
          <a:ln w="9525">
            <a:noFill/>
            <a:miter lim="800000"/>
            <a:headEnd/>
            <a:tailEnd/>
          </a:ln>
        </p:spPr>
        <p:txBody>
          <a:bodyPr wrap="none">
            <a:spAutoFit/>
          </a:bodyPr>
          <a:lstStyle/>
          <a:p>
            <a:r>
              <a:rPr lang="fr-FR" sz="1100">
                <a:latin typeface="Calibri" pitchFamily="34" charset="0"/>
              </a:rPr>
              <a:t>Capteur de pression </a:t>
            </a:r>
          </a:p>
          <a:p>
            <a:r>
              <a:rPr lang="fr-FR" sz="1100">
                <a:latin typeface="Calibri" pitchFamily="34" charset="0"/>
              </a:rPr>
              <a:t>veineuse</a:t>
            </a:r>
          </a:p>
        </p:txBody>
      </p:sp>
      <p:sp>
        <p:nvSpPr>
          <p:cNvPr id="25608" name="ZoneTexte 8"/>
          <p:cNvSpPr txBox="1">
            <a:spLocks noChangeArrowheads="1"/>
          </p:cNvSpPr>
          <p:nvPr/>
        </p:nvSpPr>
        <p:spPr bwMode="auto">
          <a:xfrm>
            <a:off x="2843213" y="4437063"/>
            <a:ext cx="1365250" cy="430212"/>
          </a:xfrm>
          <a:prstGeom prst="rect">
            <a:avLst/>
          </a:prstGeom>
          <a:solidFill>
            <a:schemeClr val="bg1"/>
          </a:solidFill>
          <a:ln w="9525">
            <a:noFill/>
            <a:miter lim="800000"/>
            <a:headEnd/>
            <a:tailEnd/>
          </a:ln>
        </p:spPr>
        <p:txBody>
          <a:bodyPr wrap="none">
            <a:spAutoFit/>
          </a:bodyPr>
          <a:lstStyle/>
          <a:p>
            <a:r>
              <a:rPr lang="fr-FR" sz="1100">
                <a:latin typeface="Calibri" pitchFamily="34" charset="0"/>
              </a:rPr>
              <a:t>Capteur de pression </a:t>
            </a:r>
          </a:p>
          <a:p>
            <a:r>
              <a:rPr lang="fr-FR" sz="1100">
                <a:latin typeface="Calibri" pitchFamily="34" charset="0"/>
              </a:rPr>
              <a:t>artérielle</a:t>
            </a:r>
          </a:p>
        </p:txBody>
      </p:sp>
      <p:sp>
        <p:nvSpPr>
          <p:cNvPr id="25609" name="ZoneTexte 9"/>
          <p:cNvSpPr txBox="1">
            <a:spLocks noChangeArrowheads="1"/>
          </p:cNvSpPr>
          <p:nvPr/>
        </p:nvSpPr>
        <p:spPr bwMode="auto">
          <a:xfrm>
            <a:off x="1785938" y="5013325"/>
            <a:ext cx="1130300" cy="261938"/>
          </a:xfrm>
          <a:prstGeom prst="rect">
            <a:avLst/>
          </a:prstGeom>
          <a:solidFill>
            <a:schemeClr val="bg1"/>
          </a:solidFill>
          <a:ln w="9525">
            <a:noFill/>
            <a:miter lim="800000"/>
            <a:headEnd/>
            <a:tailEnd/>
          </a:ln>
        </p:spPr>
        <p:txBody>
          <a:bodyPr wrap="none">
            <a:spAutoFit/>
          </a:bodyPr>
          <a:lstStyle/>
          <a:p>
            <a:r>
              <a:rPr lang="fr-FR" sz="1100">
                <a:latin typeface="Calibri" pitchFamily="34" charset="0"/>
              </a:rPr>
              <a:t>Pompe sanguine</a:t>
            </a:r>
          </a:p>
        </p:txBody>
      </p:sp>
      <p:sp>
        <p:nvSpPr>
          <p:cNvPr id="25610" name="ZoneTexte 10"/>
          <p:cNvSpPr txBox="1">
            <a:spLocks noChangeArrowheads="1"/>
          </p:cNvSpPr>
          <p:nvPr/>
        </p:nvSpPr>
        <p:spPr bwMode="auto">
          <a:xfrm>
            <a:off x="3360738" y="3141663"/>
            <a:ext cx="635000" cy="260350"/>
          </a:xfrm>
          <a:prstGeom prst="rect">
            <a:avLst/>
          </a:prstGeom>
          <a:solidFill>
            <a:schemeClr val="bg1"/>
          </a:solidFill>
          <a:ln w="9525">
            <a:noFill/>
            <a:miter lim="800000"/>
            <a:headEnd/>
            <a:tailEnd/>
          </a:ln>
        </p:spPr>
        <p:txBody>
          <a:bodyPr wrap="none">
            <a:spAutoFit/>
          </a:bodyPr>
          <a:lstStyle/>
          <a:p>
            <a:r>
              <a:rPr lang="fr-FR" sz="1100">
                <a:latin typeface="Calibri" pitchFamily="34" charset="0"/>
              </a:rPr>
              <a:t>Dialysat</a:t>
            </a:r>
          </a:p>
        </p:txBody>
      </p:sp>
      <p:sp>
        <p:nvSpPr>
          <p:cNvPr id="25611" name="ZoneTexte 11"/>
          <p:cNvSpPr txBox="1">
            <a:spLocks noChangeArrowheads="1"/>
          </p:cNvSpPr>
          <p:nvPr/>
        </p:nvSpPr>
        <p:spPr bwMode="auto">
          <a:xfrm>
            <a:off x="4211638" y="4654550"/>
            <a:ext cx="1152525" cy="430213"/>
          </a:xfrm>
          <a:prstGeom prst="rect">
            <a:avLst/>
          </a:prstGeom>
          <a:solidFill>
            <a:schemeClr val="bg1"/>
          </a:solidFill>
          <a:ln w="9525">
            <a:noFill/>
            <a:miter lim="800000"/>
            <a:headEnd/>
            <a:tailEnd/>
          </a:ln>
        </p:spPr>
        <p:txBody>
          <a:bodyPr>
            <a:spAutoFit/>
          </a:bodyPr>
          <a:lstStyle/>
          <a:p>
            <a:r>
              <a:rPr lang="fr-FR" sz="1100">
                <a:latin typeface="Calibri" pitchFamily="34" charset="0"/>
              </a:rPr>
              <a:t>Départ du sang pour épuration</a:t>
            </a:r>
          </a:p>
        </p:txBody>
      </p:sp>
      <p:sp>
        <p:nvSpPr>
          <p:cNvPr id="25612" name="ZoneTexte 12"/>
          <p:cNvSpPr txBox="1">
            <a:spLocks noChangeArrowheads="1"/>
          </p:cNvSpPr>
          <p:nvPr/>
        </p:nvSpPr>
        <p:spPr bwMode="auto">
          <a:xfrm>
            <a:off x="5867400" y="4076700"/>
            <a:ext cx="1152525" cy="600075"/>
          </a:xfrm>
          <a:prstGeom prst="rect">
            <a:avLst/>
          </a:prstGeom>
          <a:solidFill>
            <a:schemeClr val="bg1"/>
          </a:solidFill>
          <a:ln w="9525">
            <a:noFill/>
            <a:miter lim="800000"/>
            <a:headEnd/>
            <a:tailEnd/>
          </a:ln>
        </p:spPr>
        <p:txBody>
          <a:bodyPr>
            <a:spAutoFit/>
          </a:bodyPr>
          <a:lstStyle/>
          <a:p>
            <a:r>
              <a:rPr lang="fr-FR" sz="1100">
                <a:latin typeface="Calibri" pitchFamily="34" charset="0"/>
              </a:rPr>
              <a:t>Retour du sang après épuration</a:t>
            </a:r>
          </a:p>
          <a:p>
            <a:endParaRPr lang="fr-FR" sz="1100">
              <a:latin typeface="Calibri" pitchFamily="34" charset="0"/>
            </a:endParaRPr>
          </a:p>
        </p:txBody>
      </p:sp>
      <p:sp>
        <p:nvSpPr>
          <p:cNvPr id="25613" name="ZoneTexte 13"/>
          <p:cNvSpPr txBox="1">
            <a:spLocks noChangeArrowheads="1"/>
          </p:cNvSpPr>
          <p:nvPr/>
        </p:nvSpPr>
        <p:spPr bwMode="auto">
          <a:xfrm>
            <a:off x="5943600" y="3141663"/>
            <a:ext cx="1550988" cy="431800"/>
          </a:xfrm>
          <a:prstGeom prst="rect">
            <a:avLst/>
          </a:prstGeom>
          <a:solidFill>
            <a:schemeClr val="bg1"/>
          </a:solidFill>
          <a:ln w="9525">
            <a:noFill/>
            <a:miter lim="800000"/>
            <a:headEnd/>
            <a:tailEnd/>
          </a:ln>
        </p:spPr>
        <p:txBody>
          <a:bodyPr wrap="none">
            <a:spAutoFit/>
          </a:bodyPr>
          <a:lstStyle/>
          <a:p>
            <a:r>
              <a:rPr lang="fr-FR" sz="1100">
                <a:latin typeface="Calibri" pitchFamily="34" charset="0"/>
              </a:rPr>
              <a:t>Piège à air et détecteur </a:t>
            </a:r>
          </a:p>
          <a:p>
            <a:r>
              <a:rPr lang="fr-FR" sz="1100">
                <a:latin typeface="Calibri" pitchFamily="34" charset="0"/>
              </a:rPr>
              <a:t>de bulle d’air</a:t>
            </a:r>
          </a:p>
        </p:txBody>
      </p:sp>
      <p:sp>
        <p:nvSpPr>
          <p:cNvPr id="25614" name="ZoneTexte 14"/>
          <p:cNvSpPr txBox="1">
            <a:spLocks noChangeArrowheads="1"/>
          </p:cNvSpPr>
          <p:nvPr/>
        </p:nvSpPr>
        <p:spPr bwMode="auto">
          <a:xfrm>
            <a:off x="4787900" y="3573463"/>
            <a:ext cx="728663" cy="646112"/>
          </a:xfrm>
          <a:prstGeom prst="rect">
            <a:avLst/>
          </a:prstGeom>
          <a:solidFill>
            <a:schemeClr val="bg1"/>
          </a:solidFill>
          <a:ln w="9525">
            <a:noFill/>
            <a:miter lim="800000"/>
            <a:headEnd/>
            <a:tailEnd/>
          </a:ln>
        </p:spPr>
        <p:txBody>
          <a:bodyPr>
            <a:spAutoFit/>
          </a:bodyPr>
          <a:lstStyle/>
          <a:p>
            <a:pPr algn="ctr"/>
            <a:r>
              <a:rPr lang="fr-FR" sz="900">
                <a:latin typeface="Calibri" pitchFamily="34" charset="0"/>
              </a:rPr>
              <a:t>Clamp du </a:t>
            </a:r>
          </a:p>
          <a:p>
            <a:pPr algn="ctr"/>
            <a:r>
              <a:rPr lang="fr-FR" sz="900">
                <a:latin typeface="Calibri" pitchFamily="34" charset="0"/>
              </a:rPr>
              <a:t>détecteur </a:t>
            </a:r>
          </a:p>
          <a:p>
            <a:pPr algn="ctr"/>
            <a:r>
              <a:rPr lang="fr-FR" sz="900">
                <a:latin typeface="Calibri" pitchFamily="34" charset="0"/>
              </a:rPr>
              <a:t>de bulle d’air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14825" cy="1143000"/>
          </a:xfrm>
        </p:spPr>
        <p:txBody>
          <a:bodyPr/>
          <a:lstStyle/>
          <a:p>
            <a:pPr eaLnBrk="1" fontAlgn="auto" hangingPunct="1">
              <a:spcAft>
                <a:spcPts val="0"/>
              </a:spcAft>
              <a:defRPr/>
            </a:pPr>
            <a:r>
              <a:rPr lang="en-CA" dirty="0" err="1" smtClean="0">
                <a:cs typeface="Arial" pitchFamily="34" charset="0"/>
              </a:rPr>
              <a:t>Définitions</a:t>
            </a:r>
            <a:r>
              <a:rPr lang="en-CA" dirty="0" smtClean="0">
                <a:cs typeface="Arial" pitchFamily="34" charset="0"/>
              </a:rPr>
              <a:t> - 1</a:t>
            </a:r>
            <a:endParaRPr lang="en-CA" dirty="0">
              <a:cs typeface="Arial" pitchFamily="34" charset="0"/>
            </a:endParaRPr>
          </a:p>
        </p:txBody>
      </p:sp>
      <p:sp>
        <p:nvSpPr>
          <p:cNvPr id="3" name="Content Placeholder 2"/>
          <p:cNvSpPr>
            <a:spLocks noGrp="1"/>
          </p:cNvSpPr>
          <p:nvPr>
            <p:ph idx="1"/>
          </p:nvPr>
        </p:nvSpPr>
        <p:spPr>
          <a:xfrm>
            <a:off x="179388" y="1355725"/>
            <a:ext cx="5200650" cy="5026025"/>
          </a:xfrm>
        </p:spPr>
        <p:txBody>
          <a:bodyPr rtlCol="0">
            <a:normAutofit fontScale="92500" lnSpcReduction="10000"/>
          </a:bodyPr>
          <a:lstStyle/>
          <a:p>
            <a:pPr eaLnBrk="1" fontAlgn="auto" hangingPunct="1">
              <a:spcAft>
                <a:spcPts val="0"/>
              </a:spcAft>
              <a:buFont typeface="Arial" pitchFamily="34" charset="0"/>
              <a:buChar char="•"/>
              <a:defRPr/>
            </a:pPr>
            <a:r>
              <a:rPr lang="fr-FR" sz="2800" dirty="0" smtClean="0">
                <a:cs typeface="Arial" pitchFamily="34" charset="0"/>
              </a:rPr>
              <a:t>Cathéter central :</a:t>
            </a:r>
          </a:p>
          <a:p>
            <a:pPr marL="538163" lvl="1" eaLnBrk="1" fontAlgn="auto" hangingPunct="1">
              <a:spcAft>
                <a:spcPts val="0"/>
              </a:spcAft>
              <a:buFont typeface="Arial" pitchFamily="34" charset="0"/>
              <a:buChar char="•"/>
              <a:defRPr/>
            </a:pPr>
            <a:r>
              <a:rPr lang="fr-FR" sz="2400" dirty="0" smtClean="0">
                <a:cs typeface="Arial" pitchFamily="34" charset="0"/>
              </a:rPr>
              <a:t>Risque d’infection plus élevé</a:t>
            </a:r>
          </a:p>
          <a:p>
            <a:pPr marL="538163" lvl="1" eaLnBrk="1" fontAlgn="auto" hangingPunct="1">
              <a:spcAft>
                <a:spcPts val="0"/>
              </a:spcAft>
              <a:buFont typeface="Arial" pitchFamily="34" charset="0"/>
              <a:buChar char="•"/>
              <a:defRPr/>
            </a:pPr>
            <a:r>
              <a:rPr lang="fr-FR" sz="2400" dirty="0" smtClean="0">
                <a:cs typeface="Arial" pitchFamily="34" charset="0"/>
              </a:rPr>
              <a:t>A utiliser pour les accès veineux pour hémodialyse de courte durée</a:t>
            </a:r>
          </a:p>
          <a:p>
            <a:pPr marL="538163" lvl="1" eaLnBrk="1" fontAlgn="auto" hangingPunct="1">
              <a:spcAft>
                <a:spcPts val="0"/>
              </a:spcAft>
              <a:buFont typeface="Arial" pitchFamily="34" charset="0"/>
              <a:buChar char="•"/>
              <a:defRPr/>
            </a:pPr>
            <a:r>
              <a:rPr lang="fr-FR" sz="2400" dirty="0" smtClean="0">
                <a:cs typeface="Arial" pitchFamily="34" charset="0"/>
              </a:rPr>
              <a:t>Les procédures standard de soins autour du cathéter doivent être respectées</a:t>
            </a:r>
          </a:p>
          <a:p>
            <a:pPr eaLnBrk="1" fontAlgn="auto" hangingPunct="1">
              <a:spcAft>
                <a:spcPts val="0"/>
              </a:spcAft>
              <a:buFont typeface="Arial" pitchFamily="34" charset="0"/>
              <a:buChar char="•"/>
              <a:defRPr/>
            </a:pPr>
            <a:r>
              <a:rPr lang="fr-FR" sz="2800" dirty="0" smtClean="0">
                <a:cs typeface="Arial" pitchFamily="34" charset="0"/>
              </a:rPr>
              <a:t>Fistule :</a:t>
            </a:r>
          </a:p>
          <a:p>
            <a:pPr marL="538163" lvl="1" eaLnBrk="1" fontAlgn="auto" hangingPunct="1">
              <a:spcAft>
                <a:spcPts val="0"/>
              </a:spcAft>
              <a:buFont typeface="Arial" pitchFamily="34" charset="0"/>
              <a:buChar char="•"/>
              <a:defRPr/>
            </a:pPr>
            <a:r>
              <a:rPr lang="fr-FR" sz="2400" dirty="0" smtClean="0">
                <a:cs typeface="Arial" pitchFamily="34" charset="0"/>
              </a:rPr>
              <a:t>Risque d’infection plus faible</a:t>
            </a:r>
          </a:p>
          <a:p>
            <a:pPr marL="538163" lvl="1" eaLnBrk="1" fontAlgn="auto" hangingPunct="1">
              <a:spcAft>
                <a:spcPts val="0"/>
              </a:spcAft>
              <a:buFont typeface="Arial" pitchFamily="34" charset="0"/>
              <a:buChar char="•"/>
              <a:defRPr/>
            </a:pPr>
            <a:r>
              <a:rPr lang="fr-FR" sz="2400" dirty="0" smtClean="0">
                <a:cs typeface="Arial" pitchFamily="34" charset="0"/>
              </a:rPr>
              <a:t>Communication entre une artère et une veine, créée chirurgicalement, le plus souvent au niveau du bras</a:t>
            </a:r>
          </a:p>
          <a:p>
            <a:pPr marL="538163" lvl="1" eaLnBrk="1" fontAlgn="auto" hangingPunct="1">
              <a:spcAft>
                <a:spcPts val="0"/>
              </a:spcAft>
              <a:buFont typeface="Arial" pitchFamily="34" charset="0"/>
              <a:buChar char="•"/>
              <a:defRPr/>
            </a:pPr>
            <a:r>
              <a:rPr lang="fr-FR" sz="2400" dirty="0" smtClean="0">
                <a:cs typeface="Arial" pitchFamily="34" charset="0"/>
              </a:rPr>
              <a:t>L’accès se fait au moyen d’une aiguille pour hémodialyse</a:t>
            </a:r>
          </a:p>
        </p:txBody>
      </p:sp>
      <p:sp>
        <p:nvSpPr>
          <p:cNvPr id="2765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2765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0868D4D8-3C76-4E51-9508-3EB739177CF6}" type="slidenum">
              <a:rPr lang="en-CA" smtClean="0">
                <a:latin typeface="Arial" charset="0"/>
                <a:cs typeface="Arial" charset="0"/>
              </a:rPr>
              <a:pPr fontAlgn="base">
                <a:spcBef>
                  <a:spcPct val="0"/>
                </a:spcBef>
                <a:spcAft>
                  <a:spcPct val="0"/>
                </a:spcAft>
              </a:pPr>
              <a:t>11</a:t>
            </a:fld>
            <a:endParaRPr lang="en-CA" smtClean="0">
              <a:latin typeface="Arial" charset="0"/>
              <a:cs typeface="Arial" charset="0"/>
            </a:endParaRPr>
          </a:p>
        </p:txBody>
      </p:sp>
      <p:pic>
        <p:nvPicPr>
          <p:cNvPr id="27653" name="Picture 6"/>
          <p:cNvPicPr>
            <a:picLocks noChangeAspect="1"/>
          </p:cNvPicPr>
          <p:nvPr/>
        </p:nvPicPr>
        <p:blipFill>
          <a:blip r:embed="rId3"/>
          <a:srcRect/>
          <a:stretch>
            <a:fillRect/>
          </a:stretch>
        </p:blipFill>
        <p:spPr bwMode="auto">
          <a:xfrm>
            <a:off x="5292725" y="4149725"/>
            <a:ext cx="2667000" cy="1714500"/>
          </a:xfrm>
          <a:prstGeom prst="rect">
            <a:avLst/>
          </a:prstGeom>
          <a:noFill/>
          <a:ln w="9525">
            <a:noFill/>
            <a:miter lim="800000"/>
            <a:headEnd/>
            <a:tailEnd/>
          </a:ln>
        </p:spPr>
      </p:pic>
      <p:pic>
        <p:nvPicPr>
          <p:cNvPr id="27654" name="Picture 7"/>
          <p:cNvPicPr>
            <a:picLocks noChangeAspect="1"/>
          </p:cNvPicPr>
          <p:nvPr/>
        </p:nvPicPr>
        <p:blipFill>
          <a:blip r:embed="rId4"/>
          <a:srcRect/>
          <a:stretch>
            <a:fillRect/>
          </a:stretch>
        </p:blipFill>
        <p:spPr bwMode="auto">
          <a:xfrm>
            <a:off x="5292725" y="1125538"/>
            <a:ext cx="20574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7620000" cy="1143000"/>
          </a:xfrm>
        </p:spPr>
        <p:txBody>
          <a:bodyPr/>
          <a:lstStyle/>
          <a:p>
            <a:pPr eaLnBrk="1" fontAlgn="auto" hangingPunct="1">
              <a:spcAft>
                <a:spcPts val="0"/>
              </a:spcAft>
              <a:defRPr/>
            </a:pPr>
            <a:r>
              <a:rPr lang="fr-FR" dirty="0" smtClean="0">
                <a:cs typeface="Arial" pitchFamily="34" charset="0"/>
              </a:rPr>
              <a:t>Définitions - 2</a:t>
            </a:r>
            <a:endParaRPr lang="fr-FR" dirty="0">
              <a:cs typeface="Arial" pitchFamily="34" charset="0"/>
            </a:endParaRPr>
          </a:p>
        </p:txBody>
      </p:sp>
      <p:sp>
        <p:nvSpPr>
          <p:cNvPr id="29698" name="Content Placeholder 2"/>
          <p:cNvSpPr>
            <a:spLocks noGrp="1"/>
          </p:cNvSpPr>
          <p:nvPr>
            <p:ph idx="1"/>
          </p:nvPr>
        </p:nvSpPr>
        <p:spPr>
          <a:xfrm>
            <a:off x="323850" y="1268413"/>
            <a:ext cx="7920038" cy="5473700"/>
          </a:xfrm>
        </p:spPr>
        <p:txBody>
          <a:bodyPr/>
          <a:lstStyle/>
          <a:p>
            <a:pPr marL="257175" eaLnBrk="1" hangingPunct="1">
              <a:spcBef>
                <a:spcPts val="200"/>
              </a:spcBef>
            </a:pPr>
            <a:r>
              <a:rPr lang="fr-FR" sz="2800" smtClean="0">
                <a:cs typeface="Arial" charset="0"/>
              </a:rPr>
              <a:t>Greffon vasculaire :</a:t>
            </a:r>
          </a:p>
          <a:p>
            <a:pPr lvl="1" eaLnBrk="1" hangingPunct="1">
              <a:spcBef>
                <a:spcPts val="200"/>
              </a:spcBef>
            </a:pPr>
            <a:r>
              <a:rPr lang="fr-FR" sz="2400" smtClean="0">
                <a:cs typeface="Arial" charset="0"/>
              </a:rPr>
              <a:t>Risque d’infection intermédiaire</a:t>
            </a:r>
          </a:p>
          <a:p>
            <a:pPr lvl="1" eaLnBrk="1" hangingPunct="1">
              <a:spcBef>
                <a:spcPts val="200"/>
              </a:spcBef>
            </a:pPr>
            <a:r>
              <a:rPr lang="fr-FR" sz="2400" smtClean="0">
                <a:cs typeface="Arial" charset="0"/>
              </a:rPr>
              <a:t>Prothèse artificielle mise en place par voie chirurgicale entre une artère et une veine, le plus souvent au bras.</a:t>
            </a:r>
          </a:p>
          <a:p>
            <a:pPr lvl="1" eaLnBrk="1" hangingPunct="1">
              <a:spcBef>
                <a:spcPts val="200"/>
              </a:spcBef>
            </a:pPr>
            <a:r>
              <a:rPr lang="fr-FR" sz="2400" smtClean="0">
                <a:cs typeface="Arial" charset="0"/>
              </a:rPr>
              <a:t>L’accès se fait au moyen d’une aiguille pour hémodialyse</a:t>
            </a:r>
            <a:endParaRPr lang="fr-FR" sz="2200" smtClean="0">
              <a:cs typeface="Arial" charset="0"/>
            </a:endParaRPr>
          </a:p>
          <a:p>
            <a:pPr marL="257175" eaLnBrk="1" hangingPunct="1">
              <a:spcBef>
                <a:spcPts val="200"/>
              </a:spcBef>
            </a:pPr>
            <a:r>
              <a:rPr lang="fr-FR" sz="2800" smtClean="0">
                <a:cs typeface="Arial" charset="0"/>
              </a:rPr>
              <a:t>Dialysat</a:t>
            </a:r>
            <a:r>
              <a:rPr lang="fr-FR" sz="2400" smtClean="0">
                <a:cs typeface="Arial" charset="0"/>
              </a:rPr>
              <a:t> :</a:t>
            </a:r>
          </a:p>
          <a:p>
            <a:pPr lvl="1" eaLnBrk="1" hangingPunct="1">
              <a:spcBef>
                <a:spcPts val="200"/>
              </a:spcBef>
            </a:pPr>
            <a:r>
              <a:rPr lang="fr-FR" sz="2400" smtClean="0">
                <a:cs typeface="Arial" charset="0"/>
              </a:rPr>
              <a:t>Composé hydroélectrolytique séparé du sang du patient par une membrane semi-perméable de façon à échanger de l’eau et des molécules avec le sang pendant la séance de dialyse </a:t>
            </a:r>
          </a:p>
          <a:p>
            <a:pPr marL="257175" eaLnBrk="1" hangingPunct="1">
              <a:spcBef>
                <a:spcPts val="200"/>
              </a:spcBef>
            </a:pPr>
            <a:r>
              <a:rPr lang="fr-FR" sz="2800" smtClean="0">
                <a:cs typeface="Arial" charset="0"/>
              </a:rPr>
              <a:t>Eau pour dialyse :</a:t>
            </a:r>
          </a:p>
          <a:p>
            <a:pPr lvl="1" eaLnBrk="1" hangingPunct="1">
              <a:spcBef>
                <a:spcPts val="200"/>
              </a:spcBef>
            </a:pPr>
            <a:r>
              <a:rPr lang="fr-FR" sz="2400" smtClean="0">
                <a:cs typeface="Arial" charset="0"/>
              </a:rPr>
              <a:t>Il s’agit d’eau purifiée qui est utilisée pour :</a:t>
            </a:r>
          </a:p>
          <a:p>
            <a:pPr lvl="2" eaLnBrk="1" hangingPunct="1">
              <a:spcBef>
                <a:spcPts val="200"/>
              </a:spcBef>
            </a:pPr>
            <a:r>
              <a:rPr lang="fr-FR" sz="2000" smtClean="0">
                <a:cs typeface="Arial" charset="0"/>
              </a:rPr>
              <a:t>Diluer le dialysat </a:t>
            </a:r>
          </a:p>
          <a:p>
            <a:pPr lvl="2" eaLnBrk="1" hangingPunct="1">
              <a:spcBef>
                <a:spcPts val="200"/>
              </a:spcBef>
            </a:pPr>
            <a:r>
              <a:rPr lang="fr-FR" sz="2000" smtClean="0">
                <a:cs typeface="Arial" charset="0"/>
              </a:rPr>
              <a:t>Désinfecter, ou rincer le générateur</a:t>
            </a:r>
          </a:p>
        </p:txBody>
      </p:sp>
      <p:sp>
        <p:nvSpPr>
          <p:cNvPr id="2969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2970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8BD66C7-BB39-43A1-92E0-F3BF438DF515}" type="slidenum">
              <a:rPr lang="en-CA" smtClean="0">
                <a:latin typeface="Arial" charset="0"/>
                <a:cs typeface="Arial" charset="0"/>
              </a:rPr>
              <a:pPr fontAlgn="base">
                <a:spcBef>
                  <a:spcPct val="0"/>
                </a:spcBef>
                <a:spcAft>
                  <a:spcPct val="0"/>
                </a:spcAft>
              </a:pPr>
              <a:t>12</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CA" smtClean="0">
                <a:cs typeface="Arial" pitchFamily="34" charset="0"/>
              </a:rPr>
              <a:t>Définitions </a:t>
            </a:r>
            <a:r>
              <a:rPr lang="en-CA" dirty="0" smtClean="0">
                <a:cs typeface="Arial" pitchFamily="34" charset="0"/>
              </a:rPr>
              <a:t>- 3</a:t>
            </a:r>
            <a:endParaRPr lang="en-CA" dirty="0">
              <a:cs typeface="Arial" pitchFamily="34" charset="0"/>
            </a:endParaRPr>
          </a:p>
        </p:txBody>
      </p:sp>
      <p:sp>
        <p:nvSpPr>
          <p:cNvPr id="31746" name="Content Placeholder 2"/>
          <p:cNvSpPr>
            <a:spLocks noGrp="1"/>
          </p:cNvSpPr>
          <p:nvPr>
            <p:ph sz="half" idx="1"/>
          </p:nvPr>
        </p:nvSpPr>
        <p:spPr>
          <a:xfrm>
            <a:off x="250825" y="1536700"/>
            <a:ext cx="4176713" cy="4589463"/>
          </a:xfrm>
        </p:spPr>
        <p:txBody>
          <a:bodyPr/>
          <a:lstStyle/>
          <a:p>
            <a:pPr eaLnBrk="1" hangingPunct="1"/>
            <a:r>
              <a:rPr lang="fr-FR" smtClean="0">
                <a:cs typeface="Arial" charset="0"/>
              </a:rPr>
              <a:t>Dialyseur : </a:t>
            </a:r>
          </a:p>
          <a:p>
            <a:pPr lvl="1" eaLnBrk="1" hangingPunct="1"/>
            <a:r>
              <a:rPr lang="fr-FR" smtClean="0">
                <a:cs typeface="Arial" charset="0"/>
              </a:rPr>
              <a:t>C’est une partie du générateur d’hémodialyse </a:t>
            </a:r>
          </a:p>
          <a:p>
            <a:pPr lvl="1" eaLnBrk="1" hangingPunct="1"/>
            <a:r>
              <a:rPr lang="fr-FR" smtClean="0">
                <a:cs typeface="Arial" charset="0"/>
              </a:rPr>
              <a:t>Il comprend 2 parties séparées par une membrane</a:t>
            </a:r>
          </a:p>
          <a:p>
            <a:pPr lvl="1" eaLnBrk="1" hangingPunct="1"/>
            <a:r>
              <a:rPr lang="fr-FR" smtClean="0">
                <a:cs typeface="Arial" charset="0"/>
              </a:rPr>
              <a:t>Le sang du patient circule d’un côté de la membrane et le dialysat circule de l’autre côté</a:t>
            </a:r>
          </a:p>
          <a:p>
            <a:pPr lvl="1" eaLnBrk="1" hangingPunct="1"/>
            <a:endParaRPr lang="fr-FR" smtClean="0">
              <a:cs typeface="Arial" charset="0"/>
            </a:endParaRPr>
          </a:p>
        </p:txBody>
      </p:sp>
      <p:pic>
        <p:nvPicPr>
          <p:cNvPr id="31747" name="Content Placeholder 4" descr="dialyzer"/>
          <p:cNvPicPr>
            <a:picLocks noGrp="1"/>
          </p:cNvPicPr>
          <p:nvPr>
            <p:ph sz="half" idx="2"/>
          </p:nvPr>
        </p:nvPicPr>
        <p:blipFill>
          <a:blip r:embed="rId3"/>
          <a:srcRect/>
          <a:stretch>
            <a:fillRect/>
          </a:stretch>
        </p:blipFill>
        <p:spPr>
          <a:xfrm>
            <a:off x="4427538" y="1196975"/>
            <a:ext cx="3740150" cy="4857750"/>
          </a:xfrm>
        </p:spPr>
      </p:pic>
      <p:sp>
        <p:nvSpPr>
          <p:cNvPr id="31748"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31749" name="Slide Number Placeholder 5"/>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BEAC48B-D3A7-4777-9A95-01C2EC8272AD}" type="slidenum">
              <a:rPr lang="en-CA" smtClean="0">
                <a:latin typeface="Arial" charset="0"/>
                <a:cs typeface="Arial" charset="0"/>
              </a:rPr>
              <a:pPr fontAlgn="base">
                <a:spcBef>
                  <a:spcPct val="0"/>
                </a:spcBef>
                <a:spcAft>
                  <a:spcPct val="0"/>
                </a:spcAft>
              </a:pPr>
              <a:t>13</a:t>
            </a:fld>
            <a:endParaRPr lang="en-CA" smtClean="0">
              <a:latin typeface="Arial" charset="0"/>
              <a:cs typeface="Arial" charset="0"/>
            </a:endParaRPr>
          </a:p>
        </p:txBody>
      </p:sp>
      <p:sp>
        <p:nvSpPr>
          <p:cNvPr id="31750" name="ZoneTexte 6"/>
          <p:cNvSpPr txBox="1">
            <a:spLocks noChangeArrowheads="1"/>
          </p:cNvSpPr>
          <p:nvPr/>
        </p:nvSpPr>
        <p:spPr bwMode="auto">
          <a:xfrm>
            <a:off x="4859338" y="1196975"/>
            <a:ext cx="1133475" cy="276225"/>
          </a:xfrm>
          <a:prstGeom prst="rect">
            <a:avLst/>
          </a:prstGeom>
          <a:solidFill>
            <a:schemeClr val="bg1"/>
          </a:solidFill>
          <a:ln w="9525">
            <a:noFill/>
            <a:miter lim="800000"/>
            <a:headEnd/>
            <a:tailEnd/>
          </a:ln>
        </p:spPr>
        <p:txBody>
          <a:bodyPr wrap="none">
            <a:spAutoFit/>
          </a:bodyPr>
          <a:lstStyle/>
          <a:p>
            <a:r>
              <a:rPr lang="fr-FR" sz="1200" b="1">
                <a:latin typeface="Calibri" pitchFamily="34" charset="0"/>
              </a:rPr>
              <a:t>Entrée du sang</a:t>
            </a:r>
          </a:p>
        </p:txBody>
      </p:sp>
      <p:sp>
        <p:nvSpPr>
          <p:cNvPr id="31751" name="ZoneTexte 7"/>
          <p:cNvSpPr txBox="1">
            <a:spLocks noChangeArrowheads="1"/>
          </p:cNvSpPr>
          <p:nvPr/>
        </p:nvSpPr>
        <p:spPr bwMode="auto">
          <a:xfrm>
            <a:off x="4859338" y="5732463"/>
            <a:ext cx="1093787" cy="277812"/>
          </a:xfrm>
          <a:prstGeom prst="rect">
            <a:avLst/>
          </a:prstGeom>
          <a:solidFill>
            <a:schemeClr val="bg1"/>
          </a:solidFill>
          <a:ln w="9525">
            <a:noFill/>
            <a:miter lim="800000"/>
            <a:headEnd/>
            <a:tailEnd/>
          </a:ln>
        </p:spPr>
        <p:txBody>
          <a:bodyPr wrap="none">
            <a:spAutoFit/>
          </a:bodyPr>
          <a:lstStyle/>
          <a:p>
            <a:r>
              <a:rPr lang="fr-FR" sz="1200" b="1">
                <a:latin typeface="Calibri" pitchFamily="34" charset="0"/>
              </a:rPr>
              <a:t>Sortie du sang</a:t>
            </a:r>
          </a:p>
        </p:txBody>
      </p:sp>
      <p:sp>
        <p:nvSpPr>
          <p:cNvPr id="31752" name="ZoneTexte 8"/>
          <p:cNvSpPr txBox="1">
            <a:spLocks noChangeArrowheads="1"/>
          </p:cNvSpPr>
          <p:nvPr/>
        </p:nvSpPr>
        <p:spPr bwMode="auto">
          <a:xfrm>
            <a:off x="6732588" y="3213100"/>
            <a:ext cx="566737" cy="276225"/>
          </a:xfrm>
          <a:prstGeom prst="rect">
            <a:avLst/>
          </a:prstGeom>
          <a:solidFill>
            <a:schemeClr val="bg1"/>
          </a:solidFill>
          <a:ln w="9525">
            <a:noFill/>
            <a:miter lim="800000"/>
            <a:headEnd/>
            <a:tailEnd/>
          </a:ln>
        </p:spPr>
        <p:txBody>
          <a:bodyPr wrap="none">
            <a:spAutoFit/>
          </a:bodyPr>
          <a:lstStyle/>
          <a:p>
            <a:r>
              <a:rPr lang="fr-FR" sz="1200" b="1">
                <a:latin typeface="Calibri" pitchFamily="34" charset="0"/>
              </a:rPr>
              <a:t>Fibres</a:t>
            </a:r>
          </a:p>
        </p:txBody>
      </p:sp>
      <p:sp>
        <p:nvSpPr>
          <p:cNvPr id="31753" name="ZoneTexte 9"/>
          <p:cNvSpPr txBox="1">
            <a:spLocks noChangeArrowheads="1"/>
          </p:cNvSpPr>
          <p:nvPr/>
        </p:nvSpPr>
        <p:spPr bwMode="auto">
          <a:xfrm>
            <a:off x="6811963" y="3584575"/>
            <a:ext cx="855662" cy="276225"/>
          </a:xfrm>
          <a:prstGeom prst="rect">
            <a:avLst/>
          </a:prstGeom>
          <a:solidFill>
            <a:schemeClr val="bg1"/>
          </a:solidFill>
          <a:ln w="9525">
            <a:noFill/>
            <a:miter lim="800000"/>
            <a:headEnd/>
            <a:tailEnd/>
          </a:ln>
        </p:spPr>
        <p:txBody>
          <a:bodyPr wrap="none">
            <a:spAutoFit/>
          </a:bodyPr>
          <a:lstStyle/>
          <a:p>
            <a:r>
              <a:rPr lang="fr-FR" sz="1200" b="1">
                <a:latin typeface="Calibri" pitchFamily="34" charset="0"/>
              </a:rPr>
              <a:t>Enveloppe</a:t>
            </a:r>
          </a:p>
        </p:txBody>
      </p:sp>
      <p:sp>
        <p:nvSpPr>
          <p:cNvPr id="31754" name="ZoneTexte 10"/>
          <p:cNvSpPr txBox="1">
            <a:spLocks noChangeArrowheads="1"/>
          </p:cNvSpPr>
          <p:nvPr/>
        </p:nvSpPr>
        <p:spPr bwMode="auto">
          <a:xfrm>
            <a:off x="7092950" y="4292600"/>
            <a:ext cx="1079500" cy="461963"/>
          </a:xfrm>
          <a:prstGeom prst="rect">
            <a:avLst/>
          </a:prstGeom>
          <a:solidFill>
            <a:schemeClr val="bg1"/>
          </a:solidFill>
          <a:ln w="9525">
            <a:noFill/>
            <a:miter lim="800000"/>
            <a:headEnd/>
            <a:tailEnd/>
          </a:ln>
        </p:spPr>
        <p:txBody>
          <a:bodyPr>
            <a:spAutoFit/>
          </a:bodyPr>
          <a:lstStyle/>
          <a:p>
            <a:r>
              <a:rPr lang="fr-FR" sz="1200" b="1">
                <a:latin typeface="Calibri" pitchFamily="34" charset="0"/>
              </a:rPr>
              <a:t>Entrée du dialysat</a:t>
            </a:r>
          </a:p>
        </p:txBody>
      </p:sp>
      <p:sp>
        <p:nvSpPr>
          <p:cNvPr id="31755" name="ZoneTexte 11"/>
          <p:cNvSpPr txBox="1">
            <a:spLocks noChangeArrowheads="1"/>
          </p:cNvSpPr>
          <p:nvPr/>
        </p:nvSpPr>
        <p:spPr bwMode="auto">
          <a:xfrm>
            <a:off x="7164388" y="2420938"/>
            <a:ext cx="1079500" cy="461962"/>
          </a:xfrm>
          <a:prstGeom prst="rect">
            <a:avLst/>
          </a:prstGeom>
          <a:solidFill>
            <a:schemeClr val="bg1"/>
          </a:solidFill>
          <a:ln w="9525">
            <a:noFill/>
            <a:miter lim="800000"/>
            <a:headEnd/>
            <a:tailEnd/>
          </a:ln>
        </p:spPr>
        <p:txBody>
          <a:bodyPr>
            <a:spAutoFit/>
          </a:bodyPr>
          <a:lstStyle/>
          <a:p>
            <a:r>
              <a:rPr lang="fr-FR" sz="1200" b="1">
                <a:latin typeface="Calibri" pitchFamily="34" charset="0"/>
              </a:rPr>
              <a:t>Sortie du dialysat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mtClean="0">
                <a:cs typeface="Arial" pitchFamily="34" charset="0"/>
              </a:rPr>
              <a:t>Définitions </a:t>
            </a:r>
            <a:r>
              <a:rPr lang="en-CA" dirty="0" smtClean="0">
                <a:cs typeface="Arial" pitchFamily="34" charset="0"/>
              </a:rPr>
              <a:t>- 4</a:t>
            </a:r>
            <a:endParaRPr lang="en-CA" dirty="0">
              <a:cs typeface="Arial" pitchFamily="34" charset="0"/>
            </a:endParaRPr>
          </a:p>
        </p:txBody>
      </p:sp>
      <p:sp>
        <p:nvSpPr>
          <p:cNvPr id="3" name="Content Placeholder 2"/>
          <p:cNvSpPr>
            <a:spLocks noGrp="1"/>
          </p:cNvSpPr>
          <p:nvPr>
            <p:ph idx="1"/>
          </p:nvPr>
        </p:nvSpPr>
        <p:spPr>
          <a:xfrm>
            <a:off x="457200" y="1600200"/>
            <a:ext cx="7138988" cy="4800600"/>
          </a:xfrm>
        </p:spPr>
        <p:txBody>
          <a:bodyPr>
            <a:normAutofit/>
          </a:bodyPr>
          <a:lstStyle/>
          <a:p>
            <a:pPr marL="342900" lvl="1" indent="-342900" eaLnBrk="1" hangingPunct="1">
              <a:buClr>
                <a:schemeClr val="accent1"/>
              </a:buClr>
              <a:defRPr/>
            </a:pPr>
            <a:r>
              <a:rPr lang="fr-FR" sz="2800" dirty="0" smtClean="0">
                <a:cs typeface="Arial" charset="0"/>
              </a:rPr>
              <a:t>Virus de l’hépatite B (VHB)</a:t>
            </a:r>
          </a:p>
          <a:p>
            <a:pPr marL="708025" lvl="2" indent="-342900" eaLnBrk="1" hangingPunct="1">
              <a:buClr>
                <a:schemeClr val="accent2"/>
              </a:buClr>
              <a:defRPr/>
            </a:pPr>
            <a:r>
              <a:rPr lang="fr-FR" sz="2400" dirty="0" err="1" smtClean="0">
                <a:cs typeface="Arial" charset="0"/>
              </a:rPr>
              <a:t>AgHBs</a:t>
            </a:r>
            <a:r>
              <a:rPr lang="fr-FR" sz="2400" dirty="0" smtClean="0">
                <a:cs typeface="Arial" charset="0"/>
              </a:rPr>
              <a:t> </a:t>
            </a:r>
          </a:p>
          <a:p>
            <a:pPr marL="1016000" lvl="3" indent="-342900" eaLnBrk="1" hangingPunct="1">
              <a:buClr>
                <a:schemeClr val="accent3"/>
              </a:buClr>
              <a:defRPr/>
            </a:pPr>
            <a:r>
              <a:rPr lang="fr-FR" sz="2000" dirty="0" smtClean="0">
                <a:cs typeface="Arial" charset="0"/>
              </a:rPr>
              <a:t>Antigène de surface du virus B</a:t>
            </a:r>
          </a:p>
          <a:p>
            <a:pPr marL="1016000" lvl="3" indent="-342900" eaLnBrk="1" hangingPunct="1">
              <a:buClr>
                <a:schemeClr val="accent3"/>
              </a:buClr>
              <a:defRPr/>
            </a:pPr>
            <a:r>
              <a:rPr lang="fr-FR" sz="2000" dirty="0" smtClean="0">
                <a:cs typeface="Arial" charset="0"/>
              </a:rPr>
              <a:t>Tous les patients porteurs de l’</a:t>
            </a:r>
            <a:r>
              <a:rPr lang="fr-FR" sz="2000" dirty="0" err="1" smtClean="0">
                <a:cs typeface="Arial" charset="0"/>
              </a:rPr>
              <a:t>AgHBs</a:t>
            </a:r>
            <a:r>
              <a:rPr lang="fr-FR" sz="2000" dirty="0" smtClean="0">
                <a:cs typeface="Arial" charset="0"/>
              </a:rPr>
              <a:t> sont contagieux et peuvent transmettre l’hépatite B </a:t>
            </a:r>
          </a:p>
          <a:p>
            <a:pPr marL="708025" lvl="2" indent="-342900" eaLnBrk="1" hangingPunct="1">
              <a:buClr>
                <a:schemeClr val="accent2"/>
              </a:buClr>
              <a:defRPr/>
            </a:pPr>
            <a:r>
              <a:rPr lang="fr-FR" sz="2400" dirty="0" err="1" smtClean="0">
                <a:cs typeface="Arial" charset="0"/>
              </a:rPr>
              <a:t>AgHBe</a:t>
            </a:r>
            <a:endParaRPr lang="fr-FR" sz="2400" dirty="0" smtClean="0">
              <a:cs typeface="Arial" charset="0"/>
            </a:endParaRPr>
          </a:p>
          <a:p>
            <a:pPr marL="1016000" lvl="3" indent="-342900" eaLnBrk="1" hangingPunct="1">
              <a:buClr>
                <a:schemeClr val="accent3"/>
              </a:buClr>
              <a:defRPr/>
            </a:pPr>
            <a:r>
              <a:rPr lang="fr-FR" sz="2000" dirty="0" smtClean="0">
                <a:cs typeface="Arial" charset="0"/>
              </a:rPr>
              <a:t>L’antigène “e” du virus B est une partie du virus qui circule dans le sang du patient porteur d’une infection virale active</a:t>
            </a:r>
          </a:p>
          <a:p>
            <a:pPr marL="1016000" lvl="3" indent="-342900" eaLnBrk="1" hangingPunct="1">
              <a:buClr>
                <a:schemeClr val="accent3"/>
              </a:buClr>
              <a:defRPr/>
            </a:pPr>
            <a:r>
              <a:rPr lang="fr-FR" sz="2000" dirty="0" smtClean="0">
                <a:cs typeface="Arial" charset="0"/>
              </a:rPr>
              <a:t>Ces patients sont hautement infectieux</a:t>
            </a:r>
          </a:p>
          <a:p>
            <a:pPr eaLnBrk="1" hangingPunct="1">
              <a:defRPr/>
            </a:pPr>
            <a:r>
              <a:rPr lang="fr-FR" sz="2800" dirty="0" smtClean="0">
                <a:cs typeface="Arial" charset="0"/>
              </a:rPr>
              <a:t>Virus de l’hépatite C (VHC)</a:t>
            </a:r>
          </a:p>
          <a:p>
            <a:pPr marL="342900" lvl="1" indent="-342900" eaLnBrk="1" hangingPunct="1">
              <a:defRPr/>
            </a:pPr>
            <a:endParaRPr lang="fr-FR" dirty="0" smtClean="0">
              <a:latin typeface="Arial" charset="0"/>
              <a:cs typeface="Arial" charset="0"/>
            </a:endParaRPr>
          </a:p>
          <a:p>
            <a:pPr marL="342900" lvl="1" indent="-342900" eaLnBrk="1" hangingPunct="1">
              <a:defRPr/>
            </a:pPr>
            <a:endParaRPr lang="fr-FR" dirty="0" smtClean="0">
              <a:latin typeface="Arial" charset="0"/>
              <a:cs typeface="Arial" charset="0"/>
            </a:endParaRPr>
          </a:p>
          <a:p>
            <a:pPr eaLnBrk="1" hangingPunct="1">
              <a:defRPr/>
            </a:pPr>
            <a:endParaRPr lang="fr-FR" dirty="0" smtClean="0"/>
          </a:p>
        </p:txBody>
      </p:sp>
      <p:sp>
        <p:nvSpPr>
          <p:cNvPr id="33795"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33796"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63148A8-C20B-4942-A5A5-C6C5AF0C14AA}" type="slidenum">
              <a:rPr lang="en-CA" smtClean="0">
                <a:latin typeface="Arial" charset="0"/>
                <a:cs typeface="Arial" charset="0"/>
              </a:rPr>
              <a:pPr fontAlgn="base">
                <a:spcBef>
                  <a:spcPct val="0"/>
                </a:spcBef>
                <a:spcAft>
                  <a:spcPct val="0"/>
                </a:spcAft>
              </a:pPr>
              <a:t>14</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mtClean="0">
                <a:cs typeface="Arial" pitchFamily="34" charset="0"/>
              </a:rPr>
              <a:t>Définitions </a:t>
            </a:r>
            <a:r>
              <a:rPr lang="en-CA" dirty="0" smtClean="0">
                <a:cs typeface="Arial" pitchFamily="34" charset="0"/>
              </a:rPr>
              <a:t>- 5</a:t>
            </a:r>
            <a:endParaRPr lang="en-CA" dirty="0">
              <a:cs typeface="Arial" pitchFamily="34" charset="0"/>
            </a:endParaRPr>
          </a:p>
        </p:txBody>
      </p:sp>
      <p:sp>
        <p:nvSpPr>
          <p:cNvPr id="35842" name="Content Placeholder 2"/>
          <p:cNvSpPr>
            <a:spLocks noGrp="1"/>
          </p:cNvSpPr>
          <p:nvPr>
            <p:ph idx="1"/>
          </p:nvPr>
        </p:nvSpPr>
        <p:spPr>
          <a:xfrm>
            <a:off x="468313" y="2133600"/>
            <a:ext cx="7620000" cy="2619375"/>
          </a:xfrm>
        </p:spPr>
        <p:txBody>
          <a:bodyPr/>
          <a:lstStyle/>
          <a:p>
            <a:pPr eaLnBrk="1" hangingPunct="1"/>
            <a:r>
              <a:rPr lang="fr-FR" sz="2800" smtClean="0">
                <a:cs typeface="Arial" charset="0"/>
              </a:rPr>
              <a:t>Concentration en endotoxines :</a:t>
            </a:r>
          </a:p>
          <a:p>
            <a:pPr lvl="1" eaLnBrk="1" hangingPunct="1"/>
            <a:r>
              <a:rPr lang="fr-FR" sz="2400" smtClean="0">
                <a:cs typeface="Arial" charset="0"/>
              </a:rPr>
              <a:t>Mesurée en unités d’endotoxine par millilitre (UE/ml)</a:t>
            </a:r>
          </a:p>
          <a:p>
            <a:pPr lvl="1" eaLnBrk="1" hangingPunct="1"/>
            <a:endParaRPr lang="fr-FR" sz="2400" smtClean="0">
              <a:cs typeface="Arial" charset="0"/>
            </a:endParaRPr>
          </a:p>
          <a:p>
            <a:pPr eaLnBrk="1" hangingPunct="1"/>
            <a:r>
              <a:rPr lang="fr-FR" sz="2800" smtClean="0">
                <a:cs typeface="Arial" charset="0"/>
              </a:rPr>
              <a:t>Charge microbienne viable totale :</a:t>
            </a:r>
          </a:p>
          <a:p>
            <a:pPr lvl="1" eaLnBrk="1" hangingPunct="1"/>
            <a:r>
              <a:rPr lang="fr-FR" sz="2400" smtClean="0">
                <a:cs typeface="Arial" charset="0"/>
              </a:rPr>
              <a:t>Exprimée en Unités Formant Colonies/ml (UFC/ml)</a:t>
            </a:r>
          </a:p>
        </p:txBody>
      </p:sp>
      <p:sp>
        <p:nvSpPr>
          <p:cNvPr id="3584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35844"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E0F98A93-D673-40D2-8F4B-8498F8FB6369}" type="slidenum">
              <a:rPr lang="en-CA" smtClean="0">
                <a:latin typeface="Arial" charset="0"/>
                <a:cs typeface="Arial" charset="0"/>
              </a:rPr>
              <a:pPr fontAlgn="base">
                <a:spcBef>
                  <a:spcPct val="0"/>
                </a:spcBef>
                <a:spcAft>
                  <a:spcPct val="0"/>
                </a:spcAft>
              </a:pPr>
              <a:t>15</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7620000" cy="1143000"/>
          </a:xfrm>
        </p:spPr>
        <p:txBody>
          <a:bodyPr/>
          <a:lstStyle/>
          <a:p>
            <a:pPr eaLnBrk="1" fontAlgn="auto" hangingPunct="1">
              <a:spcAft>
                <a:spcPts val="0"/>
              </a:spcAft>
              <a:defRPr/>
            </a:pPr>
            <a:r>
              <a:rPr lang="fr-FR" dirty="0" smtClean="0">
                <a:cs typeface="Arial" pitchFamily="34" charset="0"/>
              </a:rPr>
              <a:t>Evènements indésirables possibles</a:t>
            </a:r>
            <a:endParaRPr lang="fr-FR" dirty="0">
              <a:cs typeface="Arial" pitchFamily="34" charset="0"/>
            </a:endParaRPr>
          </a:p>
        </p:txBody>
      </p:sp>
      <p:sp>
        <p:nvSpPr>
          <p:cNvPr id="37890" name="Content Placeholder 2"/>
          <p:cNvSpPr>
            <a:spLocks noGrp="1"/>
          </p:cNvSpPr>
          <p:nvPr>
            <p:ph idx="1"/>
          </p:nvPr>
        </p:nvSpPr>
        <p:spPr>
          <a:xfrm>
            <a:off x="395288" y="2349500"/>
            <a:ext cx="5905500" cy="2187575"/>
          </a:xfrm>
        </p:spPr>
        <p:txBody>
          <a:bodyPr/>
          <a:lstStyle/>
          <a:p>
            <a:pPr eaLnBrk="1" hangingPunct="1"/>
            <a:r>
              <a:rPr lang="fr-FR" sz="2800" smtClean="0"/>
              <a:t>Bactériémie</a:t>
            </a:r>
          </a:p>
          <a:p>
            <a:pPr eaLnBrk="1" hangingPunct="1"/>
            <a:r>
              <a:rPr lang="fr-FR" sz="2800" smtClean="0"/>
              <a:t>Sepsis</a:t>
            </a:r>
          </a:p>
          <a:p>
            <a:pPr eaLnBrk="1" hangingPunct="1"/>
            <a:r>
              <a:rPr lang="fr-FR" sz="2800" smtClean="0"/>
              <a:t>Perte de l’accès veineux</a:t>
            </a:r>
          </a:p>
        </p:txBody>
      </p:sp>
      <p:sp>
        <p:nvSpPr>
          <p:cNvPr id="3789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3789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5315C954-CD8A-40C5-990C-95F4E758BF88}" type="slidenum">
              <a:rPr lang="en-CA" smtClean="0">
                <a:latin typeface="Arial" charset="0"/>
                <a:cs typeface="Arial" charset="0"/>
              </a:rPr>
              <a:pPr fontAlgn="base">
                <a:spcBef>
                  <a:spcPct val="0"/>
                </a:spcBef>
                <a:spcAft>
                  <a:spcPct val="0"/>
                </a:spcAft>
              </a:pPr>
              <a:t>16</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smtClean="0">
                <a:cs typeface="Arial" pitchFamily="34" charset="0"/>
              </a:rPr>
              <a:t>Modes de transmission de l’infection</a:t>
            </a:r>
            <a:endParaRPr lang="en-CA" dirty="0">
              <a:cs typeface="Arial" pitchFamily="34" charset="0"/>
            </a:endParaRPr>
          </a:p>
        </p:txBody>
      </p:sp>
      <p:sp>
        <p:nvSpPr>
          <p:cNvPr id="39938" name="Content Placeholder 2"/>
          <p:cNvSpPr>
            <a:spLocks noGrp="1"/>
          </p:cNvSpPr>
          <p:nvPr>
            <p:ph idx="1"/>
          </p:nvPr>
        </p:nvSpPr>
        <p:spPr>
          <a:xfrm>
            <a:off x="457200" y="1868488"/>
            <a:ext cx="7620000" cy="4800600"/>
          </a:xfrm>
        </p:spPr>
        <p:txBody>
          <a:bodyPr/>
          <a:lstStyle/>
          <a:p>
            <a:pPr eaLnBrk="1" hangingPunct="1"/>
            <a:r>
              <a:rPr lang="fr-FR" sz="2800" smtClean="0">
                <a:cs typeface="Arial" charset="0"/>
              </a:rPr>
              <a:t>L’infection peut survenir à l’occasion d’un contact avec :</a:t>
            </a:r>
          </a:p>
          <a:p>
            <a:pPr lvl="1" eaLnBrk="1" hangingPunct="1"/>
            <a:r>
              <a:rPr lang="fr-FR" sz="2400" smtClean="0">
                <a:cs typeface="Arial" charset="0"/>
              </a:rPr>
              <a:t>Du sang ou des liquides biologiques</a:t>
            </a:r>
          </a:p>
          <a:p>
            <a:pPr lvl="1" eaLnBrk="1" hangingPunct="1"/>
            <a:r>
              <a:rPr lang="fr-FR" sz="2400" smtClean="0">
                <a:cs typeface="Arial" charset="0"/>
              </a:rPr>
              <a:t>Du matériel ou des surfaces contaminés</a:t>
            </a:r>
          </a:p>
          <a:p>
            <a:pPr lvl="1" eaLnBrk="1" hangingPunct="1"/>
            <a:r>
              <a:rPr lang="fr-FR" sz="2400" smtClean="0">
                <a:cs typeface="Arial" charset="0"/>
              </a:rPr>
              <a:t>Des patients infectés ou colonisés</a:t>
            </a:r>
          </a:p>
          <a:p>
            <a:pPr eaLnBrk="1" hangingPunct="1"/>
            <a:r>
              <a:rPr lang="fr-FR" sz="2800" smtClean="0">
                <a:cs typeface="Arial" charset="0"/>
              </a:rPr>
              <a:t>Les soignants peuvent involontairement transmettre les infections de patient à patient</a:t>
            </a:r>
          </a:p>
          <a:p>
            <a:pPr lvl="1" eaLnBrk="1" hangingPunct="1"/>
            <a:r>
              <a:rPr lang="fr-FR" sz="2400" smtClean="0">
                <a:cs typeface="Arial" charset="0"/>
              </a:rPr>
              <a:t>Via un contact direct ou indirect avec des surfaces ou du matériel contaminés, ou des patients infectés ou colonisés</a:t>
            </a:r>
          </a:p>
          <a:p>
            <a:pPr lvl="1" eaLnBrk="1" hangingPunct="1"/>
            <a:endParaRPr lang="fr-FR" smtClean="0">
              <a:latin typeface="Arial" charset="0"/>
              <a:cs typeface="Arial" charset="0"/>
            </a:endParaRPr>
          </a:p>
          <a:p>
            <a:pPr eaLnBrk="1" hangingPunct="1"/>
            <a:endParaRPr lang="fr-FR" smtClean="0"/>
          </a:p>
        </p:txBody>
      </p:sp>
      <p:sp>
        <p:nvSpPr>
          <p:cNvPr id="3993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3994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F796E85E-5610-4273-ACFD-AA4A14805613}" type="slidenum">
              <a:rPr lang="en-CA" smtClean="0">
                <a:latin typeface="Arial" charset="0"/>
                <a:cs typeface="Arial" charset="0"/>
              </a:rPr>
              <a:pPr fontAlgn="base">
                <a:spcBef>
                  <a:spcPct val="0"/>
                </a:spcBef>
                <a:spcAft>
                  <a:spcPct val="0"/>
                </a:spcAft>
              </a:pPr>
              <a:t>17</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Diagnostiquer les infections - 1</a:t>
            </a:r>
            <a:endParaRPr lang="fr-FR" dirty="0">
              <a:cs typeface="Arial" pitchFamily="34" charset="0"/>
            </a:endParaRPr>
          </a:p>
        </p:txBody>
      </p:sp>
      <p:sp>
        <p:nvSpPr>
          <p:cNvPr id="41986" name="Content Placeholder 2"/>
          <p:cNvSpPr>
            <a:spLocks noGrp="1"/>
          </p:cNvSpPr>
          <p:nvPr>
            <p:ph idx="1"/>
          </p:nvPr>
        </p:nvSpPr>
        <p:spPr>
          <a:xfrm>
            <a:off x="457200" y="1960563"/>
            <a:ext cx="7067550" cy="3844925"/>
          </a:xfrm>
        </p:spPr>
        <p:txBody>
          <a:bodyPr/>
          <a:lstStyle/>
          <a:p>
            <a:pPr eaLnBrk="1" hangingPunct="1">
              <a:defRPr/>
            </a:pPr>
            <a:r>
              <a:rPr lang="fr-FR" sz="2800" dirty="0" smtClean="0">
                <a:cs typeface="Arial" charset="0"/>
              </a:rPr>
              <a:t>Signes et symptômes</a:t>
            </a:r>
          </a:p>
          <a:p>
            <a:pPr lvl="1" eaLnBrk="1" hangingPunct="1">
              <a:defRPr/>
            </a:pPr>
            <a:r>
              <a:rPr lang="fr-FR" sz="2400" dirty="0" smtClean="0">
                <a:cs typeface="Arial" charset="0"/>
              </a:rPr>
              <a:t>Infection systémique</a:t>
            </a:r>
          </a:p>
          <a:p>
            <a:pPr lvl="2" eaLnBrk="1" hangingPunct="1">
              <a:buClr>
                <a:schemeClr val="accent3"/>
              </a:buClr>
              <a:defRPr/>
            </a:pPr>
            <a:r>
              <a:rPr lang="fr-FR" sz="2000" dirty="0" smtClean="0">
                <a:cs typeface="Arial" charset="0"/>
              </a:rPr>
              <a:t>Fièvre, taux élevé de polynucléaires dans le sang, frissons, et/ou hémocultures positives</a:t>
            </a:r>
          </a:p>
          <a:p>
            <a:pPr lvl="1" eaLnBrk="1" hangingPunct="1">
              <a:defRPr/>
            </a:pPr>
            <a:r>
              <a:rPr lang="fr-FR" sz="2400" dirty="0" smtClean="0">
                <a:cs typeface="Arial" charset="0"/>
              </a:rPr>
              <a:t>Péritonite</a:t>
            </a:r>
          </a:p>
          <a:p>
            <a:pPr lvl="2" eaLnBrk="1" hangingPunct="1">
              <a:defRPr/>
            </a:pPr>
            <a:r>
              <a:rPr lang="fr-FR" sz="2000" dirty="0" smtClean="0">
                <a:cs typeface="Arial" charset="0"/>
              </a:rPr>
              <a:t>Douleur abdominale, fièvre, taux élevé de polynucléaires dans le sang, frissons, effluent de dialyse trouble</a:t>
            </a:r>
          </a:p>
          <a:p>
            <a:pPr lvl="2" eaLnBrk="1" hangingPunct="1">
              <a:defRPr/>
            </a:pPr>
            <a:r>
              <a:rPr lang="fr-FR" sz="2000" dirty="0" smtClean="0">
                <a:cs typeface="Arial" charset="0"/>
              </a:rPr>
              <a:t>Prélèvements bactériologiques du liquide provenant du site de ponction du cathéter abdominal et du liquide péritonéal</a:t>
            </a:r>
          </a:p>
        </p:txBody>
      </p:sp>
      <p:sp>
        <p:nvSpPr>
          <p:cNvPr id="4198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4198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ACD890CA-C48B-41D2-976E-1C755F196743}" type="slidenum">
              <a:rPr lang="en-CA" smtClean="0">
                <a:latin typeface="Arial" charset="0"/>
                <a:cs typeface="Arial" charset="0"/>
              </a:rPr>
              <a:pPr fontAlgn="base">
                <a:spcBef>
                  <a:spcPct val="0"/>
                </a:spcBef>
                <a:spcAft>
                  <a:spcPct val="0"/>
                </a:spcAft>
              </a:pPr>
              <a:t>18</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Diagnostiquer les infections - 2</a:t>
            </a:r>
            <a:endParaRPr lang="fr-FR" dirty="0">
              <a:cs typeface="Arial" pitchFamily="34" charset="0"/>
            </a:endParaRPr>
          </a:p>
        </p:txBody>
      </p:sp>
      <p:sp>
        <p:nvSpPr>
          <p:cNvPr id="44034" name="Content Placeholder 2"/>
          <p:cNvSpPr>
            <a:spLocks noGrp="1"/>
          </p:cNvSpPr>
          <p:nvPr>
            <p:ph idx="1"/>
          </p:nvPr>
        </p:nvSpPr>
        <p:spPr>
          <a:xfrm>
            <a:off x="457200" y="2176463"/>
            <a:ext cx="7499350" cy="2692400"/>
          </a:xfrm>
        </p:spPr>
        <p:txBody>
          <a:bodyPr/>
          <a:lstStyle/>
          <a:p>
            <a:pPr marL="363538" lvl="1" indent="-276225" eaLnBrk="1" hangingPunct="1">
              <a:buClr>
                <a:schemeClr val="accent1"/>
              </a:buClr>
            </a:pPr>
            <a:r>
              <a:rPr lang="fr-FR" sz="2800" smtClean="0">
                <a:cs typeface="Arial" charset="0"/>
              </a:rPr>
              <a:t>Infections du site d’accès</a:t>
            </a:r>
          </a:p>
          <a:p>
            <a:pPr marL="627063" lvl="2" eaLnBrk="1" hangingPunct="1">
              <a:buClr>
                <a:schemeClr val="accent2"/>
              </a:buClr>
            </a:pPr>
            <a:r>
              <a:rPr lang="fr-FR" sz="2400" smtClean="0">
                <a:cs typeface="Arial" charset="0"/>
              </a:rPr>
              <a:t>Rougeur ou exsudat au niveau du site d’accès (prothèse vasculaire ou cathéter de DP), nausées, vomissements, fatigue, et effluent de dialyse trouble dans le cadre de la DP</a:t>
            </a:r>
          </a:p>
          <a:p>
            <a:pPr marL="627063" lvl="2" eaLnBrk="1" hangingPunct="1">
              <a:buClr>
                <a:schemeClr val="accent2"/>
              </a:buClr>
            </a:pPr>
            <a:r>
              <a:rPr lang="fr-FR" sz="2400" smtClean="0">
                <a:cs typeface="Arial" charset="0"/>
              </a:rPr>
              <a:t>L’exsudat doit être mis en culture</a:t>
            </a:r>
          </a:p>
        </p:txBody>
      </p:sp>
      <p:sp>
        <p:nvSpPr>
          <p:cNvPr id="44035"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44036"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B9D67423-A5AA-46BD-8AD8-90C538231C2B}" type="slidenum">
              <a:rPr lang="en-CA" smtClean="0">
                <a:latin typeface="Arial" charset="0"/>
                <a:cs typeface="Arial" charset="0"/>
              </a:rPr>
              <a:pPr fontAlgn="base">
                <a:spcBef>
                  <a:spcPct val="0"/>
                </a:spcBef>
                <a:spcAft>
                  <a:spcPct val="0"/>
                </a:spcAft>
              </a:pPr>
              <a:t>19</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a:t>
            </a:r>
            <a:r>
              <a:rPr lang="hr-HR" dirty="0" smtClean="0"/>
              <a:t>bjecti</a:t>
            </a:r>
            <a:r>
              <a:rPr lang="fr-FR" dirty="0" smtClean="0"/>
              <a:t>f</a:t>
            </a:r>
            <a:r>
              <a:rPr lang="hr-HR" dirty="0" smtClean="0"/>
              <a:t>s</a:t>
            </a:r>
            <a:endParaRPr lang="hr-HR" dirty="0"/>
          </a:p>
        </p:txBody>
      </p:sp>
      <p:sp>
        <p:nvSpPr>
          <p:cNvPr id="3" name="Content Placeholder 2"/>
          <p:cNvSpPr>
            <a:spLocks noGrp="1"/>
          </p:cNvSpPr>
          <p:nvPr>
            <p:ph idx="1"/>
          </p:nvPr>
        </p:nvSpPr>
        <p:spPr>
          <a:xfrm>
            <a:off x="457200" y="1887538"/>
            <a:ext cx="7283450" cy="3413125"/>
          </a:xfrm>
        </p:spPr>
        <p:txBody>
          <a:bodyPr rtlCol="0">
            <a:normAutofit/>
          </a:bodyPr>
          <a:lstStyle/>
          <a:p>
            <a:pPr marL="571500" indent="-457200" eaLnBrk="1" fontAlgn="auto" hangingPunct="1">
              <a:spcAft>
                <a:spcPts val="0"/>
              </a:spcAft>
              <a:buFont typeface="+mj-lt"/>
              <a:buAutoNum type="arabicPeriod"/>
              <a:defRPr/>
            </a:pPr>
            <a:r>
              <a:rPr lang="fr-FR" sz="2800" dirty="0" smtClean="0"/>
              <a:t>Décrire les grandes lignes du fonctionnement de la dialyse péritonéale (DP) et de l’hémodialyse  (HD) </a:t>
            </a:r>
          </a:p>
          <a:p>
            <a:pPr marL="571500" indent="-457200" eaLnBrk="1" fontAlgn="auto" hangingPunct="1">
              <a:spcAft>
                <a:spcPts val="0"/>
              </a:spcAft>
              <a:buFont typeface="+mj-lt"/>
              <a:buAutoNum type="arabicPeriod"/>
              <a:defRPr/>
            </a:pPr>
            <a:r>
              <a:rPr lang="fr-FR" sz="2800" dirty="0" smtClean="0"/>
              <a:t>Faire le point sur les risques d’infection associés à la DP et à l’HD. </a:t>
            </a:r>
          </a:p>
          <a:p>
            <a:pPr marL="571500" indent="-457200" eaLnBrk="1" fontAlgn="auto" hangingPunct="1">
              <a:spcAft>
                <a:spcPts val="0"/>
              </a:spcAft>
              <a:buFont typeface="+mj-lt"/>
              <a:buAutoNum type="arabicPeriod"/>
              <a:defRPr/>
            </a:pPr>
            <a:r>
              <a:rPr lang="fr-FR" sz="2800" dirty="0" smtClean="0"/>
              <a:t>Elaborer des mesures de prévention et de gestion du risque infectieux en DP et en HD</a:t>
            </a:r>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endParaRPr lang="fr-FR" dirty="0"/>
          </a:p>
        </p:txBody>
      </p:sp>
      <p:sp>
        <p:nvSpPr>
          <p:cNvPr id="1126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1126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083181FF-C1DA-4C9E-BBA7-25F163B68435}" type="slidenum">
              <a:rPr lang="en-CA" smtClean="0">
                <a:latin typeface="Arial" charset="0"/>
                <a:cs typeface="Arial" charset="0"/>
              </a:rPr>
              <a:pPr fontAlgn="base">
                <a:spcBef>
                  <a:spcPct val="0"/>
                </a:spcBef>
                <a:spcAft>
                  <a:spcPct val="0"/>
                </a:spcAft>
              </a:pPr>
              <a:t>2</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associés- 1</a:t>
            </a:r>
            <a:endParaRPr lang="fr-FR" dirty="0">
              <a:cs typeface="Arial" pitchFamily="34" charset="0"/>
            </a:endParaRPr>
          </a:p>
        </p:txBody>
      </p:sp>
      <p:sp>
        <p:nvSpPr>
          <p:cNvPr id="46082" name="Content Placeholder 2"/>
          <p:cNvSpPr>
            <a:spLocks noGrp="1"/>
          </p:cNvSpPr>
          <p:nvPr>
            <p:ph idx="1"/>
          </p:nvPr>
        </p:nvSpPr>
        <p:spPr>
          <a:xfrm>
            <a:off x="468313" y="1989138"/>
            <a:ext cx="7497762" cy="3773487"/>
          </a:xfrm>
        </p:spPr>
        <p:txBody>
          <a:bodyPr/>
          <a:lstStyle/>
          <a:p>
            <a:pPr eaLnBrk="1" hangingPunct="1"/>
            <a:r>
              <a:rPr lang="fr-FR" sz="2800" smtClean="0">
                <a:cs typeface="Arial" charset="0"/>
              </a:rPr>
              <a:t>Hépatite B </a:t>
            </a:r>
          </a:p>
          <a:p>
            <a:pPr lvl="1" eaLnBrk="1" hangingPunct="1"/>
            <a:r>
              <a:rPr lang="fr-FR" sz="2400" smtClean="0">
                <a:cs typeface="Arial" charset="0"/>
              </a:rPr>
              <a:t>Transmises par le biais d’une exposition percutanée ou muqueuse au sang d’un patient infecté</a:t>
            </a:r>
          </a:p>
          <a:p>
            <a:pPr lvl="2" eaLnBrk="1" hangingPunct="1"/>
            <a:r>
              <a:rPr lang="fr-FR" sz="2000" smtClean="0">
                <a:cs typeface="Arial" charset="0"/>
              </a:rPr>
              <a:t>AgHBs ou AgHBe positif</a:t>
            </a:r>
          </a:p>
          <a:p>
            <a:pPr lvl="1" eaLnBrk="1" hangingPunct="1"/>
            <a:r>
              <a:rPr lang="fr-FR" sz="2400" smtClean="0">
                <a:cs typeface="Arial" charset="0"/>
              </a:rPr>
              <a:t>Le sang et les liquides biologiques des patients positifs peuvent contaminer l’environnement</a:t>
            </a:r>
          </a:p>
          <a:p>
            <a:pPr lvl="2" eaLnBrk="1" hangingPunct="1"/>
            <a:r>
              <a:rPr lang="fr-FR" sz="2000" smtClean="0">
                <a:cs typeface="Arial" charset="0"/>
              </a:rPr>
              <a:t>Même si celui-ci n’est pas visiblement souillé</a:t>
            </a:r>
          </a:p>
          <a:p>
            <a:pPr lvl="1" eaLnBrk="1" hangingPunct="1"/>
            <a:r>
              <a:rPr lang="fr-FR" sz="2400" smtClean="0">
                <a:cs typeface="Arial" charset="0"/>
              </a:rPr>
              <a:t>Le virus de l’hépatite B peut survivre à température ambiante pendant au moins 7 jours</a:t>
            </a:r>
          </a:p>
        </p:txBody>
      </p:sp>
      <p:sp>
        <p:nvSpPr>
          <p:cNvPr id="4608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46084"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D1CDC54D-D353-47E5-96FC-5132A5B2BC03}" type="slidenum">
              <a:rPr lang="en-CA" smtClean="0">
                <a:latin typeface="Arial" charset="0"/>
                <a:cs typeface="Arial" charset="0"/>
              </a:rPr>
              <a:pPr fontAlgn="base">
                <a:spcBef>
                  <a:spcPct val="0"/>
                </a:spcBef>
                <a:spcAft>
                  <a:spcPct val="0"/>
                </a:spcAft>
              </a:pPr>
              <a:t>20</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- 2</a:t>
            </a:r>
            <a:endParaRPr lang="fr-FR" dirty="0">
              <a:cs typeface="Arial" pitchFamily="34" charset="0"/>
            </a:endParaRPr>
          </a:p>
        </p:txBody>
      </p:sp>
      <p:sp>
        <p:nvSpPr>
          <p:cNvPr id="3" name="Content Placeholder 2"/>
          <p:cNvSpPr>
            <a:spLocks noGrp="1"/>
          </p:cNvSpPr>
          <p:nvPr>
            <p:ph idx="1"/>
          </p:nvPr>
        </p:nvSpPr>
        <p:spPr>
          <a:xfrm>
            <a:off x="323850" y="1600200"/>
            <a:ext cx="7681913" cy="4800600"/>
          </a:xfrm>
        </p:spPr>
        <p:txBody>
          <a:bodyPr rtlCol="0">
            <a:normAutofit lnSpcReduction="10000"/>
          </a:bodyPr>
          <a:lstStyle/>
          <a:p>
            <a:pPr eaLnBrk="1" fontAlgn="auto" hangingPunct="1">
              <a:spcAft>
                <a:spcPts val="0"/>
              </a:spcAft>
              <a:buFont typeface="Arial" pitchFamily="34" charset="0"/>
              <a:buChar char="•"/>
              <a:defRPr/>
            </a:pPr>
            <a:r>
              <a:rPr lang="fr-FR" sz="2800" dirty="0" smtClean="0">
                <a:cs typeface="Arial" pitchFamily="34" charset="0"/>
              </a:rPr>
              <a:t>Hépatite B (suite)</a:t>
            </a:r>
          </a:p>
          <a:p>
            <a:pPr marL="640080" lvl="1" eaLnBrk="1" fontAlgn="auto" hangingPunct="1">
              <a:spcAft>
                <a:spcPts val="0"/>
              </a:spcAft>
              <a:buFont typeface="Arial" pitchFamily="34" charset="0"/>
              <a:buChar char="•"/>
              <a:defRPr/>
            </a:pPr>
            <a:r>
              <a:rPr lang="fr-FR" sz="2400" dirty="0" smtClean="0">
                <a:cs typeface="Arial" pitchFamily="34" charset="0"/>
              </a:rPr>
              <a:t>Le VHB a été détecté sur :</a:t>
            </a:r>
          </a:p>
          <a:p>
            <a:pPr marL="1005840" lvl="2" eaLnBrk="1" fontAlgn="auto" hangingPunct="1">
              <a:spcAft>
                <a:spcPts val="0"/>
              </a:spcAft>
              <a:buClr>
                <a:schemeClr val="accent3"/>
              </a:buClr>
              <a:buFont typeface="Arial" pitchFamily="34" charset="0"/>
              <a:buChar char="•"/>
              <a:defRPr/>
            </a:pPr>
            <a:r>
              <a:rPr lang="fr-FR" sz="2000" dirty="0" smtClean="0">
                <a:cs typeface="Arial" pitchFamily="34" charset="0"/>
              </a:rPr>
              <a:t>des clamps et des ciseaux utilisés pour l’HD</a:t>
            </a:r>
          </a:p>
          <a:p>
            <a:pPr marL="1005840" lvl="2" eaLnBrk="1" fontAlgn="auto" hangingPunct="1">
              <a:spcAft>
                <a:spcPts val="0"/>
              </a:spcAft>
              <a:buClr>
                <a:schemeClr val="accent3"/>
              </a:buClr>
              <a:buFont typeface="Arial" pitchFamily="34" charset="0"/>
              <a:buChar char="•"/>
              <a:defRPr/>
            </a:pPr>
            <a:r>
              <a:rPr lang="fr-FR" sz="2000" dirty="0" smtClean="0">
                <a:cs typeface="Arial" pitchFamily="34" charset="0"/>
              </a:rPr>
              <a:t>les surfaces extérieures et certaines parties des générateurs d’hémodialyse </a:t>
            </a:r>
          </a:p>
          <a:p>
            <a:pPr marL="640080" lvl="1" eaLnBrk="1" fontAlgn="auto" hangingPunct="1">
              <a:spcAft>
                <a:spcPts val="0"/>
              </a:spcAft>
              <a:buFont typeface="Arial" pitchFamily="34" charset="0"/>
              <a:buChar char="•"/>
              <a:defRPr/>
            </a:pPr>
            <a:r>
              <a:rPr lang="fr-FR" sz="2400" dirty="0" smtClean="0">
                <a:cs typeface="Arial" pitchFamily="34" charset="0"/>
              </a:rPr>
              <a:t>Il peut être transporté sur les gants ou les mains non lavées des soignants</a:t>
            </a:r>
          </a:p>
          <a:p>
            <a:pPr marL="640080" lvl="1" eaLnBrk="1" fontAlgn="auto" hangingPunct="1">
              <a:spcAft>
                <a:spcPts val="0"/>
              </a:spcAft>
              <a:buFont typeface="Arial" pitchFamily="34" charset="0"/>
              <a:buChar char="•"/>
              <a:defRPr/>
            </a:pPr>
            <a:r>
              <a:rPr lang="fr-FR" sz="2400" dirty="0" smtClean="0">
                <a:cs typeface="Arial" pitchFamily="34" charset="0"/>
              </a:rPr>
              <a:t>La vaccination, pour les patients et pour les soignants, est une composante essentielle de la prévention des infections</a:t>
            </a:r>
          </a:p>
          <a:p>
            <a:pPr marL="640080" lvl="1" eaLnBrk="1" fontAlgn="auto" hangingPunct="1">
              <a:spcAft>
                <a:spcPts val="0"/>
              </a:spcAft>
              <a:buFont typeface="Arial" pitchFamily="34" charset="0"/>
              <a:buChar char="•"/>
              <a:defRPr/>
            </a:pPr>
            <a:r>
              <a:rPr lang="fr-FR" sz="2400" dirty="0" smtClean="0">
                <a:cs typeface="Arial" pitchFamily="34" charset="0"/>
              </a:rPr>
              <a:t>Bien que l’incidence du portage de VHB soit faible dans beaucoup de populations de patients dialysés, des épidémies peuvent survenir</a:t>
            </a:r>
            <a:endParaRPr lang="fr-FR" sz="2400" dirty="0">
              <a:cs typeface="Arial" pitchFamily="34" charset="0"/>
            </a:endParaRPr>
          </a:p>
        </p:txBody>
      </p:sp>
      <p:sp>
        <p:nvSpPr>
          <p:cNvPr id="4813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4813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A3884897-7822-4CC7-9599-745A5B21C43C}" type="slidenum">
              <a:rPr lang="en-CA" smtClean="0">
                <a:latin typeface="Arial" charset="0"/>
                <a:cs typeface="Arial" charset="0"/>
              </a:rPr>
              <a:pPr fontAlgn="base">
                <a:spcBef>
                  <a:spcPct val="0"/>
                </a:spcBef>
                <a:spcAft>
                  <a:spcPct val="0"/>
                </a:spcAft>
              </a:pPr>
              <a:t>21</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- 3</a:t>
            </a:r>
            <a:endParaRPr lang="fr-FR" dirty="0">
              <a:cs typeface="Arial" pitchFamily="34" charset="0"/>
            </a:endParaRPr>
          </a:p>
        </p:txBody>
      </p:sp>
      <p:sp>
        <p:nvSpPr>
          <p:cNvPr id="50178" name="Content Placeholder 2"/>
          <p:cNvSpPr>
            <a:spLocks noGrp="1"/>
          </p:cNvSpPr>
          <p:nvPr>
            <p:ph idx="1"/>
          </p:nvPr>
        </p:nvSpPr>
        <p:spPr>
          <a:xfrm>
            <a:off x="468313" y="1916113"/>
            <a:ext cx="7620000" cy="3413125"/>
          </a:xfrm>
        </p:spPr>
        <p:txBody>
          <a:bodyPr/>
          <a:lstStyle/>
          <a:p>
            <a:pPr eaLnBrk="1" hangingPunct="1"/>
            <a:r>
              <a:rPr lang="fr-FR" sz="2800" smtClean="0">
                <a:cs typeface="Arial" charset="0"/>
              </a:rPr>
              <a:t>Hépatite C </a:t>
            </a:r>
          </a:p>
          <a:p>
            <a:pPr lvl="1" eaLnBrk="1" hangingPunct="1"/>
            <a:r>
              <a:rPr lang="fr-FR" sz="2400" smtClean="0">
                <a:cs typeface="Arial" charset="0"/>
              </a:rPr>
              <a:t>Transmise essentiellement par une exposition percutanée à du sang infecté</a:t>
            </a:r>
          </a:p>
          <a:p>
            <a:pPr lvl="1" eaLnBrk="1" hangingPunct="1"/>
            <a:r>
              <a:rPr lang="fr-FR" sz="2400" smtClean="0">
                <a:cs typeface="Arial" charset="0"/>
              </a:rPr>
              <a:t>Facteurs de risques d’infection par le VHC</a:t>
            </a:r>
          </a:p>
          <a:p>
            <a:pPr lvl="2" eaLnBrk="1" hangingPunct="1"/>
            <a:r>
              <a:rPr lang="fr-FR" sz="2000" smtClean="0">
                <a:cs typeface="Arial" charset="0"/>
              </a:rPr>
              <a:t>Antécédents de transfusion sanguine</a:t>
            </a:r>
          </a:p>
          <a:p>
            <a:pPr lvl="2" eaLnBrk="1" hangingPunct="1"/>
            <a:r>
              <a:rPr lang="fr-FR" sz="2000" smtClean="0">
                <a:cs typeface="Arial" charset="0"/>
              </a:rPr>
              <a:t>Volume total de sang transfusé</a:t>
            </a:r>
          </a:p>
          <a:p>
            <a:pPr lvl="2" eaLnBrk="1" hangingPunct="1"/>
            <a:r>
              <a:rPr lang="fr-FR" sz="2000" smtClean="0">
                <a:cs typeface="Arial" charset="0"/>
              </a:rPr>
              <a:t>Nombre d’années passées en HD</a:t>
            </a:r>
          </a:p>
          <a:p>
            <a:pPr lvl="2" eaLnBrk="1" hangingPunct="1"/>
            <a:r>
              <a:rPr lang="fr-FR" sz="2000" smtClean="0">
                <a:cs typeface="Arial" charset="0"/>
              </a:rPr>
              <a:t>Pratiques d’hygiène inadéquates</a:t>
            </a:r>
          </a:p>
        </p:txBody>
      </p:sp>
      <p:sp>
        <p:nvSpPr>
          <p:cNvPr id="5017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5018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1106209-5380-4011-B1FF-7C49E1F67231}" type="slidenum">
              <a:rPr lang="en-CA" smtClean="0">
                <a:latin typeface="Arial" charset="0"/>
                <a:cs typeface="Arial" charset="0"/>
              </a:rPr>
              <a:pPr fontAlgn="base">
                <a:spcBef>
                  <a:spcPct val="0"/>
                </a:spcBef>
                <a:spcAft>
                  <a:spcPct val="0"/>
                </a:spcAft>
              </a:pPr>
              <a:t>22</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- 4</a:t>
            </a:r>
            <a:endParaRPr lang="fr-FR" dirty="0">
              <a:cs typeface="Arial" pitchFamily="34" charset="0"/>
            </a:endParaRPr>
          </a:p>
        </p:txBody>
      </p:sp>
      <p:sp>
        <p:nvSpPr>
          <p:cNvPr id="52226" name="Content Placeholder 2"/>
          <p:cNvSpPr>
            <a:spLocks noGrp="1"/>
          </p:cNvSpPr>
          <p:nvPr>
            <p:ph idx="1"/>
          </p:nvPr>
        </p:nvSpPr>
        <p:spPr>
          <a:xfrm>
            <a:off x="457200" y="1960563"/>
            <a:ext cx="7620000" cy="4132262"/>
          </a:xfrm>
        </p:spPr>
        <p:txBody>
          <a:bodyPr/>
          <a:lstStyle/>
          <a:p>
            <a:pPr eaLnBrk="1" hangingPunct="1"/>
            <a:r>
              <a:rPr lang="fr-FR" sz="2800" smtClean="0">
                <a:cs typeface="Arial" charset="0"/>
              </a:rPr>
              <a:t>Les facteurs associés à la survenue d’épidémies de VHC sont : </a:t>
            </a:r>
          </a:p>
          <a:p>
            <a:pPr lvl="1" eaLnBrk="1" hangingPunct="1"/>
            <a:r>
              <a:rPr lang="fr-FR" sz="2400" smtClean="0">
                <a:cs typeface="Arial" charset="0"/>
              </a:rPr>
              <a:t>Le fait de subir une séance d’HD juste après un patient porteur du VHC</a:t>
            </a:r>
          </a:p>
          <a:p>
            <a:pPr lvl="1" eaLnBrk="1" hangingPunct="1"/>
            <a:r>
              <a:rPr lang="fr-FR" sz="2400" smtClean="0">
                <a:cs typeface="Arial" charset="0"/>
              </a:rPr>
              <a:t>La désinfection insuffisante de matériels et de dispositifs médicaux partagés :</a:t>
            </a:r>
          </a:p>
          <a:p>
            <a:pPr lvl="2" eaLnBrk="1" hangingPunct="1"/>
            <a:r>
              <a:rPr lang="fr-FR" sz="2000" smtClean="0">
                <a:cs typeface="Arial" charset="0"/>
              </a:rPr>
              <a:t>Chariot de médicaments commun 	</a:t>
            </a:r>
          </a:p>
          <a:p>
            <a:pPr lvl="2" eaLnBrk="1" hangingPunct="1"/>
            <a:r>
              <a:rPr lang="fr-FR" sz="2000" smtClean="0">
                <a:cs typeface="Arial" charset="0"/>
              </a:rPr>
              <a:t>Ampoule multi-dose de médicaments </a:t>
            </a:r>
          </a:p>
          <a:p>
            <a:pPr lvl="2" eaLnBrk="1" hangingPunct="1"/>
            <a:r>
              <a:rPr lang="fr-FR" sz="2000" smtClean="0">
                <a:cs typeface="Arial" charset="0"/>
              </a:rPr>
              <a:t>Générateurs d’HD et dispositifs associés contaminés</a:t>
            </a:r>
          </a:p>
          <a:p>
            <a:pPr lvl="2" eaLnBrk="1" hangingPunct="1"/>
            <a:r>
              <a:rPr lang="fr-FR" sz="2000" smtClean="0">
                <a:cs typeface="Arial" charset="0"/>
              </a:rPr>
              <a:t>Eclaboussures de sang non nettoyées</a:t>
            </a:r>
          </a:p>
        </p:txBody>
      </p:sp>
      <p:sp>
        <p:nvSpPr>
          <p:cNvPr id="5222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5222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A5984D14-328E-4FCE-85F8-81B94EF6E54A}" type="slidenum">
              <a:rPr lang="en-CA" smtClean="0">
                <a:latin typeface="Arial" charset="0"/>
                <a:cs typeface="Arial" charset="0"/>
              </a:rPr>
              <a:pPr fontAlgn="base">
                <a:spcBef>
                  <a:spcPct val="0"/>
                </a:spcBef>
                <a:spcAft>
                  <a:spcPct val="0"/>
                </a:spcAft>
              </a:pPr>
              <a:t>23</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- 5</a:t>
            </a:r>
            <a:endParaRPr lang="fr-FR" dirty="0">
              <a:cs typeface="Arial" pitchFamily="34" charset="0"/>
            </a:endParaRPr>
          </a:p>
        </p:txBody>
      </p:sp>
      <p:sp>
        <p:nvSpPr>
          <p:cNvPr id="54274" name="Content Placeholder 2"/>
          <p:cNvSpPr>
            <a:spLocks noGrp="1"/>
          </p:cNvSpPr>
          <p:nvPr>
            <p:ph idx="1"/>
          </p:nvPr>
        </p:nvSpPr>
        <p:spPr>
          <a:xfrm>
            <a:off x="528638" y="2247900"/>
            <a:ext cx="7283450" cy="2981325"/>
          </a:xfrm>
        </p:spPr>
        <p:txBody>
          <a:bodyPr/>
          <a:lstStyle/>
          <a:p>
            <a:pPr eaLnBrk="1" hangingPunct="1"/>
            <a:r>
              <a:rPr lang="fr-FR" sz="2800" smtClean="0">
                <a:cs typeface="Arial" charset="0"/>
              </a:rPr>
              <a:t>Syndrome d’Immunodéficience Acquise</a:t>
            </a:r>
          </a:p>
          <a:p>
            <a:pPr lvl="1" eaLnBrk="1" hangingPunct="1"/>
            <a:r>
              <a:rPr lang="fr-FR" sz="2400" smtClean="0">
                <a:cs typeface="Arial" charset="0"/>
              </a:rPr>
              <a:t>Le Virus de l’Immunodéficience Humaine est transmis par le sang, ou des liquides biologiques contaminés par du sang</a:t>
            </a:r>
          </a:p>
          <a:p>
            <a:pPr lvl="1" eaLnBrk="1" hangingPunct="1"/>
            <a:r>
              <a:rPr lang="fr-FR" sz="2400" smtClean="0">
                <a:cs typeface="Arial" charset="0"/>
              </a:rPr>
              <a:t>Des cas de transmission ont été observés après une désinfection incorrecte du matériel  </a:t>
            </a:r>
          </a:p>
          <a:p>
            <a:pPr lvl="2" eaLnBrk="1" hangingPunct="1"/>
            <a:r>
              <a:rPr lang="fr-FR" sz="2000" smtClean="0">
                <a:cs typeface="Arial" charset="0"/>
              </a:rPr>
              <a:t>Par exemple, aiguilles pour HD</a:t>
            </a:r>
          </a:p>
          <a:p>
            <a:pPr lvl="1" eaLnBrk="1" hangingPunct="1"/>
            <a:endParaRPr lang="fr-FR" smtClean="0"/>
          </a:p>
          <a:p>
            <a:pPr lvl="1" eaLnBrk="1" hangingPunct="1"/>
            <a:endParaRPr lang="fr-FR" smtClean="0"/>
          </a:p>
        </p:txBody>
      </p:sp>
      <p:sp>
        <p:nvSpPr>
          <p:cNvPr id="54275"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54276"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C21B4CFA-3485-4CCC-A066-65657F52D229}" type="slidenum">
              <a:rPr lang="en-CA" smtClean="0">
                <a:latin typeface="Arial" charset="0"/>
                <a:cs typeface="Arial" charset="0"/>
              </a:rPr>
              <a:pPr fontAlgn="base">
                <a:spcBef>
                  <a:spcPct val="0"/>
                </a:spcBef>
                <a:spcAft>
                  <a:spcPct val="0"/>
                </a:spcAft>
              </a:pPr>
              <a:t>24</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- 6</a:t>
            </a:r>
            <a:endParaRPr lang="fr-FR" dirty="0">
              <a:cs typeface="Arial" pitchFamily="34" charset="0"/>
            </a:endParaRPr>
          </a:p>
        </p:txBody>
      </p:sp>
      <p:sp>
        <p:nvSpPr>
          <p:cNvPr id="56322" name="Content Placeholder 2"/>
          <p:cNvSpPr>
            <a:spLocks noGrp="1"/>
          </p:cNvSpPr>
          <p:nvPr>
            <p:ph idx="1"/>
          </p:nvPr>
        </p:nvSpPr>
        <p:spPr>
          <a:xfrm>
            <a:off x="457200" y="1989138"/>
            <a:ext cx="7620000" cy="3773487"/>
          </a:xfrm>
        </p:spPr>
        <p:txBody>
          <a:bodyPr/>
          <a:lstStyle/>
          <a:p>
            <a:pPr eaLnBrk="1" hangingPunct="1"/>
            <a:r>
              <a:rPr lang="fr-FR" sz="2800" smtClean="0">
                <a:cs typeface="Arial" charset="0"/>
              </a:rPr>
              <a:t>Infections bactériennes</a:t>
            </a:r>
          </a:p>
          <a:p>
            <a:pPr lvl="1" eaLnBrk="1" hangingPunct="1"/>
            <a:r>
              <a:rPr lang="fr-FR" sz="2400" smtClean="0">
                <a:cs typeface="Arial" charset="0"/>
              </a:rPr>
              <a:t>Risque plus élevé d’infection ou de colonisation par des bactéries multirésistantes (BMR)</a:t>
            </a:r>
          </a:p>
          <a:p>
            <a:pPr lvl="2" eaLnBrk="1" hangingPunct="1"/>
            <a:r>
              <a:rPr lang="fr-FR" sz="2000" i="1" smtClean="0">
                <a:cs typeface="Arial" charset="0"/>
              </a:rPr>
              <a:t>Staphylococcus aureus </a:t>
            </a:r>
            <a:r>
              <a:rPr lang="fr-FR" sz="2000" smtClean="0">
                <a:cs typeface="Arial" charset="0"/>
              </a:rPr>
              <a:t>résistant à la méticilline (SARM) et entérocoque résistant à la vancomycine (ERV)</a:t>
            </a:r>
          </a:p>
          <a:p>
            <a:pPr lvl="1" eaLnBrk="1" hangingPunct="1"/>
            <a:r>
              <a:rPr lang="fr-FR" sz="2400" smtClean="0">
                <a:cs typeface="Arial" charset="0"/>
              </a:rPr>
              <a:t>Ce risque est le résultat</a:t>
            </a:r>
          </a:p>
          <a:p>
            <a:pPr lvl="2" eaLnBrk="1" hangingPunct="1"/>
            <a:r>
              <a:rPr lang="fr-FR" sz="2000" smtClean="0">
                <a:cs typeface="Arial" charset="0"/>
              </a:rPr>
              <a:t>Des contacts fréquents avec le système hospitalier</a:t>
            </a:r>
          </a:p>
          <a:p>
            <a:pPr lvl="2" eaLnBrk="1" hangingPunct="1"/>
            <a:r>
              <a:rPr lang="fr-FR" sz="2000" smtClean="0">
                <a:cs typeface="Arial" charset="0"/>
              </a:rPr>
              <a:t>De l’utilisation fréquente d’antibiotique</a:t>
            </a:r>
          </a:p>
          <a:p>
            <a:pPr lvl="2" eaLnBrk="1" hangingPunct="1"/>
            <a:r>
              <a:rPr lang="fr-FR" sz="2000" smtClean="0">
                <a:cs typeface="Arial" charset="0"/>
              </a:rPr>
              <a:t>De la réalisation de soins invasifs </a:t>
            </a:r>
          </a:p>
        </p:txBody>
      </p:sp>
      <p:sp>
        <p:nvSpPr>
          <p:cNvPr id="5632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56324"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A999C25E-9536-45CC-AA9B-E3240B9D8E28}" type="slidenum">
              <a:rPr lang="en-CA" smtClean="0">
                <a:latin typeface="Arial" charset="0"/>
                <a:cs typeface="Arial" charset="0"/>
              </a:rPr>
              <a:pPr fontAlgn="base">
                <a:spcBef>
                  <a:spcPct val="0"/>
                </a:spcBef>
                <a:spcAft>
                  <a:spcPct val="0"/>
                </a:spcAft>
              </a:pPr>
              <a:t>25</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- 7</a:t>
            </a:r>
            <a:endParaRPr lang="fr-FR" dirty="0">
              <a:cs typeface="Arial" pitchFamily="34" charset="0"/>
            </a:endParaRPr>
          </a:p>
        </p:txBody>
      </p:sp>
      <p:sp>
        <p:nvSpPr>
          <p:cNvPr id="58370" name="Content Placeholder 2"/>
          <p:cNvSpPr>
            <a:spLocks noGrp="1"/>
          </p:cNvSpPr>
          <p:nvPr>
            <p:ph idx="1"/>
          </p:nvPr>
        </p:nvSpPr>
        <p:spPr>
          <a:xfrm>
            <a:off x="457200" y="1816100"/>
            <a:ext cx="7620000" cy="3989388"/>
          </a:xfrm>
        </p:spPr>
        <p:txBody>
          <a:bodyPr/>
          <a:lstStyle/>
          <a:p>
            <a:pPr eaLnBrk="1" hangingPunct="1"/>
            <a:r>
              <a:rPr lang="fr-FR" sz="2800" smtClean="0">
                <a:cs typeface="Arial" charset="0"/>
              </a:rPr>
              <a:t>SARM</a:t>
            </a:r>
          </a:p>
          <a:p>
            <a:pPr lvl="1" eaLnBrk="1" hangingPunct="1"/>
            <a:r>
              <a:rPr lang="fr-FR" sz="2400" smtClean="0">
                <a:cs typeface="Arial" charset="0"/>
              </a:rPr>
              <a:t>Des épidémies de SARM ont été observées dans des secteurs de dialyse</a:t>
            </a:r>
          </a:p>
          <a:p>
            <a:pPr lvl="1" eaLnBrk="1" hangingPunct="1"/>
            <a:r>
              <a:rPr lang="fr-FR" sz="2400" smtClean="0">
                <a:cs typeface="Arial" charset="0"/>
              </a:rPr>
              <a:t>Des cas de </a:t>
            </a:r>
            <a:r>
              <a:rPr lang="fr-FR" sz="2400" i="1" smtClean="0">
                <a:cs typeface="Arial" charset="0"/>
              </a:rPr>
              <a:t>S. aureus </a:t>
            </a:r>
            <a:r>
              <a:rPr lang="fr-FR" sz="2400" smtClean="0">
                <a:cs typeface="Arial" charset="0"/>
              </a:rPr>
              <a:t>résistant à la vancomycine (SARV) ont été observés chez des patients d’HD</a:t>
            </a:r>
          </a:p>
          <a:p>
            <a:pPr eaLnBrk="1" hangingPunct="1"/>
            <a:r>
              <a:rPr lang="fr-FR" sz="2800" smtClean="0">
                <a:cs typeface="Arial" charset="0"/>
              </a:rPr>
              <a:t>Autres BMR</a:t>
            </a:r>
          </a:p>
          <a:p>
            <a:pPr lvl="1" eaLnBrk="1" hangingPunct="1"/>
            <a:r>
              <a:rPr lang="fr-FR" sz="2400" i="1" smtClean="0">
                <a:cs typeface="Arial" charset="0"/>
              </a:rPr>
              <a:t>Pseudomonas aeruginosa, Stenotrophomonas maltophilia </a:t>
            </a:r>
            <a:r>
              <a:rPr lang="fr-FR" sz="2400" smtClean="0">
                <a:cs typeface="Arial" charset="0"/>
              </a:rPr>
              <a:t>et </a:t>
            </a:r>
            <a:r>
              <a:rPr lang="fr-FR" sz="2400" i="1" smtClean="0">
                <a:cs typeface="Arial" charset="0"/>
              </a:rPr>
              <a:t>Acinetobacter </a:t>
            </a:r>
            <a:r>
              <a:rPr lang="fr-FR" sz="2400" smtClean="0">
                <a:cs typeface="Arial" charset="0"/>
              </a:rPr>
              <a:t>spp.</a:t>
            </a:r>
          </a:p>
          <a:p>
            <a:pPr lvl="2" eaLnBrk="1" hangingPunct="1"/>
            <a:r>
              <a:rPr lang="fr-FR" sz="2000" smtClean="0">
                <a:cs typeface="Arial" charset="0"/>
              </a:rPr>
              <a:t>Certains sont résistants à tous les antibiotiques actuels</a:t>
            </a:r>
          </a:p>
        </p:txBody>
      </p:sp>
      <p:sp>
        <p:nvSpPr>
          <p:cNvPr id="5837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5837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59CFE7A2-419D-4D9C-A999-8D30C1ED2DFD}" type="slidenum">
              <a:rPr lang="en-CA" smtClean="0">
                <a:latin typeface="Arial" charset="0"/>
                <a:cs typeface="Arial" charset="0"/>
              </a:rPr>
              <a:pPr fontAlgn="base">
                <a:spcBef>
                  <a:spcPct val="0"/>
                </a:spcBef>
                <a:spcAft>
                  <a:spcPct val="0"/>
                </a:spcAft>
              </a:pPr>
              <a:t>26</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Risques infectieux associés - 8</a:t>
            </a:r>
            <a:endParaRPr lang="fr-FR" dirty="0">
              <a:cs typeface="Arial" pitchFamily="34" charset="0"/>
            </a:endParaRPr>
          </a:p>
        </p:txBody>
      </p:sp>
      <p:sp>
        <p:nvSpPr>
          <p:cNvPr id="60418" name="Content Placeholder 2"/>
          <p:cNvSpPr>
            <a:spLocks noGrp="1"/>
          </p:cNvSpPr>
          <p:nvPr>
            <p:ph idx="1"/>
          </p:nvPr>
        </p:nvSpPr>
        <p:spPr>
          <a:xfrm>
            <a:off x="457200" y="1816100"/>
            <a:ext cx="7354888" cy="3989388"/>
          </a:xfrm>
        </p:spPr>
        <p:txBody>
          <a:bodyPr/>
          <a:lstStyle/>
          <a:p>
            <a:pPr eaLnBrk="1" hangingPunct="1"/>
            <a:r>
              <a:rPr lang="fr-FR" sz="2800" smtClean="0">
                <a:cs typeface="Arial" charset="0"/>
              </a:rPr>
              <a:t>Mycobactéries</a:t>
            </a:r>
          </a:p>
          <a:p>
            <a:pPr lvl="1" eaLnBrk="1" hangingPunct="1"/>
            <a:r>
              <a:rPr lang="fr-FR" sz="2400" smtClean="0">
                <a:cs typeface="Arial" charset="0"/>
              </a:rPr>
              <a:t>Des infections à mycobactéries ont été attribuées à l’utilisation pour la dialyse d’eau contaminée</a:t>
            </a:r>
          </a:p>
          <a:p>
            <a:pPr lvl="1" eaLnBrk="1" hangingPunct="1"/>
            <a:r>
              <a:rPr lang="fr-FR" sz="2400" smtClean="0">
                <a:cs typeface="Arial" charset="0"/>
              </a:rPr>
              <a:t>Les patients présentant une insuffisance rénale terminale sont à haut risque d’évolution d’une tuberculose latente vers une tuberculose active.</a:t>
            </a:r>
          </a:p>
          <a:p>
            <a:pPr lvl="1" eaLnBrk="1" hangingPunct="1"/>
            <a:r>
              <a:rPr lang="fr-FR" sz="2400" smtClean="0">
                <a:cs typeface="Arial" charset="0"/>
              </a:rPr>
              <a:t>Les hospitalisations fréquentes des patients dialysés augmentent le risque de transmission de la tuberculose aux autres patients ou aux soignants</a:t>
            </a:r>
          </a:p>
        </p:txBody>
      </p:sp>
      <p:sp>
        <p:nvSpPr>
          <p:cNvPr id="6041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6042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D1A32DA6-70B2-45E4-BF52-2D83CD4D45D7}" type="slidenum">
              <a:rPr lang="en-CA" smtClean="0">
                <a:latin typeface="Arial" charset="0"/>
                <a:cs typeface="Arial" charset="0"/>
              </a:rPr>
              <a:pPr fontAlgn="base">
                <a:spcBef>
                  <a:spcPct val="0"/>
                </a:spcBef>
                <a:spcAft>
                  <a:spcPct val="0"/>
                </a:spcAft>
              </a:pPr>
              <a:t>27</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Risque infectieux associés - 9</a:t>
            </a:r>
            <a:endParaRPr lang="fr-FR" dirty="0">
              <a:cs typeface="Arial" pitchFamily="34" charset="0"/>
            </a:endParaRPr>
          </a:p>
        </p:txBody>
      </p:sp>
      <p:sp>
        <p:nvSpPr>
          <p:cNvPr id="3" name="Content Placeholder 2"/>
          <p:cNvSpPr>
            <a:spLocks noGrp="1"/>
          </p:cNvSpPr>
          <p:nvPr>
            <p:ph idx="1"/>
          </p:nvPr>
        </p:nvSpPr>
        <p:spPr>
          <a:xfrm>
            <a:off x="457200" y="1600200"/>
            <a:ext cx="7715250" cy="4800600"/>
          </a:xfrm>
        </p:spPr>
        <p:txBody>
          <a:bodyPr rtlCol="0">
            <a:normAutofit/>
          </a:bodyPr>
          <a:lstStyle/>
          <a:p>
            <a:pPr eaLnBrk="1" fontAlgn="auto" hangingPunct="1">
              <a:spcAft>
                <a:spcPts val="0"/>
              </a:spcAft>
              <a:buFont typeface="Arial" pitchFamily="34" charset="0"/>
              <a:buChar char="•"/>
              <a:defRPr/>
            </a:pPr>
            <a:r>
              <a:rPr lang="fr-FR" sz="2800" dirty="0" smtClean="0">
                <a:cs typeface="Arial" pitchFamily="34" charset="0"/>
              </a:rPr>
              <a:t>Champignons</a:t>
            </a:r>
          </a:p>
          <a:p>
            <a:pPr marL="640080" lvl="1" eaLnBrk="1" fontAlgn="auto" hangingPunct="1">
              <a:spcAft>
                <a:spcPts val="0"/>
              </a:spcAft>
              <a:buFont typeface="Arial" pitchFamily="34" charset="0"/>
              <a:buChar char="•"/>
              <a:defRPr/>
            </a:pPr>
            <a:r>
              <a:rPr lang="fr-FR" sz="2400" dirty="0" smtClean="0">
                <a:cs typeface="Arial" pitchFamily="34" charset="0"/>
              </a:rPr>
              <a:t>Les patients dialysés sont sensibles aux infections fungiques</a:t>
            </a:r>
          </a:p>
          <a:p>
            <a:pPr marL="1005840" lvl="2" eaLnBrk="1" fontAlgn="auto" hangingPunct="1">
              <a:spcAft>
                <a:spcPts val="0"/>
              </a:spcAft>
              <a:buClr>
                <a:schemeClr val="accent3"/>
              </a:buClr>
              <a:buFont typeface="Arial" pitchFamily="34" charset="0"/>
              <a:buChar char="•"/>
              <a:defRPr/>
            </a:pPr>
            <a:r>
              <a:rPr lang="fr-FR" sz="2000" dirty="0" smtClean="0">
                <a:cs typeface="Arial" pitchFamily="34" charset="0"/>
              </a:rPr>
              <a:t>Telles que les infections à </a:t>
            </a:r>
            <a:r>
              <a:rPr lang="fr-FR" sz="2000" i="1" dirty="0" smtClean="0">
                <a:cs typeface="Arial" pitchFamily="34" charset="0"/>
              </a:rPr>
              <a:t>Aspergillus </a:t>
            </a:r>
            <a:r>
              <a:rPr lang="fr-FR" sz="2000" dirty="0" err="1" smtClean="0">
                <a:cs typeface="Arial" pitchFamily="34" charset="0"/>
              </a:rPr>
              <a:t>spp</a:t>
            </a:r>
            <a:r>
              <a:rPr lang="fr-FR" sz="2000" dirty="0" smtClean="0">
                <a:cs typeface="Arial" pitchFamily="34" charset="0"/>
              </a:rPr>
              <a:t>.</a:t>
            </a:r>
          </a:p>
          <a:p>
            <a:pPr marL="640080" lvl="1" eaLnBrk="1" fontAlgn="auto" hangingPunct="1">
              <a:spcAft>
                <a:spcPts val="0"/>
              </a:spcAft>
              <a:buFont typeface="Arial" pitchFamily="34" charset="0"/>
              <a:buChar char="•"/>
              <a:defRPr/>
            </a:pPr>
            <a:r>
              <a:rPr lang="fr-FR" sz="2400" dirty="0" smtClean="0">
                <a:cs typeface="Arial" pitchFamily="34" charset="0"/>
              </a:rPr>
              <a:t>Une observance stricte des précautions recommandées lors des chantiers de construction et de rénovation est indispensable</a:t>
            </a:r>
          </a:p>
          <a:p>
            <a:pPr marL="640080" lvl="1" eaLnBrk="1" fontAlgn="auto" hangingPunct="1">
              <a:spcAft>
                <a:spcPts val="0"/>
              </a:spcAft>
              <a:buFont typeface="Arial" pitchFamily="34" charset="0"/>
              <a:buChar char="•"/>
              <a:defRPr/>
            </a:pPr>
            <a:r>
              <a:rPr lang="fr-FR" sz="2400" dirty="0" smtClean="0">
                <a:cs typeface="Arial" pitchFamily="34" charset="0"/>
              </a:rPr>
              <a:t>Un nettoyage rapide des éclaboussures d’eau ou autres évite la contamination fongique de l’environnement</a:t>
            </a:r>
          </a:p>
          <a:p>
            <a:pPr marL="640080" lvl="1" eaLnBrk="1" fontAlgn="auto" hangingPunct="1">
              <a:spcAft>
                <a:spcPts val="0"/>
              </a:spcAft>
              <a:buFont typeface="Arial" pitchFamily="34" charset="0"/>
              <a:buChar char="•"/>
              <a:defRPr/>
            </a:pPr>
            <a:r>
              <a:rPr lang="fr-FR" sz="2400" dirty="0" smtClean="0">
                <a:cs typeface="Arial" pitchFamily="34" charset="0"/>
              </a:rPr>
              <a:t>Risque de bactériémie et de péritonite à Candida</a:t>
            </a:r>
          </a:p>
          <a:p>
            <a:pPr marL="1005840" lvl="2" eaLnBrk="1" fontAlgn="auto" hangingPunct="1">
              <a:spcAft>
                <a:spcPts val="0"/>
              </a:spcAft>
              <a:buClr>
                <a:schemeClr val="accent3"/>
              </a:buClr>
              <a:buFont typeface="Arial" pitchFamily="34" charset="0"/>
              <a:buChar char="•"/>
              <a:defRPr/>
            </a:pPr>
            <a:r>
              <a:rPr lang="fr-FR" sz="2000" dirty="0" smtClean="0">
                <a:cs typeface="Arial" pitchFamily="34" charset="0"/>
              </a:rPr>
              <a:t>À partir de Candida de la peau du patient</a:t>
            </a:r>
            <a:r>
              <a:rPr lang="fr-FR" dirty="0" smtClean="0">
                <a:cs typeface="Arial" pitchFamily="34" charset="0"/>
              </a:rPr>
              <a:t/>
            </a:r>
            <a:br>
              <a:rPr lang="fr-FR" dirty="0" smtClean="0">
                <a:cs typeface="Arial" pitchFamily="34" charset="0"/>
              </a:rPr>
            </a:br>
            <a:endParaRPr lang="fr-FR" dirty="0" smtClean="0">
              <a:cs typeface="Arial" pitchFamily="34" charset="0"/>
            </a:endParaRPr>
          </a:p>
          <a:p>
            <a:pPr marL="914400" lvl="2" indent="0" eaLnBrk="1" fontAlgn="auto" hangingPunct="1">
              <a:spcAft>
                <a:spcPts val="0"/>
              </a:spcAft>
              <a:buClr>
                <a:schemeClr val="accent3"/>
              </a:buClr>
              <a:buFont typeface="Arial" pitchFamily="34" charset="0"/>
              <a:buNone/>
              <a:defRPr/>
            </a:pPr>
            <a:endParaRPr lang="fr-FR" dirty="0" smtClean="0"/>
          </a:p>
          <a:p>
            <a:pPr marL="914400" lvl="2" indent="0" eaLnBrk="1" fontAlgn="auto" hangingPunct="1">
              <a:spcAft>
                <a:spcPts val="0"/>
              </a:spcAft>
              <a:buClr>
                <a:schemeClr val="accent3"/>
              </a:buClr>
              <a:buFont typeface="Arial" pitchFamily="34" charset="0"/>
              <a:buNone/>
              <a:defRPr/>
            </a:pPr>
            <a:endParaRPr lang="fr-FR" dirty="0"/>
          </a:p>
        </p:txBody>
      </p:sp>
      <p:sp>
        <p:nvSpPr>
          <p:cNvPr id="6246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6246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862211E-157E-4215-9966-B6346F91E8E9}" type="slidenum">
              <a:rPr lang="en-CA" smtClean="0">
                <a:latin typeface="Arial" charset="0"/>
                <a:cs typeface="Arial" charset="0"/>
              </a:rPr>
              <a:pPr fontAlgn="base">
                <a:spcBef>
                  <a:spcPct val="0"/>
                </a:spcBef>
                <a:spcAft>
                  <a:spcPct val="0"/>
                </a:spcAft>
              </a:pPr>
              <a:t>28</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a:t>
            </a:r>
            <a:endParaRPr lang="fr-FR" dirty="0">
              <a:cs typeface="Arial" pitchFamily="34" charset="0"/>
            </a:endParaRPr>
          </a:p>
        </p:txBody>
      </p:sp>
      <p:sp>
        <p:nvSpPr>
          <p:cNvPr id="64514" name="Content Placeholder 2"/>
          <p:cNvSpPr>
            <a:spLocks noGrp="1"/>
          </p:cNvSpPr>
          <p:nvPr>
            <p:ph idx="1"/>
          </p:nvPr>
        </p:nvSpPr>
        <p:spPr>
          <a:xfrm>
            <a:off x="468313" y="1989138"/>
            <a:ext cx="7354887" cy="3989387"/>
          </a:xfrm>
        </p:spPr>
        <p:txBody>
          <a:bodyPr/>
          <a:lstStyle/>
          <a:p>
            <a:pPr eaLnBrk="1" hangingPunct="1"/>
            <a:r>
              <a:rPr lang="fr-FR" sz="2800" smtClean="0">
                <a:cs typeface="Arial" charset="0"/>
              </a:rPr>
              <a:t>Composantes d’un programme de surveillance en dialyse</a:t>
            </a:r>
          </a:p>
          <a:p>
            <a:pPr lvl="1" eaLnBrk="1" hangingPunct="1"/>
            <a:r>
              <a:rPr lang="fr-FR" sz="2400" smtClean="0">
                <a:cs typeface="Arial" charset="0"/>
              </a:rPr>
              <a:t>Recherche régulière d’une contamination par les virus VHB et VHC pour les patients dialysés chroniques</a:t>
            </a:r>
          </a:p>
          <a:p>
            <a:pPr lvl="1" eaLnBrk="1" hangingPunct="1"/>
            <a:r>
              <a:rPr lang="fr-FR" sz="2400" smtClean="0">
                <a:cs typeface="Arial" charset="0"/>
              </a:rPr>
              <a:t>Vérification du statut vaccinal des patients</a:t>
            </a:r>
          </a:p>
          <a:p>
            <a:pPr lvl="1" eaLnBrk="1" hangingPunct="1"/>
            <a:r>
              <a:rPr lang="fr-FR" sz="2400" smtClean="0">
                <a:cs typeface="Arial" charset="0"/>
              </a:rPr>
              <a:t>Surveillance épidémiologique continue des bactériémies, infections du site d’accès, et des péritonites</a:t>
            </a:r>
          </a:p>
        </p:txBody>
      </p:sp>
      <p:sp>
        <p:nvSpPr>
          <p:cNvPr id="64515"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64516"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DA9DE5E3-EE73-44AB-A60D-E72D3F72FC70}" type="slidenum">
              <a:rPr lang="en-CA" smtClean="0">
                <a:latin typeface="Arial" charset="0"/>
                <a:cs typeface="Arial" charset="0"/>
              </a:rPr>
              <a:pPr fontAlgn="base">
                <a:spcBef>
                  <a:spcPct val="0"/>
                </a:spcBef>
                <a:spcAft>
                  <a:spcPct val="0"/>
                </a:spcAft>
              </a:pPr>
              <a:t>29</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t>Temps nécessaire</a:t>
            </a:r>
            <a:endParaRPr lang="en-GB" dirty="0"/>
          </a:p>
        </p:txBody>
      </p:sp>
      <p:sp>
        <p:nvSpPr>
          <p:cNvPr id="12290" name="Content Placeholder 2"/>
          <p:cNvSpPr>
            <a:spLocks noGrp="1"/>
          </p:cNvSpPr>
          <p:nvPr>
            <p:ph idx="1"/>
          </p:nvPr>
        </p:nvSpPr>
        <p:spPr>
          <a:xfrm>
            <a:off x="468313" y="1844675"/>
            <a:ext cx="7620000" cy="4800600"/>
          </a:xfrm>
        </p:spPr>
        <p:txBody>
          <a:bodyPr/>
          <a:lstStyle/>
          <a:p>
            <a:pPr eaLnBrk="1" hangingPunct="1"/>
            <a:r>
              <a:rPr lang="en-US" sz="2800" smtClean="0"/>
              <a:t>50</a:t>
            </a:r>
            <a:r>
              <a:rPr lang="hr-HR" sz="2800" smtClean="0"/>
              <a:t> </a:t>
            </a:r>
            <a:r>
              <a:rPr lang="en-GB" sz="2800" smtClean="0"/>
              <a:t>minutes</a:t>
            </a:r>
          </a:p>
        </p:txBody>
      </p:sp>
      <p:sp>
        <p:nvSpPr>
          <p:cNvPr id="1229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1229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701474B-B2A2-4D55-B0BF-E4475D9E8F9C}" type="slidenum">
              <a:rPr lang="en-CA" smtClean="0">
                <a:latin typeface="Arial" charset="0"/>
                <a:cs typeface="Arial" charset="0"/>
              </a:rPr>
              <a:pPr fontAlgn="base">
                <a:spcBef>
                  <a:spcPct val="0"/>
                </a:spcBef>
                <a:spcAft>
                  <a:spcPct val="0"/>
                </a:spcAft>
              </a:pPr>
              <a:t>3</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- 1</a:t>
            </a:r>
            <a:endParaRPr lang="fr-FR" dirty="0">
              <a:cs typeface="Arial" pitchFamily="34" charset="0"/>
            </a:endParaRPr>
          </a:p>
        </p:txBody>
      </p:sp>
      <p:sp>
        <p:nvSpPr>
          <p:cNvPr id="66562" name="Content Placeholder 2"/>
          <p:cNvSpPr>
            <a:spLocks noGrp="1"/>
          </p:cNvSpPr>
          <p:nvPr>
            <p:ph idx="1"/>
          </p:nvPr>
        </p:nvSpPr>
        <p:spPr>
          <a:xfrm>
            <a:off x="179388" y="1887538"/>
            <a:ext cx="5753100" cy="4062412"/>
          </a:xfrm>
        </p:spPr>
        <p:txBody>
          <a:bodyPr/>
          <a:lstStyle/>
          <a:p>
            <a:pPr eaLnBrk="1" hangingPunct="1">
              <a:lnSpc>
                <a:spcPct val="90000"/>
              </a:lnSpc>
            </a:pPr>
            <a:r>
              <a:rPr lang="fr-FR" sz="2800" smtClean="0">
                <a:cs typeface="Arial" charset="0"/>
              </a:rPr>
              <a:t>Prévention des infections du site d’accès et des septicémies</a:t>
            </a:r>
          </a:p>
          <a:p>
            <a:pPr lvl="1" eaLnBrk="1" hangingPunct="1">
              <a:lnSpc>
                <a:spcPct val="90000"/>
              </a:lnSpc>
            </a:pPr>
            <a:r>
              <a:rPr lang="fr-FR" sz="2400" smtClean="0">
                <a:cs typeface="Arial" charset="0"/>
              </a:rPr>
              <a:t>Hygiène des mains correcte </a:t>
            </a:r>
          </a:p>
          <a:p>
            <a:pPr lvl="1" eaLnBrk="1" hangingPunct="1">
              <a:lnSpc>
                <a:spcPct val="90000"/>
              </a:lnSpc>
            </a:pPr>
            <a:r>
              <a:rPr lang="fr-FR" sz="2400" smtClean="0">
                <a:cs typeface="Arial" charset="0"/>
              </a:rPr>
              <a:t>Pour les manipulations du site d’accès :</a:t>
            </a:r>
          </a:p>
          <a:p>
            <a:pPr lvl="2" eaLnBrk="1" hangingPunct="1">
              <a:lnSpc>
                <a:spcPct val="90000"/>
              </a:lnSpc>
            </a:pPr>
            <a:r>
              <a:rPr lang="fr-FR" sz="2000" smtClean="0">
                <a:cs typeface="Arial" charset="0"/>
              </a:rPr>
              <a:t>Les soignants doivent porter des gants</a:t>
            </a:r>
          </a:p>
          <a:p>
            <a:pPr lvl="1" eaLnBrk="1" hangingPunct="1">
              <a:lnSpc>
                <a:spcPct val="90000"/>
              </a:lnSpc>
            </a:pPr>
            <a:r>
              <a:rPr lang="fr-FR" sz="2400" smtClean="0">
                <a:cs typeface="Arial" charset="0"/>
              </a:rPr>
              <a:t>Le site d’accès doit être repéré, inspecté, et palpé avant la préparation cutanée</a:t>
            </a:r>
          </a:p>
          <a:p>
            <a:pPr lvl="2" eaLnBrk="1" hangingPunct="1">
              <a:lnSpc>
                <a:spcPct val="90000"/>
              </a:lnSpc>
            </a:pPr>
            <a:r>
              <a:rPr lang="fr-FR" sz="2000" smtClean="0">
                <a:cs typeface="Arial" charset="0"/>
              </a:rPr>
              <a:t>La préparation doit être répétée si la peau est touchée après la préparation avant la ponction</a:t>
            </a:r>
          </a:p>
        </p:txBody>
      </p:sp>
      <p:pic>
        <p:nvPicPr>
          <p:cNvPr id="66563" name="Picture 3"/>
          <p:cNvPicPr>
            <a:picLocks noChangeAspect="1"/>
          </p:cNvPicPr>
          <p:nvPr/>
        </p:nvPicPr>
        <p:blipFill>
          <a:blip r:embed="rId3"/>
          <a:srcRect/>
          <a:stretch>
            <a:fillRect/>
          </a:stretch>
        </p:blipFill>
        <p:spPr bwMode="auto">
          <a:xfrm>
            <a:off x="6011863" y="2205038"/>
            <a:ext cx="1609725" cy="2838450"/>
          </a:xfrm>
          <a:prstGeom prst="rect">
            <a:avLst/>
          </a:prstGeom>
          <a:noFill/>
          <a:ln w="9525">
            <a:noFill/>
            <a:miter lim="800000"/>
            <a:headEnd/>
            <a:tailEnd/>
          </a:ln>
        </p:spPr>
      </p:pic>
      <p:sp>
        <p:nvSpPr>
          <p:cNvPr id="66564"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66565" name="Slide Number Placeholder 5"/>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A76D53EA-F981-4A5E-82E1-C0F4BCC93489}" type="slidenum">
              <a:rPr lang="en-CA" smtClean="0">
                <a:latin typeface="Arial" charset="0"/>
                <a:cs typeface="Arial" charset="0"/>
              </a:rPr>
              <a:pPr fontAlgn="base">
                <a:spcBef>
                  <a:spcPct val="0"/>
                </a:spcBef>
                <a:spcAft>
                  <a:spcPct val="0"/>
                </a:spcAft>
              </a:pPr>
              <a:t>30</a:t>
            </a:fld>
            <a:endParaRPr lang="en-CA" smtClean="0">
              <a:latin typeface="Arial" charset="0"/>
              <a:cs typeface="Arial" charset="0"/>
            </a:endParaRPr>
          </a:p>
        </p:txBody>
      </p:sp>
      <p:sp>
        <p:nvSpPr>
          <p:cNvPr id="66566" name="ZoneTexte 6"/>
          <p:cNvSpPr txBox="1">
            <a:spLocks noChangeArrowheads="1"/>
          </p:cNvSpPr>
          <p:nvPr/>
        </p:nvSpPr>
        <p:spPr bwMode="auto">
          <a:xfrm>
            <a:off x="7019925" y="3419475"/>
            <a:ext cx="889000" cy="369888"/>
          </a:xfrm>
          <a:prstGeom prst="rect">
            <a:avLst/>
          </a:prstGeom>
          <a:solidFill>
            <a:schemeClr val="bg1"/>
          </a:solidFill>
          <a:ln w="9525">
            <a:noFill/>
            <a:miter lim="800000"/>
            <a:headEnd/>
            <a:tailEnd/>
          </a:ln>
        </p:spPr>
        <p:txBody>
          <a:bodyPr wrap="none">
            <a:spAutoFit/>
          </a:bodyPr>
          <a:lstStyle/>
          <a:p>
            <a:r>
              <a:rPr lang="fr-FR" sz="900">
                <a:latin typeface="Calibri" pitchFamily="34" charset="0"/>
              </a:rPr>
              <a:t>Du sang vers le </a:t>
            </a:r>
          </a:p>
          <a:p>
            <a:r>
              <a:rPr lang="fr-FR" sz="900">
                <a:latin typeface="Calibri" pitchFamily="34" charset="0"/>
              </a:rPr>
              <a:t>générateur</a:t>
            </a:r>
          </a:p>
        </p:txBody>
      </p:sp>
      <p:sp>
        <p:nvSpPr>
          <p:cNvPr id="66567" name="ZoneTexte 7"/>
          <p:cNvSpPr txBox="1">
            <a:spLocks noChangeArrowheads="1"/>
          </p:cNvSpPr>
          <p:nvPr/>
        </p:nvSpPr>
        <p:spPr bwMode="auto">
          <a:xfrm>
            <a:off x="7019925" y="2339975"/>
            <a:ext cx="1195388" cy="368300"/>
          </a:xfrm>
          <a:prstGeom prst="rect">
            <a:avLst/>
          </a:prstGeom>
          <a:solidFill>
            <a:schemeClr val="bg1"/>
          </a:solidFill>
          <a:ln w="9525">
            <a:noFill/>
            <a:miter lim="800000"/>
            <a:headEnd/>
            <a:tailEnd/>
          </a:ln>
        </p:spPr>
        <p:txBody>
          <a:bodyPr wrap="none">
            <a:spAutoFit/>
          </a:bodyPr>
          <a:lstStyle/>
          <a:p>
            <a:r>
              <a:rPr lang="fr-FR" sz="900">
                <a:latin typeface="Calibri" pitchFamily="34" charset="0"/>
              </a:rPr>
              <a:t>Du générateur vers le </a:t>
            </a:r>
          </a:p>
          <a:p>
            <a:r>
              <a:rPr lang="fr-FR" sz="900">
                <a:latin typeface="Calibri" pitchFamily="34" charset="0"/>
              </a:rPr>
              <a:t>sang</a:t>
            </a:r>
          </a:p>
        </p:txBody>
      </p:sp>
      <p:sp>
        <p:nvSpPr>
          <p:cNvPr id="66568" name="ZoneTexte 8"/>
          <p:cNvSpPr txBox="1">
            <a:spLocks noChangeArrowheads="1"/>
          </p:cNvSpPr>
          <p:nvPr/>
        </p:nvSpPr>
        <p:spPr bwMode="auto">
          <a:xfrm>
            <a:off x="6300788" y="2117725"/>
            <a:ext cx="1254125" cy="231775"/>
          </a:xfrm>
          <a:prstGeom prst="rect">
            <a:avLst/>
          </a:prstGeom>
          <a:solidFill>
            <a:schemeClr val="bg1"/>
          </a:solidFill>
          <a:ln w="9525">
            <a:noFill/>
            <a:miter lim="800000"/>
            <a:headEnd/>
            <a:tailEnd/>
          </a:ln>
        </p:spPr>
        <p:txBody>
          <a:bodyPr wrap="none">
            <a:spAutoFit/>
          </a:bodyPr>
          <a:lstStyle/>
          <a:p>
            <a:r>
              <a:rPr lang="fr-FR" sz="900">
                <a:latin typeface="Calibri" pitchFamily="34" charset="0"/>
              </a:rPr>
              <a:t>Fistule artérioveineuse</a:t>
            </a:r>
          </a:p>
        </p:txBody>
      </p:sp>
      <p:sp>
        <p:nvSpPr>
          <p:cNvPr id="66569" name="ZoneTexte 9"/>
          <p:cNvSpPr txBox="1">
            <a:spLocks noChangeArrowheads="1"/>
          </p:cNvSpPr>
          <p:nvPr/>
        </p:nvSpPr>
        <p:spPr bwMode="auto">
          <a:xfrm>
            <a:off x="6076950" y="3644900"/>
            <a:ext cx="439738" cy="230188"/>
          </a:xfrm>
          <a:prstGeom prst="rect">
            <a:avLst/>
          </a:prstGeom>
          <a:solidFill>
            <a:schemeClr val="bg1"/>
          </a:solidFill>
          <a:ln w="9525">
            <a:noFill/>
            <a:miter lim="800000"/>
            <a:headEnd/>
            <a:tailEnd/>
          </a:ln>
        </p:spPr>
        <p:txBody>
          <a:bodyPr wrap="none">
            <a:spAutoFit/>
          </a:bodyPr>
          <a:lstStyle/>
          <a:p>
            <a:r>
              <a:rPr lang="fr-FR" sz="900">
                <a:latin typeface="Calibri" pitchFamily="34" charset="0"/>
              </a:rPr>
              <a:t>veine</a:t>
            </a:r>
          </a:p>
        </p:txBody>
      </p:sp>
      <p:sp>
        <p:nvSpPr>
          <p:cNvPr id="66570" name="ZoneTexte 10"/>
          <p:cNvSpPr txBox="1">
            <a:spLocks noChangeArrowheads="1"/>
          </p:cNvSpPr>
          <p:nvPr/>
        </p:nvSpPr>
        <p:spPr bwMode="auto">
          <a:xfrm>
            <a:off x="6084888" y="3990975"/>
            <a:ext cx="473075" cy="230188"/>
          </a:xfrm>
          <a:prstGeom prst="rect">
            <a:avLst/>
          </a:prstGeom>
          <a:solidFill>
            <a:schemeClr val="bg1"/>
          </a:solidFill>
          <a:ln w="9525">
            <a:noFill/>
            <a:miter lim="800000"/>
            <a:headEnd/>
            <a:tailEnd/>
          </a:ln>
        </p:spPr>
        <p:txBody>
          <a:bodyPr wrap="none">
            <a:spAutoFit/>
          </a:bodyPr>
          <a:lstStyle/>
          <a:p>
            <a:r>
              <a:rPr lang="fr-FR" sz="900">
                <a:latin typeface="Calibri" pitchFamily="34" charset="0"/>
              </a:rPr>
              <a:t>artère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- 2</a:t>
            </a:r>
            <a:endParaRPr lang="fr-FR" sz="2800" dirty="0">
              <a:cs typeface="Arial" pitchFamily="34" charset="0"/>
            </a:endParaRPr>
          </a:p>
        </p:txBody>
      </p:sp>
      <p:sp>
        <p:nvSpPr>
          <p:cNvPr id="68610" name="Content Placeholder 2"/>
          <p:cNvSpPr>
            <a:spLocks noGrp="1"/>
          </p:cNvSpPr>
          <p:nvPr>
            <p:ph idx="1"/>
          </p:nvPr>
        </p:nvSpPr>
        <p:spPr>
          <a:xfrm>
            <a:off x="468313" y="2492375"/>
            <a:ext cx="7426325" cy="2189163"/>
          </a:xfrm>
        </p:spPr>
        <p:txBody>
          <a:bodyPr/>
          <a:lstStyle/>
          <a:p>
            <a:pPr eaLnBrk="1" hangingPunct="1"/>
            <a:r>
              <a:rPr lang="fr-FR" sz="2800" smtClean="0">
                <a:cs typeface="Arial" charset="0"/>
              </a:rPr>
              <a:t>Le site d’accès doit être nettoyé avec un savon antiseptique et de l’eau</a:t>
            </a:r>
          </a:p>
          <a:p>
            <a:pPr eaLnBrk="1" hangingPunct="1"/>
            <a:r>
              <a:rPr lang="fr-FR" sz="2800" smtClean="0">
                <a:cs typeface="Arial" charset="0"/>
              </a:rPr>
              <a:t>Les lignes veineuses d’HD ne doivent pas être utilisées pour un autre motif</a:t>
            </a:r>
          </a:p>
        </p:txBody>
      </p:sp>
      <p:sp>
        <p:nvSpPr>
          <p:cNvPr id="6861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6861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41786591-0FDB-4B6F-A2E5-80B10704485E}" type="slidenum">
              <a:rPr lang="en-CA" smtClean="0">
                <a:latin typeface="Arial" charset="0"/>
                <a:cs typeface="Arial" charset="0"/>
              </a:rPr>
              <a:pPr fontAlgn="base">
                <a:spcBef>
                  <a:spcPct val="0"/>
                </a:spcBef>
                <a:spcAft>
                  <a:spcPct val="0"/>
                </a:spcAft>
              </a:pPr>
              <a:t>31</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- 3</a:t>
            </a:r>
            <a:endParaRPr lang="fr-FR" dirty="0">
              <a:cs typeface="Arial" pitchFamily="34" charset="0"/>
            </a:endParaRPr>
          </a:p>
        </p:txBody>
      </p:sp>
      <p:sp>
        <p:nvSpPr>
          <p:cNvPr id="70658" name="Content Placeholder 2"/>
          <p:cNvSpPr>
            <a:spLocks noGrp="1"/>
          </p:cNvSpPr>
          <p:nvPr>
            <p:ph idx="1"/>
          </p:nvPr>
        </p:nvSpPr>
        <p:spPr>
          <a:xfrm>
            <a:off x="468313" y="1484313"/>
            <a:ext cx="7620000" cy="4800600"/>
          </a:xfrm>
        </p:spPr>
        <p:txBody>
          <a:bodyPr/>
          <a:lstStyle/>
          <a:p>
            <a:pPr eaLnBrk="1" hangingPunct="1"/>
            <a:r>
              <a:rPr lang="fr-FR" sz="2800" smtClean="0">
                <a:cs typeface="Arial" charset="0"/>
              </a:rPr>
              <a:t>Précautions standard et complémentaires</a:t>
            </a:r>
          </a:p>
          <a:p>
            <a:pPr lvl="1" eaLnBrk="1" hangingPunct="1"/>
            <a:r>
              <a:rPr lang="fr-FR" sz="2400" smtClean="0">
                <a:cs typeface="Arial" charset="0"/>
              </a:rPr>
              <a:t>Tous les soignants doivent respecter les précautions standard</a:t>
            </a:r>
          </a:p>
          <a:p>
            <a:pPr lvl="1" eaLnBrk="1" hangingPunct="1"/>
            <a:r>
              <a:rPr lang="fr-FR" sz="2400" smtClean="0">
                <a:cs typeface="Arial" charset="0"/>
              </a:rPr>
              <a:t>Les précautions complémentaires contacts doivent être mises en oeuvre pour les BMR</a:t>
            </a:r>
          </a:p>
          <a:p>
            <a:pPr lvl="1" eaLnBrk="1" hangingPunct="1"/>
            <a:r>
              <a:rPr lang="fr-FR" sz="2400" smtClean="0">
                <a:cs typeface="Arial" charset="0"/>
              </a:rPr>
              <a:t>Les patients AgHBs positifs, leurs matériels et équipements, doivent être séparés des patients non infectés par le VHB</a:t>
            </a:r>
          </a:p>
          <a:p>
            <a:pPr lvl="1" eaLnBrk="1" hangingPunct="1"/>
            <a:r>
              <a:rPr lang="fr-FR" sz="2400" smtClean="0">
                <a:cs typeface="Arial" charset="0"/>
              </a:rPr>
              <a:t>L’isolement des patients VHC n’est </a:t>
            </a:r>
            <a:r>
              <a:rPr lang="fr-FR" sz="2400" u="sng" smtClean="0">
                <a:cs typeface="Arial" charset="0"/>
              </a:rPr>
              <a:t>pas</a:t>
            </a:r>
            <a:r>
              <a:rPr lang="fr-FR" sz="2400" smtClean="0">
                <a:cs typeface="Arial" charset="0"/>
              </a:rPr>
              <a:t> recommandé</a:t>
            </a:r>
          </a:p>
        </p:txBody>
      </p:sp>
      <p:sp>
        <p:nvSpPr>
          <p:cNvPr id="7065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7066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4C22DEE-6148-4FC7-B2D6-BF1A5032BDFE}" type="slidenum">
              <a:rPr lang="en-CA" smtClean="0">
                <a:latin typeface="Arial" charset="0"/>
                <a:cs typeface="Arial" charset="0"/>
              </a:rPr>
              <a:pPr fontAlgn="base">
                <a:spcBef>
                  <a:spcPct val="0"/>
                </a:spcBef>
                <a:spcAft>
                  <a:spcPct val="0"/>
                </a:spcAft>
              </a:pPr>
              <a:t>32</a:t>
            </a:fld>
            <a:endParaRPr lang="en-CA" smtClean="0">
              <a:latin typeface="Arial" charset="0"/>
              <a:cs typeface="Arial" charset="0"/>
            </a:endParaRPr>
          </a:p>
        </p:txBody>
      </p:sp>
      <p:pic>
        <p:nvPicPr>
          <p:cNvPr id="70661" name="Picture 5"/>
          <p:cNvPicPr>
            <a:picLocks noChangeAspect="1"/>
          </p:cNvPicPr>
          <p:nvPr/>
        </p:nvPicPr>
        <p:blipFill>
          <a:blip r:embed="rId3"/>
          <a:srcRect/>
          <a:stretch>
            <a:fillRect/>
          </a:stretch>
        </p:blipFill>
        <p:spPr bwMode="auto">
          <a:xfrm>
            <a:off x="3014663" y="5337175"/>
            <a:ext cx="1701800" cy="126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- 4</a:t>
            </a:r>
            <a:endParaRPr lang="fr-FR" dirty="0">
              <a:cs typeface="Arial" pitchFamily="34" charset="0"/>
            </a:endParaRPr>
          </a:p>
        </p:txBody>
      </p:sp>
      <p:sp>
        <p:nvSpPr>
          <p:cNvPr id="72706" name="Content Placeholder 2"/>
          <p:cNvSpPr>
            <a:spLocks noGrp="1"/>
          </p:cNvSpPr>
          <p:nvPr>
            <p:ph idx="1"/>
          </p:nvPr>
        </p:nvSpPr>
        <p:spPr>
          <a:xfrm>
            <a:off x="250825" y="1484313"/>
            <a:ext cx="7850188" cy="5329237"/>
          </a:xfrm>
        </p:spPr>
        <p:txBody>
          <a:bodyPr/>
          <a:lstStyle/>
          <a:p>
            <a:pPr eaLnBrk="1" hangingPunct="1">
              <a:lnSpc>
                <a:spcPct val="90000"/>
              </a:lnSpc>
            </a:pPr>
            <a:r>
              <a:rPr lang="fr-FR" sz="2800" smtClean="0">
                <a:cs typeface="Arial" charset="0"/>
              </a:rPr>
              <a:t>Entretien de l’environnement</a:t>
            </a:r>
          </a:p>
          <a:p>
            <a:pPr lvl="1" eaLnBrk="1" hangingPunct="1">
              <a:lnSpc>
                <a:spcPct val="90000"/>
              </a:lnSpc>
            </a:pPr>
            <a:r>
              <a:rPr lang="fr-FR" sz="2400" smtClean="0">
                <a:cs typeface="Arial" charset="0"/>
              </a:rPr>
              <a:t>Un désinfectant agréé pour l’hôpital doit être utilisé dans toutes les zones recevant des patients</a:t>
            </a:r>
          </a:p>
          <a:p>
            <a:pPr lvl="2" eaLnBrk="1" hangingPunct="1">
              <a:lnSpc>
                <a:spcPct val="90000"/>
              </a:lnSpc>
            </a:pPr>
            <a:r>
              <a:rPr lang="fr-FR" sz="2000" smtClean="0">
                <a:cs typeface="Arial" charset="0"/>
              </a:rPr>
              <a:t>Une attention particulière doit être portée aux surfaces et dispositifs fréquemment manipulés qui ont un risque élevé d’être contaminés par du sang et des liquides biologiques</a:t>
            </a:r>
          </a:p>
          <a:p>
            <a:pPr lvl="1" eaLnBrk="1" hangingPunct="1">
              <a:lnSpc>
                <a:spcPct val="90000"/>
              </a:lnSpc>
            </a:pPr>
            <a:r>
              <a:rPr lang="fr-FR" sz="2400" smtClean="0">
                <a:cs typeface="Arial" charset="0"/>
              </a:rPr>
              <a:t>Des procédures sont écrites pour protéger des éclaboussures de sang ou de liquides biologiques et les nettoyer au plus vite</a:t>
            </a:r>
          </a:p>
          <a:p>
            <a:pPr lvl="1" eaLnBrk="1" hangingPunct="1">
              <a:lnSpc>
                <a:spcPct val="90000"/>
              </a:lnSpc>
            </a:pPr>
            <a:r>
              <a:rPr lang="fr-FR" sz="2400" smtClean="0">
                <a:cs typeface="Arial" charset="0"/>
              </a:rPr>
              <a:t>Des procédures sont écrites pour éviter la contamination fungiques liée à l’humidité en particulier sur les surfaces perméables</a:t>
            </a:r>
          </a:p>
          <a:p>
            <a:pPr lvl="1" eaLnBrk="1" hangingPunct="1">
              <a:lnSpc>
                <a:spcPct val="90000"/>
              </a:lnSpc>
            </a:pPr>
            <a:r>
              <a:rPr lang="fr-FR" sz="2400" smtClean="0">
                <a:cs typeface="Arial" charset="0"/>
              </a:rPr>
              <a:t>Le matériel et les dialyseurs usagés doivent être évacués de façon sûre </a:t>
            </a:r>
          </a:p>
        </p:txBody>
      </p:sp>
      <p:sp>
        <p:nvSpPr>
          <p:cNvPr id="7270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7270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193340F-357E-42AB-BCCC-857B1A5CD6C0}" type="slidenum">
              <a:rPr lang="en-CA" smtClean="0">
                <a:latin typeface="Arial" charset="0"/>
                <a:cs typeface="Arial" charset="0"/>
              </a:rPr>
              <a:pPr fontAlgn="base">
                <a:spcBef>
                  <a:spcPct val="0"/>
                </a:spcBef>
                <a:spcAft>
                  <a:spcPct val="0"/>
                </a:spcAft>
              </a:pPr>
              <a:t>33</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- 5</a:t>
            </a:r>
            <a:endParaRPr lang="fr-FR" dirty="0">
              <a:cs typeface="Arial" pitchFamily="34" charset="0"/>
            </a:endParaRPr>
          </a:p>
        </p:txBody>
      </p:sp>
      <p:sp>
        <p:nvSpPr>
          <p:cNvPr id="74754" name="Content Placeholder 2"/>
          <p:cNvSpPr>
            <a:spLocks noGrp="1"/>
          </p:cNvSpPr>
          <p:nvPr>
            <p:ph idx="1"/>
          </p:nvPr>
        </p:nvSpPr>
        <p:spPr>
          <a:xfrm>
            <a:off x="457200" y="1600200"/>
            <a:ext cx="7499350" cy="4800600"/>
          </a:xfrm>
        </p:spPr>
        <p:txBody>
          <a:bodyPr/>
          <a:lstStyle/>
          <a:p>
            <a:pPr eaLnBrk="1" hangingPunct="1"/>
            <a:r>
              <a:rPr lang="fr-FR" sz="2800" smtClean="0">
                <a:cs typeface="Arial" charset="0"/>
              </a:rPr>
              <a:t>Entretien de l’environnement</a:t>
            </a:r>
          </a:p>
          <a:p>
            <a:pPr lvl="1" indent="-276225" eaLnBrk="1" hangingPunct="1"/>
            <a:r>
              <a:rPr lang="fr-FR" sz="2400" smtClean="0">
                <a:cs typeface="Arial" charset="0"/>
              </a:rPr>
              <a:t>Le matériel, appareil et dispositifs réutilisables de dialyse doivent être régulièrement entretenus, nettoyés et désinfectés , </a:t>
            </a:r>
          </a:p>
          <a:p>
            <a:pPr lvl="1" indent="-276225" eaLnBrk="1" hangingPunct="1"/>
            <a:r>
              <a:rPr lang="fr-FR" sz="2400" smtClean="0">
                <a:cs typeface="Arial" charset="0"/>
              </a:rPr>
              <a:t>Des procédures (incluant la surveillance et la maintenance) doivent être disponibles pour Policies :</a:t>
            </a:r>
          </a:p>
          <a:p>
            <a:pPr lvl="2" eaLnBrk="1" hangingPunct="1"/>
            <a:r>
              <a:rPr lang="fr-FR" sz="2000" smtClean="0">
                <a:cs typeface="Arial" charset="0"/>
              </a:rPr>
              <a:t>Le système de traitement de l’eau</a:t>
            </a:r>
          </a:p>
          <a:p>
            <a:pPr lvl="2" eaLnBrk="1" hangingPunct="1"/>
            <a:r>
              <a:rPr lang="fr-FR" sz="2000" smtClean="0">
                <a:cs typeface="Arial" charset="0"/>
              </a:rPr>
              <a:t>Le circuit d’eau</a:t>
            </a:r>
          </a:p>
          <a:p>
            <a:pPr lvl="2" eaLnBrk="1" hangingPunct="1"/>
            <a:r>
              <a:rPr lang="fr-FR" sz="2000" smtClean="0">
                <a:cs typeface="Arial" charset="0"/>
              </a:rPr>
              <a:t>Les générateur de dialyse</a:t>
            </a:r>
          </a:p>
        </p:txBody>
      </p:sp>
      <p:pic>
        <p:nvPicPr>
          <p:cNvPr id="74755" name="Picture 3"/>
          <p:cNvPicPr>
            <a:picLocks noChangeAspect="1"/>
          </p:cNvPicPr>
          <p:nvPr/>
        </p:nvPicPr>
        <p:blipFill>
          <a:blip r:embed="rId3"/>
          <a:srcRect/>
          <a:stretch>
            <a:fillRect/>
          </a:stretch>
        </p:blipFill>
        <p:spPr bwMode="auto">
          <a:xfrm>
            <a:off x="5148263" y="4221163"/>
            <a:ext cx="2379662" cy="1871662"/>
          </a:xfrm>
          <a:prstGeom prst="rect">
            <a:avLst/>
          </a:prstGeom>
          <a:noFill/>
          <a:ln w="9525">
            <a:noFill/>
            <a:miter lim="800000"/>
            <a:headEnd/>
            <a:tailEnd/>
          </a:ln>
        </p:spPr>
      </p:pic>
      <p:sp>
        <p:nvSpPr>
          <p:cNvPr id="74756"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74757" name="Slide Number Placeholder 5"/>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3832965C-4E07-4814-A3EA-55919F9702F3}" type="slidenum">
              <a:rPr lang="en-CA" smtClean="0">
                <a:latin typeface="Arial" charset="0"/>
                <a:cs typeface="Arial" charset="0"/>
              </a:rPr>
              <a:pPr fontAlgn="base">
                <a:spcBef>
                  <a:spcPct val="0"/>
                </a:spcBef>
                <a:spcAft>
                  <a:spcPct val="0"/>
                </a:spcAft>
              </a:pPr>
              <a:t>34</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- 6</a:t>
            </a:r>
            <a:endParaRPr lang="fr-FR" dirty="0">
              <a:cs typeface="Arial" pitchFamily="34" charset="0"/>
            </a:endParaRPr>
          </a:p>
        </p:txBody>
      </p:sp>
      <p:sp>
        <p:nvSpPr>
          <p:cNvPr id="76802" name="Content Placeholder 2"/>
          <p:cNvSpPr>
            <a:spLocks noGrp="1"/>
          </p:cNvSpPr>
          <p:nvPr>
            <p:ph idx="1"/>
          </p:nvPr>
        </p:nvSpPr>
        <p:spPr>
          <a:xfrm>
            <a:off x="395288" y="1700213"/>
            <a:ext cx="5699125" cy="4132262"/>
          </a:xfrm>
        </p:spPr>
        <p:txBody>
          <a:bodyPr/>
          <a:lstStyle/>
          <a:p>
            <a:pPr eaLnBrk="1" hangingPunct="1"/>
            <a:r>
              <a:rPr lang="fr-FR" sz="2800" smtClean="0">
                <a:cs typeface="Arial" charset="0"/>
              </a:rPr>
              <a:t>Entretien de l’environnement</a:t>
            </a:r>
          </a:p>
          <a:p>
            <a:pPr lvl="1" eaLnBrk="1" hangingPunct="1"/>
            <a:r>
              <a:rPr lang="fr-FR" sz="2400" smtClean="0">
                <a:cs typeface="Arial" charset="0"/>
              </a:rPr>
              <a:t>Les dialyseurs doivent être nettoyés, subir une désinfection de haut niveau puis un rinçage approfondi, être séché et stocké dans de bonnes conditions avant d’être réutilisés</a:t>
            </a:r>
          </a:p>
          <a:p>
            <a:pPr lvl="1" eaLnBrk="1" hangingPunct="1"/>
            <a:r>
              <a:rPr lang="fr-FR" sz="2400" smtClean="0">
                <a:cs typeface="Arial" charset="0"/>
              </a:rPr>
              <a:t>Les générateurs de dialyse, matériels et dispositifs non critiques réutilisables doivent être nettoyés de façon appropriée</a:t>
            </a:r>
          </a:p>
        </p:txBody>
      </p:sp>
      <p:sp>
        <p:nvSpPr>
          <p:cNvPr id="7680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76804"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7B4EBEE6-4737-4945-B038-8C456D62809B}" type="slidenum">
              <a:rPr lang="en-CA" smtClean="0">
                <a:latin typeface="Arial" charset="0"/>
                <a:cs typeface="Arial" charset="0"/>
              </a:rPr>
              <a:pPr fontAlgn="base">
                <a:spcBef>
                  <a:spcPct val="0"/>
                </a:spcBef>
                <a:spcAft>
                  <a:spcPct val="0"/>
                </a:spcAft>
              </a:pPr>
              <a:t>35</a:t>
            </a:fld>
            <a:endParaRPr lang="en-CA" smtClean="0">
              <a:latin typeface="Arial" charset="0"/>
              <a:cs typeface="Arial" charset="0"/>
            </a:endParaRPr>
          </a:p>
        </p:txBody>
      </p:sp>
      <p:pic>
        <p:nvPicPr>
          <p:cNvPr id="76805" name="Picture 5"/>
          <p:cNvPicPr>
            <a:picLocks noChangeAspect="1"/>
          </p:cNvPicPr>
          <p:nvPr/>
        </p:nvPicPr>
        <p:blipFill>
          <a:blip r:embed="rId3"/>
          <a:srcRect/>
          <a:stretch>
            <a:fillRect/>
          </a:stretch>
        </p:blipFill>
        <p:spPr bwMode="auto">
          <a:xfrm>
            <a:off x="6227763" y="2276475"/>
            <a:ext cx="165735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- 7</a:t>
            </a:r>
            <a:endParaRPr lang="fr-FR" dirty="0">
              <a:cs typeface="Arial" pitchFamily="34" charset="0"/>
            </a:endParaRPr>
          </a:p>
        </p:txBody>
      </p:sp>
      <p:sp>
        <p:nvSpPr>
          <p:cNvPr id="78850" name="Content Placeholder 2"/>
          <p:cNvSpPr>
            <a:spLocks noGrp="1"/>
          </p:cNvSpPr>
          <p:nvPr>
            <p:ph idx="1"/>
          </p:nvPr>
        </p:nvSpPr>
        <p:spPr>
          <a:xfrm>
            <a:off x="465138" y="1412875"/>
            <a:ext cx="7620000" cy="4800600"/>
          </a:xfrm>
        </p:spPr>
        <p:txBody>
          <a:bodyPr/>
          <a:lstStyle/>
          <a:p>
            <a:pPr eaLnBrk="1" hangingPunct="1"/>
            <a:r>
              <a:rPr lang="fr-FR" sz="2800" smtClean="0">
                <a:cs typeface="Arial" charset="0"/>
              </a:rPr>
              <a:t>Bonnes pratiques concernant l’administration de médicaments et les injections</a:t>
            </a:r>
          </a:p>
          <a:p>
            <a:pPr lvl="1" eaLnBrk="1" hangingPunct="1"/>
            <a:r>
              <a:rPr lang="fr-FR" sz="2400" smtClean="0">
                <a:cs typeface="Arial" charset="0"/>
              </a:rPr>
              <a:t>Eviter la contamination d’ampoules multi-doses</a:t>
            </a:r>
          </a:p>
          <a:p>
            <a:pPr marL="1614488" lvl="2" eaLnBrk="1" hangingPunct="1"/>
            <a:r>
              <a:rPr lang="fr-FR" sz="2000" smtClean="0">
                <a:cs typeface="Arial" charset="0"/>
              </a:rPr>
              <a:t>Préférer les ampoules monodoses</a:t>
            </a:r>
          </a:p>
          <a:p>
            <a:pPr marL="1614488" lvl="2" eaLnBrk="1" hangingPunct="1"/>
            <a:r>
              <a:rPr lang="fr-FR" sz="2000" smtClean="0">
                <a:cs typeface="Arial" charset="0"/>
              </a:rPr>
              <a:t>Désinfecter le bouchon avec de l’alcool avant de le ponctionner </a:t>
            </a:r>
          </a:p>
          <a:p>
            <a:pPr marL="1614488" lvl="2" eaLnBrk="1" hangingPunct="1"/>
            <a:r>
              <a:rPr lang="fr-FR" sz="2000" smtClean="0">
                <a:cs typeface="Arial" charset="0"/>
              </a:rPr>
              <a:t>Utiliser des aiguilles stériles à usage unique et des seringues à usage unique pour chaque ponction</a:t>
            </a:r>
          </a:p>
          <a:p>
            <a:pPr lvl="1" eaLnBrk="1" hangingPunct="1"/>
            <a:r>
              <a:rPr lang="fr-FR" sz="2400" smtClean="0">
                <a:cs typeface="Arial" charset="0"/>
              </a:rPr>
              <a:t>Ne pas recapuchonner les aiguilles</a:t>
            </a:r>
          </a:p>
          <a:p>
            <a:pPr lvl="1" eaLnBrk="1" hangingPunct="1"/>
            <a:r>
              <a:rPr lang="fr-FR" sz="2400" smtClean="0">
                <a:cs typeface="Arial" charset="0"/>
              </a:rPr>
              <a:t>Eliminer après usage les dispositifs tranchants dans un conteneur dédié au plus proche du soin </a:t>
            </a:r>
          </a:p>
          <a:p>
            <a:pPr lvl="1" eaLnBrk="1" hangingPunct="1"/>
            <a:r>
              <a:rPr lang="fr-FR" sz="2400" smtClean="0">
                <a:cs typeface="Arial" charset="0"/>
              </a:rPr>
              <a:t>Utiliser du matériel sécurisé chaque fois que possible</a:t>
            </a:r>
          </a:p>
          <a:p>
            <a:pPr lvl="1" eaLnBrk="1" hangingPunct="1"/>
            <a:endParaRPr lang="fr-FR" sz="1800" smtClean="0">
              <a:latin typeface="Arial" charset="0"/>
              <a:cs typeface="Arial" charset="0"/>
            </a:endParaRPr>
          </a:p>
        </p:txBody>
      </p:sp>
      <p:pic>
        <p:nvPicPr>
          <p:cNvPr id="78851" name="Picture 3"/>
          <p:cNvPicPr>
            <a:picLocks noChangeAspect="1"/>
          </p:cNvPicPr>
          <p:nvPr/>
        </p:nvPicPr>
        <p:blipFill>
          <a:blip r:embed="rId3"/>
          <a:srcRect/>
          <a:stretch>
            <a:fillRect/>
          </a:stretch>
        </p:blipFill>
        <p:spPr bwMode="auto">
          <a:xfrm>
            <a:off x="107950" y="3068638"/>
            <a:ext cx="1585913" cy="1184275"/>
          </a:xfrm>
          <a:prstGeom prst="rect">
            <a:avLst/>
          </a:prstGeom>
          <a:noFill/>
          <a:ln w="9525">
            <a:noFill/>
            <a:miter lim="800000"/>
            <a:headEnd/>
            <a:tailEnd/>
          </a:ln>
        </p:spPr>
      </p:pic>
      <p:sp>
        <p:nvSpPr>
          <p:cNvPr id="78852"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78853" name="Slide Number Placeholder 5"/>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139D0E55-6CF7-4876-93E4-920E2DCB1D83}" type="slidenum">
              <a:rPr lang="en-CA" smtClean="0">
                <a:latin typeface="Arial" charset="0"/>
                <a:cs typeface="Arial" charset="0"/>
              </a:rPr>
              <a:pPr fontAlgn="base">
                <a:spcBef>
                  <a:spcPct val="0"/>
                </a:spcBef>
                <a:spcAft>
                  <a:spcPct val="0"/>
                </a:spcAft>
              </a:pPr>
              <a:t>36</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- 8</a:t>
            </a:r>
            <a:endParaRPr lang="fr-FR" dirty="0">
              <a:cs typeface="Arial" pitchFamily="34" charset="0"/>
            </a:endParaRPr>
          </a:p>
        </p:txBody>
      </p:sp>
      <p:sp>
        <p:nvSpPr>
          <p:cNvPr id="80898" name="Content Placeholder 2"/>
          <p:cNvSpPr>
            <a:spLocks noGrp="1"/>
          </p:cNvSpPr>
          <p:nvPr>
            <p:ph idx="1"/>
          </p:nvPr>
        </p:nvSpPr>
        <p:spPr>
          <a:xfrm>
            <a:off x="250825" y="1412875"/>
            <a:ext cx="7826375" cy="4987925"/>
          </a:xfrm>
        </p:spPr>
        <p:txBody>
          <a:bodyPr/>
          <a:lstStyle/>
          <a:p>
            <a:pPr eaLnBrk="1" hangingPunct="1">
              <a:lnSpc>
                <a:spcPct val="90000"/>
              </a:lnSpc>
            </a:pPr>
            <a:r>
              <a:rPr lang="fr-FR" sz="2800" smtClean="0">
                <a:cs typeface="Arial" charset="0"/>
              </a:rPr>
              <a:t>Immunisation des patients, tests après vaccination, et dépistage</a:t>
            </a:r>
          </a:p>
          <a:p>
            <a:pPr lvl="1" eaLnBrk="1" hangingPunct="1">
              <a:lnSpc>
                <a:spcPct val="90000"/>
              </a:lnSpc>
            </a:pPr>
            <a:r>
              <a:rPr lang="fr-FR" sz="2400" smtClean="0">
                <a:cs typeface="Arial" charset="0"/>
              </a:rPr>
              <a:t>Indispensables pour le VHB et le VHC</a:t>
            </a:r>
          </a:p>
          <a:p>
            <a:pPr lvl="2" eaLnBrk="1" hangingPunct="1">
              <a:lnSpc>
                <a:spcPct val="90000"/>
              </a:lnSpc>
            </a:pPr>
            <a:r>
              <a:rPr lang="fr-FR" sz="2000" smtClean="0">
                <a:cs typeface="Arial" charset="0"/>
              </a:rPr>
              <a:t>Un dépistage pour le VHB doit être réalisé avant le début d’un traitement régulier par HD</a:t>
            </a:r>
          </a:p>
          <a:p>
            <a:pPr lvl="2" eaLnBrk="1" hangingPunct="1">
              <a:lnSpc>
                <a:spcPct val="90000"/>
              </a:lnSpc>
            </a:pPr>
            <a:r>
              <a:rPr lang="fr-FR" sz="2000" smtClean="0">
                <a:cs typeface="Arial" charset="0"/>
              </a:rPr>
              <a:t>Vacciner contre le virus B et évaluer la nécessité de stimuler l’efficacité de la vaccination</a:t>
            </a:r>
          </a:p>
          <a:p>
            <a:pPr lvl="2" eaLnBrk="1" hangingPunct="1">
              <a:lnSpc>
                <a:spcPct val="90000"/>
              </a:lnSpc>
            </a:pPr>
            <a:r>
              <a:rPr lang="fr-FR" sz="2000" smtClean="0">
                <a:cs typeface="Arial" charset="0"/>
              </a:rPr>
              <a:t>Dépister pour le VHC avant de débuter un traitement par HD et ensuite tous les 6 mois</a:t>
            </a:r>
          </a:p>
          <a:p>
            <a:pPr lvl="1" eaLnBrk="1" hangingPunct="1">
              <a:lnSpc>
                <a:spcPct val="90000"/>
              </a:lnSpc>
            </a:pPr>
            <a:r>
              <a:rPr lang="fr-FR" sz="2400" smtClean="0">
                <a:cs typeface="Arial" charset="0"/>
              </a:rPr>
              <a:t>Vaccination anti-pneumococcique</a:t>
            </a:r>
          </a:p>
          <a:p>
            <a:pPr lvl="2" eaLnBrk="1" hangingPunct="1">
              <a:lnSpc>
                <a:spcPct val="90000"/>
              </a:lnSpc>
            </a:pPr>
            <a:r>
              <a:rPr lang="fr-FR" sz="2000" smtClean="0">
                <a:cs typeface="Arial" charset="0"/>
              </a:rPr>
              <a:t>&lt; 65 ans : 1 rappel tous les 5 ans</a:t>
            </a:r>
          </a:p>
          <a:p>
            <a:pPr lvl="2" eaLnBrk="1" hangingPunct="1">
              <a:lnSpc>
                <a:spcPct val="90000"/>
              </a:lnSpc>
            </a:pPr>
            <a:r>
              <a:rPr lang="fr-FR" sz="2000" smtClean="0">
                <a:cs typeface="Arial" charset="0"/>
              </a:rPr>
              <a:t>&gt; 65 an  : 1 seule injection</a:t>
            </a:r>
          </a:p>
          <a:p>
            <a:pPr lvl="1" eaLnBrk="1" hangingPunct="1">
              <a:lnSpc>
                <a:spcPct val="90000"/>
              </a:lnSpc>
            </a:pPr>
            <a:r>
              <a:rPr lang="fr-FR" sz="2400" smtClean="0">
                <a:cs typeface="Arial" charset="0"/>
              </a:rPr>
              <a:t>SARM et ERV</a:t>
            </a:r>
          </a:p>
          <a:p>
            <a:pPr lvl="2" eaLnBrk="1" hangingPunct="1">
              <a:lnSpc>
                <a:spcPct val="90000"/>
              </a:lnSpc>
            </a:pPr>
            <a:r>
              <a:rPr lang="fr-FR" sz="2000" smtClean="0">
                <a:cs typeface="Arial" charset="0"/>
              </a:rPr>
              <a:t>Le dépistage n’est indiqué qu’en période d’épidémie</a:t>
            </a:r>
          </a:p>
        </p:txBody>
      </p:sp>
      <p:sp>
        <p:nvSpPr>
          <p:cNvPr id="8089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8090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B33B86B0-43F0-4E9F-BECB-22497DD9C877}" type="slidenum">
              <a:rPr lang="en-CA" smtClean="0">
                <a:latin typeface="Arial" charset="0"/>
                <a:cs typeface="Arial" charset="0"/>
              </a:rPr>
              <a:pPr fontAlgn="base">
                <a:spcBef>
                  <a:spcPct val="0"/>
                </a:spcBef>
                <a:spcAft>
                  <a:spcPct val="0"/>
                </a:spcAft>
              </a:pPr>
              <a:t>37</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Principes d’hygiène de base - 9</a:t>
            </a:r>
            <a:endParaRPr lang="fr-FR" dirty="0">
              <a:cs typeface="Arial" pitchFamily="34" charset="0"/>
            </a:endParaRPr>
          </a:p>
        </p:txBody>
      </p:sp>
      <p:sp>
        <p:nvSpPr>
          <p:cNvPr id="82946" name="Content Placeholder 2"/>
          <p:cNvSpPr>
            <a:spLocks noGrp="1"/>
          </p:cNvSpPr>
          <p:nvPr>
            <p:ph idx="1"/>
          </p:nvPr>
        </p:nvSpPr>
        <p:spPr/>
        <p:txBody>
          <a:bodyPr/>
          <a:lstStyle/>
          <a:p>
            <a:pPr eaLnBrk="1" hangingPunct="1"/>
            <a:r>
              <a:rPr lang="fr-FR" sz="2800" smtClean="0">
                <a:cs typeface="Arial" charset="0"/>
              </a:rPr>
              <a:t>Formation des soignants et éducation des patients</a:t>
            </a:r>
          </a:p>
          <a:p>
            <a:pPr lvl="1" eaLnBrk="1" hangingPunct="1"/>
            <a:r>
              <a:rPr lang="fr-FR" sz="2400" smtClean="0">
                <a:cs typeface="Arial" charset="0"/>
              </a:rPr>
              <a:t>Soignants - formation initiale et continue</a:t>
            </a:r>
          </a:p>
          <a:p>
            <a:pPr lvl="2" eaLnBrk="1" hangingPunct="1"/>
            <a:r>
              <a:rPr lang="fr-FR" sz="2000" smtClean="0">
                <a:cs typeface="Arial" charset="0"/>
              </a:rPr>
              <a:t>Principes et technique de la dialyse </a:t>
            </a:r>
          </a:p>
          <a:p>
            <a:pPr lvl="2" eaLnBrk="1" hangingPunct="1"/>
            <a:r>
              <a:rPr lang="fr-FR" sz="2000" smtClean="0">
                <a:cs typeface="Arial" charset="0"/>
              </a:rPr>
              <a:t>Risque infectieux</a:t>
            </a:r>
          </a:p>
          <a:p>
            <a:pPr lvl="2" eaLnBrk="1" hangingPunct="1"/>
            <a:r>
              <a:rPr lang="fr-FR" sz="2000" smtClean="0">
                <a:cs typeface="Arial" charset="0"/>
              </a:rPr>
              <a:t>Evènements indésirables possibles</a:t>
            </a:r>
          </a:p>
          <a:p>
            <a:pPr lvl="2" eaLnBrk="1" hangingPunct="1"/>
            <a:r>
              <a:rPr lang="fr-FR" sz="2000" smtClean="0">
                <a:cs typeface="Arial" charset="0"/>
              </a:rPr>
              <a:t>Pratiques d’hygiène</a:t>
            </a:r>
          </a:p>
          <a:p>
            <a:pPr lvl="1" eaLnBrk="1" hangingPunct="1"/>
            <a:r>
              <a:rPr lang="fr-FR" sz="2400" smtClean="0">
                <a:cs typeface="Arial" charset="0"/>
              </a:rPr>
              <a:t>Patients</a:t>
            </a:r>
          </a:p>
          <a:p>
            <a:pPr lvl="2" eaLnBrk="1" hangingPunct="1"/>
            <a:r>
              <a:rPr lang="fr-FR" sz="2000" smtClean="0">
                <a:cs typeface="Arial" charset="0"/>
              </a:rPr>
              <a:t>Soins du point d’accès et du pansement</a:t>
            </a:r>
          </a:p>
          <a:p>
            <a:pPr lvl="2" eaLnBrk="1" hangingPunct="1"/>
            <a:r>
              <a:rPr lang="fr-FR" sz="2000" smtClean="0">
                <a:cs typeface="Arial" charset="0"/>
              </a:rPr>
              <a:t>Signes et symptômes d’infection</a:t>
            </a:r>
          </a:p>
          <a:p>
            <a:pPr lvl="2" eaLnBrk="1" hangingPunct="1"/>
            <a:r>
              <a:rPr lang="fr-FR" sz="2000" smtClean="0">
                <a:cs typeface="Arial" charset="0"/>
              </a:rPr>
              <a:t>Importance de signaler les possibles infections</a:t>
            </a:r>
          </a:p>
        </p:txBody>
      </p:sp>
      <p:sp>
        <p:nvSpPr>
          <p:cNvPr id="8294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8294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2B78BB51-5061-413E-A683-E280198929C5}" type="slidenum">
              <a:rPr lang="en-CA" smtClean="0">
                <a:latin typeface="Arial" charset="0"/>
                <a:cs typeface="Arial" charset="0"/>
              </a:rPr>
              <a:pPr fontAlgn="base">
                <a:spcBef>
                  <a:spcPct val="0"/>
                </a:spcBef>
                <a:spcAft>
                  <a:spcPct val="0"/>
                </a:spcAft>
              </a:pPr>
              <a:t>38</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713" cy="1143000"/>
          </a:xfrm>
        </p:spPr>
        <p:txBody>
          <a:bodyPr/>
          <a:lstStyle/>
          <a:p>
            <a:pPr eaLnBrk="1" fontAlgn="auto" hangingPunct="1">
              <a:spcAft>
                <a:spcPts val="0"/>
              </a:spcAft>
              <a:defRPr/>
            </a:pPr>
            <a:r>
              <a:rPr lang="fr-FR" dirty="0" smtClean="0">
                <a:cs typeface="Arial" pitchFamily="34" charset="0"/>
              </a:rPr>
              <a:t>Principes d’hygiène de base - 10</a:t>
            </a:r>
            <a:endParaRPr lang="fr-FR" dirty="0">
              <a:cs typeface="Arial" pitchFamily="34" charset="0"/>
            </a:endParaRPr>
          </a:p>
        </p:txBody>
      </p:sp>
      <p:sp>
        <p:nvSpPr>
          <p:cNvPr id="83970" name="Content Placeholder 2"/>
          <p:cNvSpPr>
            <a:spLocks noGrp="1"/>
          </p:cNvSpPr>
          <p:nvPr>
            <p:ph idx="1"/>
          </p:nvPr>
        </p:nvSpPr>
        <p:spPr>
          <a:xfrm>
            <a:off x="457200" y="1600200"/>
            <a:ext cx="7354888" cy="4800600"/>
          </a:xfrm>
        </p:spPr>
        <p:txBody>
          <a:bodyPr/>
          <a:lstStyle/>
          <a:p>
            <a:pPr eaLnBrk="1" hangingPunct="1"/>
            <a:r>
              <a:rPr lang="fr-FR" sz="2800" smtClean="0">
                <a:cs typeface="Arial" charset="0"/>
              </a:rPr>
              <a:t>Risques professionnels</a:t>
            </a:r>
          </a:p>
          <a:p>
            <a:pPr lvl="1" eaLnBrk="1" hangingPunct="1"/>
            <a:r>
              <a:rPr lang="fr-FR" sz="2400" smtClean="0">
                <a:cs typeface="Arial" charset="0"/>
              </a:rPr>
              <a:t>Les soignants doivent respecter</a:t>
            </a:r>
          </a:p>
          <a:p>
            <a:pPr lvl="2" eaLnBrk="1" hangingPunct="1"/>
            <a:r>
              <a:rPr lang="fr-FR" sz="2000" smtClean="0">
                <a:cs typeface="Arial" charset="0"/>
              </a:rPr>
              <a:t>Les précautions standard</a:t>
            </a:r>
          </a:p>
          <a:p>
            <a:pPr lvl="2" eaLnBrk="1" hangingPunct="1"/>
            <a:r>
              <a:rPr lang="fr-FR" sz="2000" smtClean="0">
                <a:cs typeface="Arial" charset="0"/>
              </a:rPr>
              <a:t>Les précautions complémentaires (suivant les cas)</a:t>
            </a:r>
          </a:p>
          <a:p>
            <a:pPr lvl="2" eaLnBrk="1" hangingPunct="1"/>
            <a:r>
              <a:rPr lang="fr-FR" sz="2000" smtClean="0">
                <a:cs typeface="Arial" charset="0"/>
              </a:rPr>
              <a:t>Le port de gants, masque, et surblouse pour connecter et déconnecter les lignes d’HD</a:t>
            </a:r>
          </a:p>
          <a:p>
            <a:pPr lvl="1" eaLnBrk="1" hangingPunct="1"/>
            <a:r>
              <a:rPr lang="fr-FR" sz="2400" smtClean="0">
                <a:cs typeface="Arial" charset="0"/>
              </a:rPr>
              <a:t>Ils doivent être vaccinés contre le VHB et l’intérêt d’une vaccination renforcée pour améliorer l’immunisation doit être évalué. </a:t>
            </a:r>
          </a:p>
          <a:p>
            <a:pPr lvl="1" eaLnBrk="1" hangingPunct="1"/>
            <a:r>
              <a:rPr lang="fr-FR" sz="2400" smtClean="0">
                <a:cs typeface="Arial" charset="0"/>
              </a:rPr>
              <a:t>Le dépistage systématique des soignants pour le VHC, VHB, et pour les BMR n’est </a:t>
            </a:r>
            <a:r>
              <a:rPr lang="fr-FR" sz="2400" u="sng" smtClean="0">
                <a:cs typeface="Arial" charset="0"/>
              </a:rPr>
              <a:t>pas</a:t>
            </a:r>
            <a:r>
              <a:rPr lang="fr-FR" sz="2400" smtClean="0">
                <a:cs typeface="Arial" charset="0"/>
              </a:rPr>
              <a:t> recommandé</a:t>
            </a:r>
          </a:p>
          <a:p>
            <a:pPr lvl="2" eaLnBrk="1" hangingPunct="1"/>
            <a:endParaRPr lang="fr-FR" smtClean="0">
              <a:latin typeface="Arial" charset="0"/>
              <a:cs typeface="Arial" charset="0"/>
            </a:endParaRPr>
          </a:p>
        </p:txBody>
      </p:sp>
      <p:sp>
        <p:nvSpPr>
          <p:cNvPr id="8397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8397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B1B4554-2BC7-408E-826D-7C6BD0AB6B32}" type="slidenum">
              <a:rPr lang="en-CA" smtClean="0">
                <a:latin typeface="Arial" charset="0"/>
                <a:cs typeface="Arial" charset="0"/>
              </a:rPr>
              <a:pPr fontAlgn="base">
                <a:spcBef>
                  <a:spcPct val="0"/>
                </a:spcBef>
                <a:spcAft>
                  <a:spcPct val="0"/>
                </a:spcAft>
              </a:pPr>
              <a:t>39</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mtClean="0">
                <a:cs typeface="Arial" pitchFamily="34" charset="0"/>
              </a:rPr>
              <a:t>Points clés</a:t>
            </a:r>
            <a:endParaRPr lang="en-CA" dirty="0">
              <a:cs typeface="Arial" pitchFamily="34" charset="0"/>
            </a:endParaRPr>
          </a:p>
        </p:txBody>
      </p:sp>
      <p:sp>
        <p:nvSpPr>
          <p:cNvPr id="14338" name="Content Placeholder 2"/>
          <p:cNvSpPr>
            <a:spLocks noGrp="1"/>
          </p:cNvSpPr>
          <p:nvPr>
            <p:ph idx="1"/>
          </p:nvPr>
        </p:nvSpPr>
        <p:spPr>
          <a:xfrm>
            <a:off x="323850" y="1600200"/>
            <a:ext cx="7561263" cy="4800600"/>
          </a:xfrm>
        </p:spPr>
        <p:txBody>
          <a:bodyPr/>
          <a:lstStyle/>
          <a:p>
            <a:pPr eaLnBrk="1" hangingPunct="1"/>
            <a:r>
              <a:rPr lang="fr-FR" sz="2800" smtClean="0">
                <a:cs typeface="Arial" charset="0"/>
              </a:rPr>
              <a:t>Les patients dialysés sont à haut risque d’infection</a:t>
            </a:r>
          </a:p>
          <a:p>
            <a:pPr lvl="1" eaLnBrk="1" hangingPunct="1"/>
            <a:r>
              <a:rPr lang="fr-FR" sz="2400" smtClean="0">
                <a:cs typeface="Arial" charset="0"/>
              </a:rPr>
              <a:t>En raison de la maladie sous-jacente, et d’autres facteurs environnementaux et de prise en charge</a:t>
            </a:r>
          </a:p>
          <a:p>
            <a:pPr eaLnBrk="1" hangingPunct="1"/>
            <a:r>
              <a:rPr lang="fr-FR" sz="2800" smtClean="0">
                <a:cs typeface="Arial" charset="0"/>
              </a:rPr>
              <a:t>Un programme global de prévention et de gestion du risque infectieux pour les secteurs de dialyse réduit le risque d’infection pour les patients et les professionnels</a:t>
            </a:r>
          </a:p>
          <a:p>
            <a:pPr eaLnBrk="1" hangingPunct="1"/>
            <a:r>
              <a:rPr lang="fr-FR" sz="2800" smtClean="0">
                <a:cs typeface="Arial" charset="0"/>
              </a:rPr>
              <a:t>Le patient joue un rôle important dans la prévention ; il est donc nécessaire de le former</a:t>
            </a:r>
          </a:p>
        </p:txBody>
      </p:sp>
      <p:sp>
        <p:nvSpPr>
          <p:cNvPr id="1433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1434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8753CED-4AE4-4024-8A99-7217CDDDB2AE}" type="slidenum">
              <a:rPr lang="en-CA" smtClean="0">
                <a:latin typeface="Arial" charset="0"/>
                <a:cs typeface="Arial" charset="0"/>
              </a:rPr>
              <a:pPr fontAlgn="base">
                <a:spcBef>
                  <a:spcPct val="0"/>
                </a:spcBef>
                <a:spcAft>
                  <a:spcPct val="0"/>
                </a:spcAft>
              </a:pPr>
              <a:t>4</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7920038" cy="1143000"/>
          </a:xfrm>
        </p:spPr>
        <p:txBody>
          <a:bodyPr/>
          <a:lstStyle/>
          <a:p>
            <a:pPr eaLnBrk="1" fontAlgn="auto" hangingPunct="1">
              <a:spcAft>
                <a:spcPts val="0"/>
              </a:spcAft>
              <a:defRPr/>
            </a:pPr>
            <a:r>
              <a:rPr lang="fr-FR" dirty="0" smtClean="0">
                <a:cs typeface="Arial" pitchFamily="34" charset="0"/>
              </a:rPr>
              <a:t>Principes d’hygiène de base - 11</a:t>
            </a:r>
            <a:endParaRPr lang="fr-FR" dirty="0">
              <a:cs typeface="Arial" pitchFamily="34" charset="0"/>
            </a:endParaRPr>
          </a:p>
        </p:txBody>
      </p:sp>
      <p:sp>
        <p:nvSpPr>
          <p:cNvPr id="86018" name="Content Placeholder 2"/>
          <p:cNvSpPr>
            <a:spLocks noGrp="1"/>
          </p:cNvSpPr>
          <p:nvPr>
            <p:ph idx="1"/>
          </p:nvPr>
        </p:nvSpPr>
        <p:spPr>
          <a:xfrm>
            <a:off x="457200" y="1341438"/>
            <a:ext cx="7427913" cy="4784725"/>
          </a:xfrm>
        </p:spPr>
        <p:txBody>
          <a:bodyPr/>
          <a:lstStyle/>
          <a:p>
            <a:pPr eaLnBrk="1" hangingPunct="1">
              <a:lnSpc>
                <a:spcPct val="90000"/>
              </a:lnSpc>
            </a:pPr>
            <a:r>
              <a:rPr lang="fr-FR" sz="2800" smtClean="0">
                <a:cs typeface="Arial" charset="0"/>
              </a:rPr>
              <a:t>Traitement et surveillance de l’eau</a:t>
            </a:r>
          </a:p>
          <a:p>
            <a:pPr lvl="1" eaLnBrk="1" hangingPunct="1">
              <a:lnSpc>
                <a:spcPct val="90000"/>
              </a:lnSpc>
            </a:pPr>
            <a:r>
              <a:rPr lang="fr-FR" sz="2400" smtClean="0">
                <a:cs typeface="Arial" charset="0"/>
              </a:rPr>
              <a:t>L’eau de dialyse et le dialysat doivent être surveillés au moins mensuellement</a:t>
            </a:r>
          </a:p>
          <a:p>
            <a:pPr marL="989013" lvl="3" eaLnBrk="1" hangingPunct="1">
              <a:lnSpc>
                <a:spcPct val="90000"/>
              </a:lnSpc>
              <a:buClr>
                <a:srgbClr val="0BD0D9"/>
              </a:buClr>
            </a:pPr>
            <a:r>
              <a:rPr lang="fr-FR" sz="2000" smtClean="0">
                <a:cs typeface="Arial" charset="0"/>
              </a:rPr>
              <a:t>USA Association for the Advance of Medical Instrumentation guidelines</a:t>
            </a:r>
          </a:p>
          <a:p>
            <a:pPr lvl="1" eaLnBrk="1" hangingPunct="1">
              <a:lnSpc>
                <a:spcPct val="90000"/>
              </a:lnSpc>
            </a:pPr>
            <a:r>
              <a:rPr lang="fr-FR" sz="2400" smtClean="0">
                <a:cs typeface="Arial" charset="0"/>
              </a:rPr>
              <a:t>Seuils pour l’eau de dialyse </a:t>
            </a:r>
          </a:p>
          <a:p>
            <a:pPr lvl="2" eaLnBrk="1" hangingPunct="1">
              <a:lnSpc>
                <a:spcPct val="90000"/>
              </a:lnSpc>
            </a:pPr>
            <a:r>
              <a:rPr lang="fr-FR" sz="2000" smtClean="0">
                <a:cs typeface="Arial" charset="0"/>
              </a:rPr>
              <a:t>&lt;200 UFC/ml de bactéries viables</a:t>
            </a:r>
          </a:p>
          <a:p>
            <a:pPr lvl="2" eaLnBrk="1" hangingPunct="1">
              <a:lnSpc>
                <a:spcPct val="90000"/>
              </a:lnSpc>
            </a:pPr>
            <a:r>
              <a:rPr lang="fr-FR" sz="2000" smtClean="0">
                <a:cs typeface="Arial" charset="0"/>
              </a:rPr>
              <a:t>&lt;2 UE/ml d’endotoxines</a:t>
            </a:r>
          </a:p>
          <a:p>
            <a:pPr lvl="2" eaLnBrk="1" hangingPunct="1">
              <a:lnSpc>
                <a:spcPct val="90000"/>
              </a:lnSpc>
            </a:pPr>
            <a:r>
              <a:rPr lang="fr-FR" sz="2000" smtClean="0">
                <a:cs typeface="Arial" charset="0"/>
              </a:rPr>
              <a:t>Si le taux de bactéries viables atteint 50 UFC/ml ou si la concentration d’endotoxine atteint 1 UE/ml, des actions correctives doivent être mises en place immédiatement</a:t>
            </a:r>
          </a:p>
          <a:p>
            <a:pPr lvl="1" eaLnBrk="1" hangingPunct="1">
              <a:lnSpc>
                <a:spcPct val="90000"/>
              </a:lnSpc>
            </a:pPr>
            <a:r>
              <a:rPr lang="fr-FR" sz="2400" smtClean="0">
                <a:cs typeface="Arial" charset="0"/>
              </a:rPr>
              <a:t>Des procédures de surveillance et de suivi doivent être disponibles.</a:t>
            </a:r>
          </a:p>
        </p:txBody>
      </p:sp>
      <p:pic>
        <p:nvPicPr>
          <p:cNvPr id="86019" name="Picture 3"/>
          <p:cNvPicPr>
            <a:picLocks noChangeAspect="1"/>
          </p:cNvPicPr>
          <p:nvPr/>
        </p:nvPicPr>
        <p:blipFill>
          <a:blip r:embed="rId3"/>
          <a:srcRect t="26013"/>
          <a:stretch>
            <a:fillRect/>
          </a:stretch>
        </p:blipFill>
        <p:spPr bwMode="auto">
          <a:xfrm>
            <a:off x="3203575" y="5516563"/>
            <a:ext cx="3209925" cy="1049337"/>
          </a:xfrm>
          <a:prstGeom prst="rect">
            <a:avLst/>
          </a:prstGeom>
          <a:noFill/>
          <a:ln w="9525">
            <a:noFill/>
            <a:miter lim="800000"/>
            <a:headEnd/>
            <a:tailEnd/>
          </a:ln>
        </p:spPr>
      </p:pic>
      <p:sp>
        <p:nvSpPr>
          <p:cNvPr id="86020"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86021" name="Slide Number Placeholder 5"/>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D599E3DE-1FBA-42C0-9546-046579CFE1BB}" type="slidenum">
              <a:rPr lang="en-CA" smtClean="0">
                <a:latin typeface="Arial" charset="0"/>
                <a:cs typeface="Arial" charset="0"/>
              </a:rPr>
              <a:pPr fontAlgn="base">
                <a:spcBef>
                  <a:spcPct val="0"/>
                </a:spcBef>
                <a:spcAft>
                  <a:spcPct val="0"/>
                </a:spcAft>
              </a:pPr>
              <a:t>40</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Difficultés en cas de ressources insuffisantes</a:t>
            </a:r>
            <a:endParaRPr lang="fr-FR" dirty="0">
              <a:cs typeface="Arial" pitchFamily="34" charset="0"/>
            </a:endParaRPr>
          </a:p>
        </p:txBody>
      </p:sp>
      <p:sp>
        <p:nvSpPr>
          <p:cNvPr id="88066" name="Content Placeholder 2"/>
          <p:cNvSpPr>
            <a:spLocks noGrp="1"/>
          </p:cNvSpPr>
          <p:nvPr>
            <p:ph idx="1"/>
          </p:nvPr>
        </p:nvSpPr>
        <p:spPr>
          <a:xfrm>
            <a:off x="107950" y="1700213"/>
            <a:ext cx="7920038" cy="4968875"/>
          </a:xfrm>
        </p:spPr>
        <p:txBody>
          <a:bodyPr/>
          <a:lstStyle/>
          <a:p>
            <a:pPr eaLnBrk="1" hangingPunct="1">
              <a:lnSpc>
                <a:spcPct val="80000"/>
              </a:lnSpc>
            </a:pPr>
            <a:r>
              <a:rPr lang="fr-FR" sz="2800" smtClean="0">
                <a:cs typeface="Arial" charset="0"/>
              </a:rPr>
              <a:t>Priorités</a:t>
            </a:r>
          </a:p>
          <a:p>
            <a:pPr lvl="1" eaLnBrk="1" hangingPunct="1">
              <a:lnSpc>
                <a:spcPct val="80000"/>
              </a:lnSpc>
            </a:pPr>
            <a:r>
              <a:rPr lang="fr-FR" sz="2400" smtClean="0">
                <a:cs typeface="Arial" charset="0"/>
              </a:rPr>
              <a:t>Sécuriser l’entretien et la réutilisation des dialyseurs</a:t>
            </a:r>
          </a:p>
          <a:p>
            <a:pPr lvl="1" eaLnBrk="1" hangingPunct="1">
              <a:lnSpc>
                <a:spcPct val="80000"/>
              </a:lnSpc>
            </a:pPr>
            <a:r>
              <a:rPr lang="fr-FR" sz="2400" smtClean="0">
                <a:cs typeface="Arial" charset="0"/>
              </a:rPr>
              <a:t>Mettre en place un système de traitement d’eau avec des procédures sécurisées d’utilisation, de maintenance et de surveillance</a:t>
            </a:r>
          </a:p>
          <a:p>
            <a:pPr lvl="1" eaLnBrk="1" hangingPunct="1">
              <a:lnSpc>
                <a:spcPct val="80000"/>
              </a:lnSpc>
            </a:pPr>
            <a:r>
              <a:rPr lang="fr-FR" sz="2400" smtClean="0">
                <a:cs typeface="Arial" charset="0"/>
              </a:rPr>
              <a:t>Séparer géographiquement les patients avec VHB, BMR, et leur matériel</a:t>
            </a:r>
          </a:p>
          <a:p>
            <a:pPr lvl="1" eaLnBrk="1" hangingPunct="1">
              <a:lnSpc>
                <a:spcPct val="80000"/>
              </a:lnSpc>
            </a:pPr>
            <a:r>
              <a:rPr lang="fr-FR" sz="2400" smtClean="0">
                <a:cs typeface="Arial" charset="0"/>
              </a:rPr>
              <a:t>S’assurer d’avoir accès à des méthodes fiables d’entretien et de désinfection des matériels et équipements</a:t>
            </a:r>
          </a:p>
          <a:p>
            <a:pPr lvl="1" eaLnBrk="1" hangingPunct="1">
              <a:lnSpc>
                <a:spcPct val="80000"/>
              </a:lnSpc>
            </a:pPr>
            <a:r>
              <a:rPr lang="fr-FR" sz="2400" smtClean="0">
                <a:cs typeface="Arial" charset="0"/>
              </a:rPr>
              <a:t>S’assurer d’avoir accès au dépistage des patients pour le VHB et le VHC, et des moyens de diagnostiquer d’autres infections</a:t>
            </a:r>
          </a:p>
          <a:p>
            <a:pPr lvl="1" eaLnBrk="1" hangingPunct="1">
              <a:lnSpc>
                <a:spcPct val="80000"/>
              </a:lnSpc>
            </a:pPr>
            <a:r>
              <a:rPr lang="fr-FR" sz="2400" smtClean="0">
                <a:cs typeface="Arial" charset="0"/>
              </a:rPr>
              <a:t>Permettre l’accès à la vaccination VHB pour les patients et les soignants</a:t>
            </a:r>
          </a:p>
        </p:txBody>
      </p:sp>
      <p:sp>
        <p:nvSpPr>
          <p:cNvPr id="8806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8806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DA2146E-3596-4678-AD6F-6813DEED719B}" type="slidenum">
              <a:rPr lang="en-CA" smtClean="0">
                <a:latin typeface="Arial" charset="0"/>
                <a:cs typeface="Arial" charset="0"/>
              </a:rPr>
              <a:pPr fontAlgn="base">
                <a:spcBef>
                  <a:spcPct val="0"/>
                </a:spcBef>
                <a:spcAft>
                  <a:spcPct val="0"/>
                </a:spcAft>
              </a:pPr>
              <a:t>41</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Recommandations</a:t>
            </a:r>
            <a:endParaRPr lang="fr-FR" dirty="0">
              <a:cs typeface="Arial" pitchFamily="34" charset="0"/>
            </a:endParaRPr>
          </a:p>
        </p:txBody>
      </p:sp>
      <p:sp>
        <p:nvSpPr>
          <p:cNvPr id="89090" name="Content Placeholder 2"/>
          <p:cNvSpPr>
            <a:spLocks noGrp="1"/>
          </p:cNvSpPr>
          <p:nvPr>
            <p:ph idx="1"/>
          </p:nvPr>
        </p:nvSpPr>
        <p:spPr>
          <a:xfrm>
            <a:off x="457200" y="1600200"/>
            <a:ext cx="7643813" cy="4800600"/>
          </a:xfrm>
        </p:spPr>
        <p:txBody>
          <a:bodyPr/>
          <a:lstStyle/>
          <a:p>
            <a:pPr eaLnBrk="1" hangingPunct="1">
              <a:defRPr/>
            </a:pPr>
            <a:r>
              <a:rPr lang="fr-FR" sz="2600" dirty="0" err="1" smtClean="0">
                <a:cs typeface="Arial" charset="0"/>
              </a:rPr>
              <a:t>Kidney</a:t>
            </a:r>
            <a:r>
              <a:rPr lang="fr-FR" sz="2600" dirty="0" smtClean="0">
                <a:cs typeface="Arial" charset="0"/>
              </a:rPr>
              <a:t> </a:t>
            </a:r>
            <a:r>
              <a:rPr lang="fr-FR" sz="2600" dirty="0" err="1" smtClean="0">
                <a:cs typeface="Arial" charset="0"/>
              </a:rPr>
              <a:t>Disease</a:t>
            </a:r>
            <a:r>
              <a:rPr lang="fr-FR" sz="2600" dirty="0" smtClean="0">
                <a:cs typeface="Arial" charset="0"/>
              </a:rPr>
              <a:t> </a:t>
            </a:r>
            <a:r>
              <a:rPr lang="fr-FR" sz="2600" dirty="0" err="1" smtClean="0">
                <a:cs typeface="Arial" charset="0"/>
              </a:rPr>
              <a:t>Outcomes</a:t>
            </a:r>
            <a:r>
              <a:rPr lang="fr-FR" sz="2600" dirty="0" smtClean="0">
                <a:cs typeface="Arial" charset="0"/>
              </a:rPr>
              <a:t> </a:t>
            </a:r>
            <a:r>
              <a:rPr lang="fr-FR" sz="2600" dirty="0" err="1" smtClean="0">
                <a:cs typeface="Arial" charset="0"/>
              </a:rPr>
              <a:t>Quality</a:t>
            </a:r>
            <a:r>
              <a:rPr lang="fr-FR" sz="2600" dirty="0" smtClean="0">
                <a:cs typeface="Arial" charset="0"/>
              </a:rPr>
              <a:t> Initiative (KDOQI) </a:t>
            </a:r>
          </a:p>
          <a:p>
            <a:pPr marL="625475" lvl="3" eaLnBrk="1" hangingPunct="1">
              <a:buClr>
                <a:schemeClr val="accent2"/>
              </a:buClr>
              <a:defRPr/>
            </a:pPr>
            <a:r>
              <a:rPr lang="fr-FR" sz="2000" dirty="0" smtClean="0">
                <a:cs typeface="Arial" charset="0"/>
                <a:hlinkClick r:id="rId3"/>
              </a:rPr>
              <a:t>http://www.kidney.org/professionals/KDOQI/guidelines.cfm</a:t>
            </a:r>
            <a:r>
              <a:rPr lang="fr-FR" sz="2000" dirty="0" smtClean="0">
                <a:cs typeface="Arial" charset="0"/>
              </a:rPr>
              <a:t> </a:t>
            </a:r>
          </a:p>
          <a:p>
            <a:pPr eaLnBrk="1" hangingPunct="1">
              <a:defRPr/>
            </a:pPr>
            <a:r>
              <a:rPr lang="fr-FR" sz="2600" dirty="0" smtClean="0">
                <a:cs typeface="Arial" charset="0"/>
              </a:rPr>
              <a:t>International Society for </a:t>
            </a:r>
            <a:r>
              <a:rPr lang="fr-FR" sz="2600" dirty="0" err="1" smtClean="0">
                <a:cs typeface="Arial" charset="0"/>
              </a:rPr>
              <a:t>Peritoneal</a:t>
            </a:r>
            <a:r>
              <a:rPr lang="fr-FR" sz="2600" dirty="0" smtClean="0">
                <a:cs typeface="Arial" charset="0"/>
              </a:rPr>
              <a:t> </a:t>
            </a:r>
            <a:r>
              <a:rPr lang="fr-FR" sz="2600" dirty="0" err="1" smtClean="0">
                <a:cs typeface="Arial" charset="0"/>
              </a:rPr>
              <a:t>Dialysis</a:t>
            </a:r>
            <a:r>
              <a:rPr lang="fr-FR" sz="2600" dirty="0" smtClean="0">
                <a:cs typeface="Arial" charset="0"/>
              </a:rPr>
              <a:t> (ISPD) Guidelines/</a:t>
            </a:r>
            <a:r>
              <a:rPr lang="fr-FR" sz="2600" dirty="0" err="1" smtClean="0">
                <a:cs typeface="Arial" charset="0"/>
              </a:rPr>
              <a:t>Recommendations</a:t>
            </a:r>
            <a:endParaRPr lang="fr-FR" sz="2600" dirty="0" smtClean="0">
              <a:cs typeface="Arial" charset="0"/>
            </a:endParaRPr>
          </a:p>
          <a:p>
            <a:pPr marL="625475" lvl="3" eaLnBrk="1" hangingPunct="1">
              <a:buClr>
                <a:schemeClr val="accent2"/>
              </a:buClr>
              <a:defRPr/>
            </a:pPr>
            <a:r>
              <a:rPr lang="fr-FR" sz="2000" dirty="0" smtClean="0">
                <a:cs typeface="Arial" charset="0"/>
                <a:hlinkClick r:id="rId4"/>
              </a:rPr>
              <a:t>http://ispd.org/lang-en/treatmentguidelines/guidelines</a:t>
            </a:r>
            <a:r>
              <a:rPr lang="fr-FR" sz="2000" dirty="0" smtClean="0">
                <a:cs typeface="Arial" charset="0"/>
              </a:rPr>
              <a:t> </a:t>
            </a:r>
          </a:p>
          <a:p>
            <a:pPr eaLnBrk="1" hangingPunct="1">
              <a:buClr>
                <a:schemeClr val="accent2"/>
              </a:buClr>
              <a:defRPr/>
            </a:pPr>
            <a:r>
              <a:rPr lang="fr-FR" sz="2600" dirty="0" err="1" smtClean="0"/>
              <a:t>Diagnosis</a:t>
            </a:r>
            <a:r>
              <a:rPr lang="fr-FR" sz="2600" dirty="0" smtClean="0"/>
              <a:t>, </a:t>
            </a:r>
            <a:r>
              <a:rPr lang="fr-FR" sz="2600" dirty="0" err="1" smtClean="0"/>
              <a:t>prevention</a:t>
            </a:r>
            <a:r>
              <a:rPr lang="fr-FR" sz="2600" dirty="0" smtClean="0"/>
              <a:t> and </a:t>
            </a:r>
            <a:r>
              <a:rPr lang="fr-FR" sz="2600" dirty="0" err="1" smtClean="0"/>
              <a:t>treatment</a:t>
            </a:r>
            <a:r>
              <a:rPr lang="fr-FR" sz="2600" dirty="0" smtClean="0"/>
              <a:t> of </a:t>
            </a:r>
            <a:r>
              <a:rPr lang="fr-FR" sz="2600" dirty="0" err="1" smtClean="0"/>
              <a:t>haemodialysis</a:t>
            </a:r>
            <a:r>
              <a:rPr lang="fr-FR" sz="2600" dirty="0" smtClean="0"/>
              <a:t> </a:t>
            </a:r>
            <a:r>
              <a:rPr lang="fr-FR" sz="2600" dirty="0" err="1" smtClean="0"/>
              <a:t>catheter-related</a:t>
            </a:r>
            <a:r>
              <a:rPr lang="fr-FR" sz="2600" dirty="0" smtClean="0"/>
              <a:t> </a:t>
            </a:r>
            <a:r>
              <a:rPr lang="fr-FR" sz="2600" dirty="0" err="1" smtClean="0"/>
              <a:t>bloodstream</a:t>
            </a:r>
            <a:r>
              <a:rPr lang="fr-FR" sz="2600" dirty="0" smtClean="0"/>
              <a:t> infections (CRBSI): a position </a:t>
            </a:r>
            <a:r>
              <a:rPr lang="fr-FR" sz="2600" dirty="0" err="1" smtClean="0"/>
              <a:t>statement</a:t>
            </a:r>
            <a:r>
              <a:rPr lang="fr-FR" sz="2600" dirty="0" smtClean="0"/>
              <a:t> of </a:t>
            </a:r>
            <a:r>
              <a:rPr lang="fr-FR" sz="2600" dirty="0" err="1" smtClean="0"/>
              <a:t>European</a:t>
            </a:r>
            <a:r>
              <a:rPr lang="fr-FR" sz="2600" dirty="0" smtClean="0"/>
              <a:t> </a:t>
            </a:r>
            <a:r>
              <a:rPr lang="fr-FR" sz="2600" dirty="0" err="1" smtClean="0"/>
              <a:t>Renal</a:t>
            </a:r>
            <a:r>
              <a:rPr lang="fr-FR" sz="2600" dirty="0" smtClean="0"/>
              <a:t> Best Practice (ERBP). NDT Plus 2010; 3: 234-246</a:t>
            </a:r>
          </a:p>
          <a:p>
            <a:pPr marL="619125" eaLnBrk="1" hangingPunct="1">
              <a:buClr>
                <a:schemeClr val="accent2"/>
              </a:buClr>
              <a:defRPr/>
            </a:pPr>
            <a:r>
              <a:rPr lang="fr-FR" sz="2000" dirty="0" smtClean="0">
                <a:hlinkClick r:id="rId5"/>
              </a:rPr>
              <a:t>http://ckj.oxfordjournals.org/content/3/3/234.full.pdf+html?sid=8f1004ea-555c-41c1-a9d7-a83a8b3630fb</a:t>
            </a:r>
            <a:r>
              <a:rPr lang="fr-FR" sz="2000" dirty="0" smtClean="0"/>
              <a:t> </a:t>
            </a:r>
          </a:p>
        </p:txBody>
      </p:sp>
      <p:sp>
        <p:nvSpPr>
          <p:cNvPr id="8909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8909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BC2CB4F4-C1B3-4313-9789-76829DA8BB3F}" type="slidenum">
              <a:rPr lang="en-CA" smtClean="0">
                <a:latin typeface="Arial" charset="0"/>
                <a:cs typeface="Arial" charset="0"/>
              </a:rPr>
              <a:pPr fontAlgn="base">
                <a:spcBef>
                  <a:spcPct val="0"/>
                </a:spcBef>
                <a:spcAft>
                  <a:spcPct val="0"/>
                </a:spcAft>
              </a:pPr>
              <a:t>42</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Quizz</a:t>
            </a:r>
            <a:endParaRPr lang="fr-FR" dirty="0">
              <a:cs typeface="Arial" pitchFamily="34" charset="0"/>
            </a:endParaRPr>
          </a:p>
        </p:txBody>
      </p:sp>
      <p:sp>
        <p:nvSpPr>
          <p:cNvPr id="3" name="Content Placeholder 2"/>
          <p:cNvSpPr>
            <a:spLocks noGrp="1"/>
          </p:cNvSpPr>
          <p:nvPr>
            <p:ph idx="1"/>
          </p:nvPr>
        </p:nvSpPr>
        <p:spPr/>
        <p:txBody>
          <a:bodyPr rtlCol="0">
            <a:normAutofit/>
          </a:bodyPr>
          <a:lstStyle/>
          <a:p>
            <a:pPr marL="514350" indent="-514350" eaLnBrk="1" fontAlgn="auto" hangingPunct="1">
              <a:spcAft>
                <a:spcPts val="0"/>
              </a:spcAft>
              <a:buFont typeface="Arial" pitchFamily="34" charset="0"/>
              <a:buAutoNum type="arabicPeriod"/>
              <a:defRPr/>
            </a:pPr>
            <a:r>
              <a:rPr lang="fr-FR" dirty="0" smtClean="0">
                <a:cs typeface="Arial" pitchFamily="34" charset="0"/>
              </a:rPr>
              <a:t>Un patient </a:t>
            </a:r>
            <a:r>
              <a:rPr lang="fr-FR" dirty="0" err="1" smtClean="0">
                <a:cs typeface="Arial" pitchFamily="34" charset="0"/>
              </a:rPr>
              <a:t>AgHBs</a:t>
            </a:r>
            <a:r>
              <a:rPr lang="fr-FR" dirty="0" smtClean="0">
                <a:cs typeface="Arial" pitchFamily="34" charset="0"/>
              </a:rPr>
              <a:t> doit être dialysé sur un générateur réservé. V/F</a:t>
            </a:r>
          </a:p>
          <a:p>
            <a:pPr marL="514350" indent="-514350" eaLnBrk="1" fontAlgn="auto" hangingPunct="1">
              <a:spcAft>
                <a:spcPts val="0"/>
              </a:spcAft>
              <a:buFont typeface="Arial" pitchFamily="34" charset="0"/>
              <a:buAutoNum type="arabicPeriod"/>
              <a:defRPr/>
            </a:pPr>
            <a:r>
              <a:rPr lang="fr-FR" dirty="0" smtClean="0">
                <a:cs typeface="Arial" pitchFamily="34" charset="0"/>
              </a:rPr>
              <a:t>La prévention des infections du site d’accès inclut</a:t>
            </a:r>
          </a:p>
          <a:p>
            <a:pPr marL="857250" lvl="1" indent="-457200" eaLnBrk="1" fontAlgn="auto" hangingPunct="1">
              <a:spcAft>
                <a:spcPts val="0"/>
              </a:spcAft>
              <a:buFont typeface="+mj-lt"/>
              <a:buAutoNum type="alphaLcPeriod"/>
              <a:defRPr/>
            </a:pPr>
            <a:r>
              <a:rPr lang="fr-FR" dirty="0" smtClean="0">
                <a:cs typeface="Arial" pitchFamily="34" charset="0"/>
              </a:rPr>
              <a:t>Une hygiène des mains correcte</a:t>
            </a:r>
          </a:p>
          <a:p>
            <a:pPr marL="857250" lvl="1" indent="-457200" eaLnBrk="1" fontAlgn="auto" hangingPunct="1">
              <a:spcAft>
                <a:spcPts val="0"/>
              </a:spcAft>
              <a:buFont typeface="+mj-lt"/>
              <a:buAutoNum type="alphaLcPeriod"/>
              <a:defRPr/>
            </a:pPr>
            <a:r>
              <a:rPr lang="fr-FR" dirty="0" smtClean="0">
                <a:cs typeface="Arial" pitchFamily="34" charset="0"/>
              </a:rPr>
              <a:t>Les soignants doivent porter des gants</a:t>
            </a:r>
          </a:p>
          <a:p>
            <a:pPr marL="857250" lvl="1" indent="-457200" eaLnBrk="1" fontAlgn="auto" hangingPunct="1">
              <a:spcAft>
                <a:spcPts val="0"/>
              </a:spcAft>
              <a:buFont typeface="+mj-lt"/>
              <a:buAutoNum type="alphaLcPeriod"/>
              <a:defRPr/>
            </a:pPr>
            <a:r>
              <a:rPr lang="fr-FR" dirty="0" smtClean="0">
                <a:cs typeface="Arial" pitchFamily="34" charset="0"/>
              </a:rPr>
              <a:t>Le patient doit porter un masque Patient must wear </a:t>
            </a:r>
            <a:r>
              <a:rPr lang="fr-FR" dirty="0" err="1" smtClean="0">
                <a:cs typeface="Arial" pitchFamily="34" charset="0"/>
              </a:rPr>
              <a:t>mask</a:t>
            </a:r>
            <a:endParaRPr lang="fr-FR" dirty="0" smtClean="0">
              <a:cs typeface="Arial" pitchFamily="34" charset="0"/>
            </a:endParaRPr>
          </a:p>
          <a:p>
            <a:pPr marL="857250" lvl="1" indent="-457200" eaLnBrk="1" fontAlgn="auto" hangingPunct="1">
              <a:spcAft>
                <a:spcPts val="0"/>
              </a:spcAft>
              <a:buFont typeface="+mj-lt"/>
              <a:buAutoNum type="alphaLcPeriod"/>
              <a:defRPr/>
            </a:pPr>
            <a:r>
              <a:rPr lang="fr-FR" dirty="0" err="1" smtClean="0">
                <a:cs typeface="Arial" pitchFamily="34" charset="0"/>
              </a:rPr>
              <a:t>a+b</a:t>
            </a:r>
            <a:r>
              <a:rPr lang="fr-FR" dirty="0" smtClean="0">
                <a:cs typeface="Arial" pitchFamily="34" charset="0"/>
              </a:rPr>
              <a:t> </a:t>
            </a:r>
          </a:p>
          <a:p>
            <a:pPr marL="857250" lvl="1" indent="-457200" eaLnBrk="1" fontAlgn="auto" hangingPunct="1">
              <a:spcAft>
                <a:spcPts val="0"/>
              </a:spcAft>
              <a:buFont typeface="+mj-lt"/>
              <a:buAutoNum type="alphaLcPeriod"/>
              <a:defRPr/>
            </a:pPr>
            <a:r>
              <a:rPr lang="fr-FR" dirty="0" err="1" smtClean="0">
                <a:cs typeface="Arial" pitchFamily="34" charset="0"/>
              </a:rPr>
              <a:t>a+b+c</a:t>
            </a:r>
            <a:endParaRPr lang="fr-FR" dirty="0" smtClean="0">
              <a:cs typeface="Arial" pitchFamily="34" charset="0"/>
            </a:endParaRPr>
          </a:p>
          <a:p>
            <a:pPr marL="514350" indent="-514350" eaLnBrk="1" fontAlgn="auto" hangingPunct="1">
              <a:spcAft>
                <a:spcPts val="0"/>
              </a:spcAft>
              <a:buFont typeface="Arial" pitchFamily="34" charset="0"/>
              <a:buAutoNum type="arabicPeriod"/>
              <a:defRPr/>
            </a:pPr>
            <a:r>
              <a:rPr lang="fr-FR" dirty="0" smtClean="0">
                <a:cs typeface="Arial" pitchFamily="34" charset="0"/>
              </a:rPr>
              <a:t>Pour l’entretien de l’environnement, un produit désinfectant à usage domestique doit être utilisé pour toutes les zones recevant des patients. V/F</a:t>
            </a:r>
          </a:p>
          <a:p>
            <a:pPr marL="514350" indent="-514350" eaLnBrk="1" fontAlgn="auto" hangingPunct="1">
              <a:spcAft>
                <a:spcPts val="0"/>
              </a:spcAft>
              <a:buFont typeface="Arial" pitchFamily="34" charset="0"/>
              <a:buAutoNum type="arabicPeriod"/>
              <a:defRPr/>
            </a:pPr>
            <a:endParaRPr lang="fr-FR" dirty="0" smtClean="0">
              <a:latin typeface="Arial" pitchFamily="34" charset="0"/>
              <a:cs typeface="Arial" pitchFamily="34" charset="0"/>
            </a:endParaRPr>
          </a:p>
          <a:p>
            <a:pPr marL="514350" indent="-514350" eaLnBrk="1" fontAlgn="auto" hangingPunct="1">
              <a:spcAft>
                <a:spcPts val="0"/>
              </a:spcAft>
              <a:buFont typeface="Arial" pitchFamily="34" charset="0"/>
              <a:buAutoNum type="arabicPeriod"/>
              <a:defRPr/>
            </a:pPr>
            <a:endParaRPr lang="fr-FR" dirty="0" smtClean="0">
              <a:latin typeface="Arial" pitchFamily="34" charset="0"/>
              <a:cs typeface="Arial" pitchFamily="34" charset="0"/>
            </a:endParaRPr>
          </a:p>
          <a:p>
            <a:pPr marL="914400" lvl="1" indent="-514350" eaLnBrk="1" fontAlgn="auto" hangingPunct="1">
              <a:spcAft>
                <a:spcPts val="0"/>
              </a:spcAft>
              <a:buFont typeface="Arial" pitchFamily="34" charset="0"/>
              <a:buAutoNum type="arabicPeriod"/>
              <a:defRPr/>
            </a:pPr>
            <a:endParaRPr lang="fr-FR" dirty="0">
              <a:latin typeface="Arial" pitchFamily="34" charset="0"/>
              <a:cs typeface="Arial" pitchFamily="34" charset="0"/>
            </a:endParaRPr>
          </a:p>
        </p:txBody>
      </p:sp>
      <p:sp>
        <p:nvSpPr>
          <p:cNvPr id="9113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91140"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9DE19C5E-9B15-4141-8B6F-B4A9D813A4C1}" type="slidenum">
              <a:rPr lang="en-CA" smtClean="0">
                <a:latin typeface="Arial" charset="0"/>
                <a:cs typeface="Arial" charset="0"/>
              </a:rPr>
              <a:pPr fontAlgn="base">
                <a:spcBef>
                  <a:spcPct val="0"/>
                </a:spcBef>
                <a:spcAft>
                  <a:spcPct val="0"/>
                </a:spcAft>
              </a:pPr>
              <a:t>43</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93186" name="Content Placeholder 2"/>
          <p:cNvSpPr>
            <a:spLocks noGrp="1"/>
          </p:cNvSpPr>
          <p:nvPr>
            <p:ph idx="4294967295"/>
          </p:nvPr>
        </p:nvSpPr>
        <p:spPr>
          <a:xfrm>
            <a:off x="323850" y="1700213"/>
            <a:ext cx="7920038" cy="4897437"/>
          </a:xfrm>
        </p:spPr>
        <p:txBody>
          <a:bodyPr/>
          <a:lstStyle/>
          <a:p>
            <a:pPr eaLnBrk="1" hangingPunct="1"/>
            <a:r>
              <a:rPr lang="fr-FR" altLang="fr-FR" sz="2400" smtClean="0"/>
              <a:t>La mission de l’IFIC est de faciliter la coopération internationale afin d’améliorer la prévention et le contrôle des infections liées aux soins à l’échelle mondiale. C’est une organisation rassemblant des sociétés et associations de professionnels de santé spécialisées dans la prévention des infections et les domaines liés à travers le monde. </a:t>
            </a:r>
          </a:p>
          <a:p>
            <a:pPr eaLnBrk="1" hangingPunct="1"/>
            <a:r>
              <a:rPr lang="fr-FR" altLang="fr-FR" sz="2400" smtClean="0"/>
              <a:t>Le but de l’IFIC est de diminuer le risque d’infection au sein des établissements de soins à travers le développement d’un réseau d’organisations de lutte contre les infections, pour faciliter la communication, la recherche de consensus, l’éducation et le partage d’expertise.</a:t>
            </a:r>
          </a:p>
          <a:p>
            <a:pPr eaLnBrk="1" hangingPunct="1"/>
            <a:r>
              <a:rPr lang="fr-FR" altLang="fr-FR" sz="2400" smtClean="0"/>
              <a:t>Pour plus d’informations, aller sur  </a:t>
            </a:r>
            <a:r>
              <a:rPr lang="fr-FR" altLang="fr-FR" sz="2400" u="sng" smtClean="0">
                <a:hlinkClick r:id="rId2"/>
              </a:rPr>
              <a:t>http://theific.org/</a:t>
            </a:r>
            <a:endParaRPr lang="fr-FR" altLang="fr-FR" sz="2400" smtClean="0"/>
          </a:p>
          <a:p>
            <a:pPr eaLnBrk="1" hangingPunct="1"/>
            <a:endParaRPr lang="fr-FR" altLang="fr-FR" sz="2000" smtClean="0"/>
          </a:p>
        </p:txBody>
      </p:sp>
      <p:sp>
        <p:nvSpPr>
          <p:cNvPr id="93187"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rPr>
              <a:t>December 1, 2013</a:t>
            </a:r>
            <a:endParaRPr lang="en-GB" altLang="fr-FR" sz="1400">
              <a:solidFill>
                <a:schemeClr val="bg2"/>
              </a:solidFill>
            </a:endParaRPr>
          </a:p>
        </p:txBody>
      </p:sp>
      <p:sp>
        <p:nvSpPr>
          <p:cNvPr id="93188"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F0146257-6635-49FD-942A-7E8FE64B75E2}" type="slidenum">
              <a:rPr lang="en-GB" altLang="fr-FR" sz="1400">
                <a:solidFill>
                  <a:srgbClr val="FFFFFF"/>
                </a:solidFill>
              </a:rPr>
              <a:pPr algn="ctr"/>
              <a:t>44</a:t>
            </a:fld>
            <a:endParaRPr lang="en-GB" altLang="fr-FR" sz="1400">
              <a:solidFill>
                <a:srgbClr val="FFFF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8313" y="333375"/>
            <a:ext cx="7620000" cy="1282700"/>
          </a:xfrm>
        </p:spPr>
        <p:txBody>
          <a:bodyPr>
            <a:normAutofit fontScale="90000"/>
          </a:bodyPr>
          <a:lstStyle/>
          <a:p>
            <a:pPr eaLnBrk="1" fontAlgn="auto" hangingPunct="1">
              <a:spcAft>
                <a:spcPts val="0"/>
              </a:spcAft>
              <a:defRPr/>
            </a:pPr>
            <a:r>
              <a:rPr lang="fr-FR" dirty="0" smtClean="0"/>
              <a:t>Fédération Internationale de la Prévention des Infections (IFIC)</a:t>
            </a:r>
            <a:endParaRPr lang="fr-FR" dirty="0"/>
          </a:p>
        </p:txBody>
      </p:sp>
      <p:sp>
        <p:nvSpPr>
          <p:cNvPr id="94210" name="Content Placeholder 2"/>
          <p:cNvSpPr>
            <a:spLocks noGrp="1"/>
          </p:cNvSpPr>
          <p:nvPr>
            <p:ph idx="4294967295"/>
          </p:nvPr>
        </p:nvSpPr>
        <p:spPr>
          <a:xfrm>
            <a:off x="468313" y="2060575"/>
            <a:ext cx="7620000" cy="2836863"/>
          </a:xfrm>
        </p:spPr>
        <p:txBody>
          <a:bodyPr/>
          <a:lstStyle/>
          <a:p>
            <a:pPr eaLnBrk="1" hangingPunct="1"/>
            <a:r>
              <a:rPr lang="fr-FR" altLang="fr-FR" smtClean="0"/>
              <a:t>Traduction réalisée pour le compte de l’IFIC par la Société Française d’hygiène hospitalière SF2H</a:t>
            </a:r>
          </a:p>
          <a:p>
            <a:pPr eaLnBrk="1" hangingPunct="1"/>
            <a:r>
              <a:rPr lang="fr-FR" altLang="fr-FR" smtClean="0"/>
              <a:t>Ont collaboré à ce projet :</a:t>
            </a:r>
          </a:p>
          <a:p>
            <a:pPr marL="742950" lvl="1" indent="-285750" eaLnBrk="1" hangingPunct="1"/>
            <a:r>
              <a:rPr lang="fr-FR" altLang="fr-FR" smtClean="0"/>
              <a:t>Ludwig Serge Aho, Gabriel Birgand, Tristan Delory, Arnaud Florentin, Annick Lefebvre, Clément Legeay, Olivia Keita-Perse, Chantal Léger, Julie Lizon, Margaux Lepainteur, Véronique Merle, Pierre Parneix, Alexandre Rivier, Carole Roy, Anne Savey, Anne-Gaëlle Venier.</a:t>
            </a:r>
          </a:p>
          <a:p>
            <a:pPr eaLnBrk="1" hangingPunct="1"/>
            <a:endParaRPr lang="fr-FR" altLang="fr-FR" sz="2000" smtClean="0"/>
          </a:p>
        </p:txBody>
      </p:sp>
      <p:sp>
        <p:nvSpPr>
          <p:cNvPr id="94211" name="Date Placeholder 3"/>
          <p:cNvSpPr txBox="1">
            <a:spLocks noGrp="1"/>
          </p:cNvSpPr>
          <p:nvPr/>
        </p:nvSpPr>
        <p:spPr bwMode="auto">
          <a:xfrm rot="-5400000">
            <a:off x="7551738" y="1646237"/>
            <a:ext cx="2438400" cy="365125"/>
          </a:xfrm>
          <a:prstGeom prst="rect">
            <a:avLst/>
          </a:prstGeom>
          <a:noFill/>
          <a:ln w="9525">
            <a:noFill/>
            <a:miter lim="800000"/>
            <a:headEnd/>
            <a:tailEnd/>
          </a:ln>
        </p:spPr>
        <p:txBody>
          <a:bodyPr anchor="ctr"/>
          <a:lstStyle/>
          <a:p>
            <a:r>
              <a:rPr lang="en-US" altLang="fr-FR" sz="1400">
                <a:solidFill>
                  <a:schemeClr val="bg2"/>
                </a:solidFill>
                <a:cs typeface="Arial" charset="0"/>
              </a:rPr>
              <a:t>December 1, 2013</a:t>
            </a:r>
            <a:endParaRPr lang="en-GB" altLang="fr-FR" sz="1400">
              <a:solidFill>
                <a:schemeClr val="bg2"/>
              </a:solidFill>
              <a:cs typeface="Arial" charset="0"/>
            </a:endParaRPr>
          </a:p>
        </p:txBody>
      </p:sp>
      <p:sp>
        <p:nvSpPr>
          <p:cNvPr id="94212" name="Slide Number Placeholder 4"/>
          <p:cNvSpPr>
            <a:spLocks noGrp="1"/>
          </p:cNvSpPr>
          <p:nvPr/>
        </p:nvSpPr>
        <p:spPr bwMode="auto">
          <a:xfrm>
            <a:off x="8531225" y="5648325"/>
            <a:ext cx="549275" cy="396875"/>
          </a:xfrm>
          <a:prstGeom prst="bracketPair">
            <a:avLst>
              <a:gd name="adj" fmla="val 17949"/>
            </a:avLst>
          </a:prstGeom>
          <a:noFill/>
          <a:ln w="19050">
            <a:noFill/>
            <a:round/>
            <a:headEnd/>
            <a:tailEnd/>
          </a:ln>
        </p:spPr>
        <p:txBody>
          <a:bodyPr lIns="0" tIns="0" rIns="0" bIns="0" anchor="ctr"/>
          <a:lstStyle/>
          <a:p>
            <a:pPr algn="ctr"/>
            <a:fld id="{F2C9954E-32DC-4F8D-B6BF-3CBA34B580DC}" type="slidenum">
              <a:rPr lang="en-GB" altLang="fr-FR" sz="1400">
                <a:solidFill>
                  <a:srgbClr val="FFFFFF"/>
                </a:solidFill>
                <a:cs typeface="Arial" charset="0"/>
              </a:rPr>
              <a:pPr algn="ctr"/>
              <a:t>45</a:t>
            </a:fld>
            <a:endParaRPr lang="en-GB" altLang="fr-FR" sz="1400">
              <a:solidFill>
                <a:srgbClr val="FFFFFF"/>
              </a:solidFill>
              <a:cs typeface="Arial" charset="0"/>
            </a:endParaRPr>
          </a:p>
        </p:txBody>
      </p:sp>
      <p:pic>
        <p:nvPicPr>
          <p:cNvPr id="94213" name="Picture 6" descr="sf2h_logotype_rvb_1"/>
          <p:cNvPicPr>
            <a:picLocks noChangeAspect="1" noChangeArrowheads="1"/>
          </p:cNvPicPr>
          <p:nvPr/>
        </p:nvPicPr>
        <p:blipFill>
          <a:blip r:embed="rId2"/>
          <a:srcRect/>
          <a:stretch>
            <a:fillRect/>
          </a:stretch>
        </p:blipFill>
        <p:spPr bwMode="auto">
          <a:xfrm>
            <a:off x="2609850" y="4941888"/>
            <a:ext cx="2879725" cy="1266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dirty="0" smtClean="0">
                <a:cs typeface="Arial" pitchFamily="34" charset="0"/>
              </a:rPr>
              <a:t>Contexte</a:t>
            </a:r>
            <a:endParaRPr lang="fr-FR" dirty="0">
              <a:cs typeface="Arial" pitchFamily="34" charset="0"/>
            </a:endParaRPr>
          </a:p>
        </p:txBody>
      </p:sp>
      <p:sp>
        <p:nvSpPr>
          <p:cNvPr id="15362" name="Content Placeholder 2"/>
          <p:cNvSpPr>
            <a:spLocks noGrp="1"/>
          </p:cNvSpPr>
          <p:nvPr>
            <p:ph idx="1"/>
          </p:nvPr>
        </p:nvSpPr>
        <p:spPr>
          <a:xfrm>
            <a:off x="395288" y="1773238"/>
            <a:ext cx="7570787" cy="4060825"/>
          </a:xfrm>
        </p:spPr>
        <p:txBody>
          <a:bodyPr/>
          <a:lstStyle/>
          <a:p>
            <a:pPr eaLnBrk="1" hangingPunct="1"/>
            <a:r>
              <a:rPr lang="fr-FR" sz="2800" smtClean="0">
                <a:cs typeface="Arial" charset="0"/>
              </a:rPr>
              <a:t>Le rein sain épure le sang et élimine les liquides de l’organisme en produisant de l’urine</a:t>
            </a:r>
          </a:p>
          <a:p>
            <a:pPr eaLnBrk="1" hangingPunct="1"/>
            <a:r>
              <a:rPr lang="fr-FR" sz="2800" smtClean="0">
                <a:cs typeface="Arial" charset="0"/>
              </a:rPr>
              <a:t>Les patients qui doivent être dialysés ont un risque majoré d’infection lié à :</a:t>
            </a:r>
          </a:p>
          <a:p>
            <a:pPr lvl="1" eaLnBrk="1" hangingPunct="1"/>
            <a:r>
              <a:rPr lang="fr-FR" sz="2400" smtClean="0">
                <a:cs typeface="Arial" charset="0"/>
              </a:rPr>
              <a:t>L’accès vasculaire prolongé, ou à la technique utilisée pour la dialyse</a:t>
            </a:r>
          </a:p>
          <a:p>
            <a:pPr lvl="1" eaLnBrk="1" hangingPunct="1"/>
            <a:r>
              <a:rPr lang="fr-FR" sz="2400" smtClean="0">
                <a:cs typeface="Arial" charset="0"/>
              </a:rPr>
              <a:t>L’immunodépression liée à l’insuffisance rénale terminale</a:t>
            </a:r>
          </a:p>
          <a:p>
            <a:pPr lvl="1" eaLnBrk="1" hangingPunct="1"/>
            <a:r>
              <a:rPr lang="fr-FR" sz="2400" smtClean="0">
                <a:cs typeface="Arial" charset="0"/>
              </a:rPr>
              <a:t>Les comorbidités associées telles que le diabète</a:t>
            </a:r>
          </a:p>
        </p:txBody>
      </p:sp>
      <p:sp>
        <p:nvSpPr>
          <p:cNvPr id="1536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15364"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22677B4F-21E3-429D-9F53-41BB681B1DB1}" type="slidenum">
              <a:rPr lang="en-CA" smtClean="0">
                <a:latin typeface="Arial" charset="0"/>
                <a:cs typeface="Arial" charset="0"/>
              </a:rPr>
              <a:pPr fontAlgn="base">
                <a:spcBef>
                  <a:spcPct val="0"/>
                </a:spcBef>
                <a:spcAft>
                  <a:spcPct val="0"/>
                </a:spcAft>
              </a:pPr>
              <a:t>5</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mtClean="0">
                <a:cs typeface="Arial" pitchFamily="34" charset="0"/>
              </a:rPr>
              <a:t>La dialyse péritonéale (DP)</a:t>
            </a:r>
            <a:endParaRPr lang="en-CA" dirty="0">
              <a:cs typeface="Arial" pitchFamily="34" charset="0"/>
            </a:endParaRPr>
          </a:p>
        </p:txBody>
      </p:sp>
      <p:sp>
        <p:nvSpPr>
          <p:cNvPr id="3" name="Content Placeholder 2"/>
          <p:cNvSpPr>
            <a:spLocks noGrp="1"/>
          </p:cNvSpPr>
          <p:nvPr>
            <p:ph idx="1"/>
          </p:nvPr>
        </p:nvSpPr>
        <p:spPr>
          <a:xfrm>
            <a:off x="395288" y="1773238"/>
            <a:ext cx="7705725" cy="4348162"/>
          </a:xfrm>
        </p:spPr>
        <p:txBody>
          <a:bodyPr>
            <a:normAutofit/>
          </a:bodyPr>
          <a:lstStyle/>
          <a:p>
            <a:pPr marL="263525" lvl="1" eaLnBrk="1" hangingPunct="1">
              <a:lnSpc>
                <a:spcPct val="90000"/>
              </a:lnSpc>
              <a:buClr>
                <a:schemeClr val="accent1"/>
              </a:buClr>
              <a:defRPr/>
            </a:pPr>
            <a:r>
              <a:rPr lang="fr-FR" sz="2800" dirty="0" smtClean="0">
                <a:cs typeface="Arial" charset="0"/>
              </a:rPr>
              <a:t>Le fluide de dialyse est instillé dans la cavité abdominale au moyen d’un cathéter mis en place par voie chirurgicale</a:t>
            </a:r>
          </a:p>
          <a:p>
            <a:pPr marL="263525" lvl="1" eaLnBrk="1" hangingPunct="1">
              <a:lnSpc>
                <a:spcPct val="90000"/>
              </a:lnSpc>
              <a:buClr>
                <a:schemeClr val="accent1"/>
              </a:buClr>
              <a:defRPr/>
            </a:pPr>
            <a:r>
              <a:rPr lang="fr-FR" sz="2800" dirty="0" smtClean="0">
                <a:cs typeface="Arial" charset="0"/>
              </a:rPr>
              <a:t>La plupart de ces cathéters sont en silicone</a:t>
            </a:r>
          </a:p>
          <a:p>
            <a:pPr marL="263525" lvl="1" eaLnBrk="1" hangingPunct="1">
              <a:lnSpc>
                <a:spcPct val="90000"/>
              </a:lnSpc>
              <a:buClr>
                <a:schemeClr val="accent1"/>
              </a:buClr>
              <a:defRPr/>
            </a:pPr>
            <a:r>
              <a:rPr lang="fr-FR" sz="2800" dirty="0" smtClean="0">
                <a:cs typeface="Arial" charset="0"/>
              </a:rPr>
              <a:t>Le fluide de dialyse est ensuite retiré pour éliminer les toxines</a:t>
            </a:r>
          </a:p>
          <a:p>
            <a:pPr marL="263525" lvl="1" eaLnBrk="1" hangingPunct="1">
              <a:lnSpc>
                <a:spcPct val="90000"/>
              </a:lnSpc>
              <a:buClr>
                <a:schemeClr val="accent1"/>
              </a:buClr>
              <a:defRPr/>
            </a:pPr>
            <a:r>
              <a:rPr lang="fr-FR" sz="2800" dirty="0" smtClean="0">
                <a:cs typeface="Arial" charset="0"/>
              </a:rPr>
              <a:t>Les modalités de dialyse les plus fréquentes sont :</a:t>
            </a:r>
          </a:p>
          <a:p>
            <a:pPr marL="627063" lvl="2" eaLnBrk="1" hangingPunct="1">
              <a:lnSpc>
                <a:spcPct val="90000"/>
              </a:lnSpc>
              <a:buClr>
                <a:schemeClr val="accent2"/>
              </a:buClr>
              <a:defRPr/>
            </a:pPr>
            <a:r>
              <a:rPr lang="fr-FR" sz="2400" dirty="0" smtClean="0">
                <a:cs typeface="Arial" charset="0"/>
              </a:rPr>
              <a:t>La DP continue ambulatoire </a:t>
            </a:r>
          </a:p>
          <a:p>
            <a:pPr marL="627063" lvl="2" eaLnBrk="1" hangingPunct="1">
              <a:lnSpc>
                <a:spcPct val="90000"/>
              </a:lnSpc>
              <a:buClr>
                <a:schemeClr val="accent2"/>
              </a:buClr>
              <a:defRPr/>
            </a:pPr>
            <a:r>
              <a:rPr lang="fr-FR" sz="2400" dirty="0" smtClean="0">
                <a:cs typeface="Arial" charset="0"/>
              </a:rPr>
              <a:t>La DP automatisée (cyclique)</a:t>
            </a:r>
          </a:p>
          <a:p>
            <a:pPr marL="627063" lvl="2" eaLnBrk="1" hangingPunct="1">
              <a:lnSpc>
                <a:spcPct val="90000"/>
              </a:lnSpc>
              <a:buClr>
                <a:schemeClr val="accent2"/>
              </a:buClr>
              <a:defRPr/>
            </a:pPr>
            <a:r>
              <a:rPr lang="fr-FR" sz="2400" dirty="0" smtClean="0">
                <a:cs typeface="Arial" charset="0"/>
              </a:rPr>
              <a:t>La dialyse chronique intermittente</a:t>
            </a:r>
            <a:endParaRPr lang="fr-FR" dirty="0" smtClean="0"/>
          </a:p>
          <a:p>
            <a:pPr lvl="1" eaLnBrk="1" hangingPunct="1">
              <a:lnSpc>
                <a:spcPct val="90000"/>
              </a:lnSpc>
              <a:buFont typeface="Arial" charset="0"/>
              <a:buNone/>
              <a:defRPr/>
            </a:pPr>
            <a:endParaRPr lang="fr-FR" dirty="0" smtClean="0"/>
          </a:p>
        </p:txBody>
      </p:sp>
      <p:sp>
        <p:nvSpPr>
          <p:cNvPr id="17411"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17412"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D8F21644-DE58-4212-8C68-E06F7B5CB645}" type="slidenum">
              <a:rPr lang="en-CA" smtClean="0">
                <a:latin typeface="Arial" charset="0"/>
                <a:cs typeface="Arial" charset="0"/>
              </a:rPr>
              <a:pPr fontAlgn="base">
                <a:spcBef>
                  <a:spcPct val="0"/>
                </a:spcBef>
                <a:spcAft>
                  <a:spcPct val="0"/>
                </a:spcAft>
              </a:pPr>
              <a:t>6</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mtClean="0"/>
              <a:t>Dialyse péritonéale</a:t>
            </a:r>
            <a:endParaRPr lang="en-CA" dirty="0"/>
          </a:p>
        </p:txBody>
      </p:sp>
      <p:pic>
        <p:nvPicPr>
          <p:cNvPr id="19458" name="Picture 2"/>
          <p:cNvPicPr>
            <a:picLocks noGrp="1" noChangeAspect="1" noChangeArrowheads="1"/>
          </p:cNvPicPr>
          <p:nvPr>
            <p:ph idx="1"/>
          </p:nvPr>
        </p:nvPicPr>
        <p:blipFill>
          <a:blip r:embed="rId3"/>
          <a:srcRect/>
          <a:stretch>
            <a:fillRect/>
          </a:stretch>
        </p:blipFill>
        <p:spPr>
          <a:xfrm>
            <a:off x="2368550" y="1655763"/>
            <a:ext cx="3797300" cy="4689475"/>
          </a:xfrm>
        </p:spPr>
      </p:pic>
      <p:sp>
        <p:nvSpPr>
          <p:cNvPr id="19459" name="Date Placeholder 2"/>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19460" name="Slide Number Placeholder 3"/>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8CD02F7D-0387-4905-B191-F9827A06D7E5}" type="slidenum">
              <a:rPr lang="en-CA" smtClean="0">
                <a:latin typeface="Arial" charset="0"/>
                <a:cs typeface="Arial" charset="0"/>
              </a:rPr>
              <a:pPr fontAlgn="base">
                <a:spcBef>
                  <a:spcPct val="0"/>
                </a:spcBef>
                <a:spcAft>
                  <a:spcPct val="0"/>
                </a:spcAft>
              </a:pPr>
              <a:t>7</a:t>
            </a:fld>
            <a:endParaRPr lang="en-CA" smtClean="0">
              <a:latin typeface="Arial" charset="0"/>
              <a:cs typeface="Arial" charset="0"/>
            </a:endParaRPr>
          </a:p>
        </p:txBody>
      </p:sp>
      <p:sp>
        <p:nvSpPr>
          <p:cNvPr id="19461" name="ZoneTexte 5"/>
          <p:cNvSpPr txBox="1">
            <a:spLocks noChangeArrowheads="1"/>
          </p:cNvSpPr>
          <p:nvPr/>
        </p:nvSpPr>
        <p:spPr bwMode="auto">
          <a:xfrm>
            <a:off x="3851275" y="1700213"/>
            <a:ext cx="1441450" cy="369887"/>
          </a:xfrm>
          <a:prstGeom prst="rect">
            <a:avLst/>
          </a:prstGeom>
          <a:solidFill>
            <a:schemeClr val="bg1"/>
          </a:solidFill>
          <a:ln w="9525">
            <a:noFill/>
            <a:miter lim="800000"/>
            <a:headEnd/>
            <a:tailEnd/>
          </a:ln>
        </p:spPr>
        <p:txBody>
          <a:bodyPr>
            <a:spAutoFit/>
          </a:bodyPr>
          <a:lstStyle/>
          <a:p>
            <a:r>
              <a:rPr lang="fr-FR">
                <a:latin typeface="Calibri" pitchFamily="34" charset="0"/>
              </a:rPr>
              <a:t>dialysat</a:t>
            </a:r>
          </a:p>
        </p:txBody>
      </p:sp>
      <p:sp>
        <p:nvSpPr>
          <p:cNvPr id="19462" name="ZoneTexte 6"/>
          <p:cNvSpPr txBox="1">
            <a:spLocks noChangeArrowheads="1"/>
          </p:cNvSpPr>
          <p:nvPr/>
        </p:nvSpPr>
        <p:spPr bwMode="auto">
          <a:xfrm>
            <a:off x="4211638" y="5300663"/>
            <a:ext cx="1041400" cy="369887"/>
          </a:xfrm>
          <a:prstGeom prst="rect">
            <a:avLst/>
          </a:prstGeom>
          <a:solidFill>
            <a:schemeClr val="bg1"/>
          </a:solidFill>
          <a:ln w="9525">
            <a:noFill/>
            <a:miter lim="800000"/>
            <a:headEnd/>
            <a:tailEnd/>
          </a:ln>
        </p:spPr>
        <p:txBody>
          <a:bodyPr wrap="none">
            <a:spAutoFit/>
          </a:bodyPr>
          <a:lstStyle/>
          <a:p>
            <a:r>
              <a:rPr lang="fr-FR">
                <a:latin typeface="Calibri" pitchFamily="34" charset="0"/>
              </a:rPr>
              <a:t>péritoine</a:t>
            </a:r>
          </a:p>
        </p:txBody>
      </p:sp>
      <p:sp>
        <p:nvSpPr>
          <p:cNvPr id="19463" name="ZoneTexte 7"/>
          <p:cNvSpPr txBox="1">
            <a:spLocks noChangeArrowheads="1"/>
          </p:cNvSpPr>
          <p:nvPr/>
        </p:nvSpPr>
        <p:spPr bwMode="auto">
          <a:xfrm>
            <a:off x="3708400" y="5732463"/>
            <a:ext cx="1928813" cy="369887"/>
          </a:xfrm>
          <a:prstGeom prst="rect">
            <a:avLst/>
          </a:prstGeom>
          <a:solidFill>
            <a:schemeClr val="bg1"/>
          </a:solidFill>
          <a:ln w="9525">
            <a:noFill/>
            <a:miter lim="800000"/>
            <a:headEnd/>
            <a:tailEnd/>
          </a:ln>
        </p:spPr>
        <p:txBody>
          <a:bodyPr wrap="none">
            <a:spAutoFit/>
          </a:bodyPr>
          <a:lstStyle/>
          <a:p>
            <a:r>
              <a:rPr lang="fr-FR">
                <a:latin typeface="Calibri" pitchFamily="34" charset="0"/>
              </a:rPr>
              <a:t>Cavité abdominale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FR" noProof="1" smtClean="0">
                <a:cs typeface="Arial" pitchFamily="34" charset="0"/>
              </a:rPr>
              <a:t>Possibles évènements indésirables</a:t>
            </a:r>
            <a:endParaRPr lang="fr-FR" noProof="1">
              <a:cs typeface="Arial" pitchFamily="34" charset="0"/>
            </a:endParaRPr>
          </a:p>
        </p:txBody>
      </p:sp>
      <p:sp>
        <p:nvSpPr>
          <p:cNvPr id="21506" name="Content Placeholder 2"/>
          <p:cNvSpPr>
            <a:spLocks noGrp="1"/>
          </p:cNvSpPr>
          <p:nvPr>
            <p:ph idx="1"/>
          </p:nvPr>
        </p:nvSpPr>
        <p:spPr>
          <a:xfrm>
            <a:off x="468313" y="2205038"/>
            <a:ext cx="7620000" cy="3484562"/>
          </a:xfrm>
        </p:spPr>
        <p:txBody>
          <a:bodyPr/>
          <a:lstStyle/>
          <a:p>
            <a:pPr eaLnBrk="1" hangingPunct="1"/>
            <a:r>
              <a:rPr lang="fr-FR" sz="2800" noProof="1" smtClean="0">
                <a:cs typeface="Arial" charset="0"/>
              </a:rPr>
              <a:t>Péritonite</a:t>
            </a:r>
          </a:p>
          <a:p>
            <a:pPr lvl="1" eaLnBrk="1" hangingPunct="1"/>
            <a:r>
              <a:rPr lang="fr-FR" sz="2400" noProof="1" smtClean="0">
                <a:cs typeface="Arial" charset="0"/>
              </a:rPr>
              <a:t>Due à une contamination pendant la séance ou à une infection du site d’insertion cutanée du cathéter</a:t>
            </a:r>
          </a:p>
          <a:p>
            <a:pPr eaLnBrk="1" hangingPunct="1"/>
            <a:r>
              <a:rPr lang="fr-FR" sz="2800" noProof="1" smtClean="0">
                <a:cs typeface="Arial" charset="0"/>
              </a:rPr>
              <a:t>Perte du site d’accès</a:t>
            </a:r>
          </a:p>
          <a:p>
            <a:pPr lvl="1" eaLnBrk="1" hangingPunct="1"/>
            <a:r>
              <a:rPr lang="fr-FR" sz="2400" noProof="1" smtClean="0">
                <a:cs typeface="Arial" charset="0"/>
              </a:rPr>
              <a:t>Due à l’infection et à la fibrose</a:t>
            </a:r>
          </a:p>
          <a:p>
            <a:pPr eaLnBrk="1" hangingPunct="1"/>
            <a:r>
              <a:rPr lang="fr-FR" sz="2800" noProof="1" smtClean="0">
                <a:cs typeface="Arial" charset="0"/>
              </a:rPr>
              <a:t>Décès</a:t>
            </a:r>
          </a:p>
          <a:p>
            <a:pPr lvl="1" eaLnBrk="1" hangingPunct="1"/>
            <a:r>
              <a:rPr lang="fr-FR" sz="2400" noProof="1" smtClean="0">
                <a:cs typeface="Arial" charset="0"/>
              </a:rPr>
              <a:t>Lié à un sepsis</a:t>
            </a:r>
          </a:p>
        </p:txBody>
      </p:sp>
      <p:sp>
        <p:nvSpPr>
          <p:cNvPr id="21507"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21508"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C3DDAEB2-B875-4ACF-93F1-0FCD37308EB8}" type="slidenum">
              <a:rPr lang="en-CA" smtClean="0">
                <a:latin typeface="Arial" charset="0"/>
                <a:cs typeface="Arial" charset="0"/>
              </a:rPr>
              <a:pPr fontAlgn="base">
                <a:spcBef>
                  <a:spcPct val="0"/>
                </a:spcBef>
                <a:spcAft>
                  <a:spcPct val="0"/>
                </a:spcAft>
              </a:pPr>
              <a:t>8</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smtClean="0">
                <a:cs typeface="Arial" charset="0"/>
              </a:rPr>
              <a:t>Haemodialyse</a:t>
            </a:r>
            <a:r>
              <a:rPr lang="en-CA" smtClean="0">
                <a:cs typeface="Arial" charset="0"/>
              </a:rPr>
              <a:t> (HD)</a:t>
            </a:r>
            <a:endParaRPr lang="en-CA" smtClean="0"/>
          </a:p>
        </p:txBody>
      </p:sp>
      <p:sp>
        <p:nvSpPr>
          <p:cNvPr id="23554" name="Content Placeholder 2"/>
          <p:cNvSpPr>
            <a:spLocks noGrp="1"/>
          </p:cNvSpPr>
          <p:nvPr>
            <p:ph idx="1"/>
          </p:nvPr>
        </p:nvSpPr>
        <p:spPr>
          <a:xfrm>
            <a:off x="468313" y="1989138"/>
            <a:ext cx="7426325" cy="3413125"/>
          </a:xfrm>
        </p:spPr>
        <p:txBody>
          <a:bodyPr/>
          <a:lstStyle/>
          <a:p>
            <a:pPr marL="263525" lvl="1" eaLnBrk="1" hangingPunct="1">
              <a:buClr>
                <a:schemeClr val="accent1"/>
              </a:buClr>
              <a:defRPr/>
            </a:pPr>
            <a:r>
              <a:rPr lang="fr-FR" sz="2800" dirty="0" smtClean="0">
                <a:cs typeface="Arial" charset="0"/>
              </a:rPr>
              <a:t>Un générateur de dialyse et un dialyseur épurent le sang</a:t>
            </a:r>
          </a:p>
          <a:p>
            <a:pPr marL="263525" lvl="1" eaLnBrk="1" hangingPunct="1">
              <a:buClr>
                <a:schemeClr val="accent1"/>
              </a:buClr>
              <a:defRPr/>
            </a:pPr>
            <a:r>
              <a:rPr lang="fr-FR" sz="2800" dirty="0" smtClean="0">
                <a:cs typeface="Arial" charset="0"/>
              </a:rPr>
              <a:t>Le sang et le dialysat ne se mélangent pas</a:t>
            </a:r>
          </a:p>
          <a:p>
            <a:pPr marL="263525" lvl="1" eaLnBrk="1" hangingPunct="1">
              <a:buClr>
                <a:schemeClr val="accent1"/>
              </a:buClr>
              <a:defRPr/>
            </a:pPr>
            <a:r>
              <a:rPr lang="fr-FR" sz="2800" dirty="0" smtClean="0">
                <a:cs typeface="Arial" charset="0"/>
              </a:rPr>
              <a:t>Une séance dure de 3 à 6 heures</a:t>
            </a:r>
          </a:p>
          <a:p>
            <a:pPr marL="263525" lvl="1" eaLnBrk="1" hangingPunct="1">
              <a:buClr>
                <a:schemeClr val="accent1"/>
              </a:buClr>
              <a:defRPr/>
            </a:pPr>
            <a:r>
              <a:rPr lang="fr-FR" sz="2800" dirty="0" smtClean="0">
                <a:cs typeface="Arial" charset="0"/>
              </a:rPr>
              <a:t>Habituellement 3 fois/semaine</a:t>
            </a:r>
          </a:p>
          <a:p>
            <a:pPr marL="263525" lvl="1" eaLnBrk="1" hangingPunct="1">
              <a:buClr>
                <a:schemeClr val="accent1"/>
              </a:buClr>
              <a:defRPr/>
            </a:pPr>
            <a:r>
              <a:rPr lang="fr-FR" sz="2800" dirty="0" smtClean="0">
                <a:cs typeface="Arial" charset="0"/>
              </a:rPr>
              <a:t>Réalisé à l’hôpital ou en ambulatoire, par un personnel formé</a:t>
            </a:r>
          </a:p>
          <a:p>
            <a:pPr lvl="1" eaLnBrk="1" hangingPunct="1">
              <a:defRPr/>
            </a:pPr>
            <a:endParaRPr lang="fr-FR" sz="2400" dirty="0" smtClean="0">
              <a:latin typeface="Arial" charset="0"/>
              <a:cs typeface="Arial" charset="0"/>
            </a:endParaRPr>
          </a:p>
        </p:txBody>
      </p:sp>
      <p:sp>
        <p:nvSpPr>
          <p:cNvPr id="23555"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December 1, 2013</a:t>
            </a:r>
            <a:endParaRPr lang="en-CA" smtClean="0">
              <a:latin typeface="Arial" charset="0"/>
              <a:cs typeface="Arial" charset="0"/>
            </a:endParaRPr>
          </a:p>
        </p:txBody>
      </p:sp>
      <p:sp>
        <p:nvSpPr>
          <p:cNvPr id="23556" name="Slide Number Placeholder 4"/>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fontAlgn="base">
              <a:spcBef>
                <a:spcPct val="0"/>
              </a:spcBef>
              <a:spcAft>
                <a:spcPct val="0"/>
              </a:spcAft>
            </a:pPr>
            <a:fld id="{BD5CC0D0-5825-425B-83B0-84BCC89E12D1}" type="slidenum">
              <a:rPr lang="en-CA" smtClean="0">
                <a:latin typeface="Arial" charset="0"/>
                <a:cs typeface="Arial" charset="0"/>
              </a:rPr>
              <a:pPr fontAlgn="base">
                <a:spcBef>
                  <a:spcPct val="0"/>
                </a:spcBef>
                <a:spcAft>
                  <a:spcPct val="0"/>
                </a:spcAft>
              </a:pPr>
              <a:t>9</a:t>
            </a:fld>
            <a:endParaRPr lang="en-CA" smtClean="0">
              <a:latin typeface="Arial" charset="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3477</TotalTime>
  <Words>5818</Words>
  <Application>Microsoft Office PowerPoint</Application>
  <PresentationFormat>Affichage à l'écran (4:3)</PresentationFormat>
  <Paragraphs>527</Paragraphs>
  <Slides>45</Slides>
  <Notes>39</Notes>
  <HiddenSlides>0</HiddenSlides>
  <MMClips>0</MMClips>
  <ScaleCrop>false</ScaleCrop>
  <HeadingPairs>
    <vt:vector size="6" baseType="variant">
      <vt:variant>
        <vt:lpstr>Polices utilisées</vt:lpstr>
      </vt:variant>
      <vt:variant>
        <vt:i4>3</vt:i4>
      </vt:variant>
      <vt:variant>
        <vt:lpstr>Modèle de conception</vt:lpstr>
      </vt:variant>
      <vt:variant>
        <vt:i4>1</vt:i4>
      </vt:variant>
      <vt:variant>
        <vt:lpstr>Titres des diapositives</vt:lpstr>
      </vt:variant>
      <vt:variant>
        <vt:i4>45</vt:i4>
      </vt:variant>
    </vt:vector>
  </HeadingPairs>
  <TitlesOfParts>
    <vt:vector size="49" baseType="lpstr">
      <vt:lpstr>Arial</vt:lpstr>
      <vt:lpstr>Cambria</vt:lpstr>
      <vt:lpstr>Calibri</vt:lpstr>
      <vt:lpstr>Adjacency</vt:lpstr>
      <vt:lpstr>Hémodialyse et dialyse péritonéale</vt:lpstr>
      <vt:lpstr>Objectifs</vt:lpstr>
      <vt:lpstr>Temps nécessaire</vt:lpstr>
      <vt:lpstr>Points clés</vt:lpstr>
      <vt:lpstr>Contexte</vt:lpstr>
      <vt:lpstr>La dialyse péritonéale (DP)</vt:lpstr>
      <vt:lpstr>Dialyse péritonéale</vt:lpstr>
      <vt:lpstr>Possibles évènements indésirables</vt:lpstr>
      <vt:lpstr>Haemodialyse (HD)</vt:lpstr>
      <vt:lpstr>Hémodialyse</vt:lpstr>
      <vt:lpstr>Définitions - 1</vt:lpstr>
      <vt:lpstr>Définitions - 2</vt:lpstr>
      <vt:lpstr>Définitions - 3</vt:lpstr>
      <vt:lpstr>Définitions - 4</vt:lpstr>
      <vt:lpstr>Définitions - 5</vt:lpstr>
      <vt:lpstr>Evènements indésirables possibles</vt:lpstr>
      <vt:lpstr>Modes de transmission de l’infection</vt:lpstr>
      <vt:lpstr>Diagnostiquer les infections - 1</vt:lpstr>
      <vt:lpstr>Diagnostiquer les infections - 2</vt:lpstr>
      <vt:lpstr>Risques infectieux associés- 1</vt:lpstr>
      <vt:lpstr>Risques infectieux associés - 2</vt:lpstr>
      <vt:lpstr>Risques infectieux associés - 3</vt:lpstr>
      <vt:lpstr>Risques infectieux associés - 4</vt:lpstr>
      <vt:lpstr>Risques infectieux associés - 5</vt:lpstr>
      <vt:lpstr>Risques infectieux associés - 6</vt:lpstr>
      <vt:lpstr>Risques infectieux associés - 7</vt:lpstr>
      <vt:lpstr>Risques infectieux associés - 8</vt:lpstr>
      <vt:lpstr>Risque infectieux associés - 9</vt:lpstr>
      <vt:lpstr>Principes d’hygiène de base</vt:lpstr>
      <vt:lpstr>Principes d’hygiène de base - 1</vt:lpstr>
      <vt:lpstr>Principes d’hygiène de base - 2</vt:lpstr>
      <vt:lpstr>Principes d’hygiène de base - 3</vt:lpstr>
      <vt:lpstr>Principes d’hygiène de base - 4</vt:lpstr>
      <vt:lpstr>Principes d’hygiène de base - 5</vt:lpstr>
      <vt:lpstr>Principes d’hygiène de base - 6</vt:lpstr>
      <vt:lpstr>Principes d’hygiène de base - 7</vt:lpstr>
      <vt:lpstr>Principes d’hygiène de base - 8</vt:lpstr>
      <vt:lpstr>Principes d’hygiène de base - 9</vt:lpstr>
      <vt:lpstr>Principes d’hygiène de base - 10</vt:lpstr>
      <vt:lpstr>Principes d’hygiène de base - 11</vt:lpstr>
      <vt:lpstr>Difficultés en cas de ressources insuffisantes</vt:lpstr>
      <vt:lpstr>Recommandations</vt:lpstr>
      <vt:lpstr>Quizz</vt:lpstr>
      <vt:lpstr>Fédération Internationale de la Prévention des Infections (IFIC)</vt:lpstr>
      <vt:lpstr>Fédération Internationale de la Prévention des Infections (IFIC)</vt:lpstr>
    </vt:vector>
  </TitlesOfParts>
  <Company>Ontario Agency for Health Protection and Promotion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Hemodialysis and Peritoneal Dialysis</dc:title>
  <dc:creator>Pat Piaskowski</dc:creator>
  <cp:lastModifiedBy>PARNEIP</cp:lastModifiedBy>
  <cp:revision>276</cp:revision>
  <dcterms:created xsi:type="dcterms:W3CDTF">2011-11-21T14:44:13Z</dcterms:created>
  <dcterms:modified xsi:type="dcterms:W3CDTF">2015-06-15T06:42:40Z</dcterms:modified>
</cp:coreProperties>
</file>