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0" r:id="rId1"/>
  </p:sldMasterIdLst>
  <p:notesMasterIdLst>
    <p:notesMasterId r:id="rId23"/>
  </p:notesMasterIdLst>
  <p:sldIdLst>
    <p:sldId id="256" r:id="rId2"/>
    <p:sldId id="275" r:id="rId3"/>
    <p:sldId id="277" r:id="rId4"/>
    <p:sldId id="294" r:id="rId5"/>
    <p:sldId id="278" r:id="rId6"/>
    <p:sldId id="261" r:id="rId7"/>
    <p:sldId id="262" r:id="rId8"/>
    <p:sldId id="300" r:id="rId9"/>
    <p:sldId id="264" r:id="rId10"/>
    <p:sldId id="299" r:id="rId11"/>
    <p:sldId id="263" r:id="rId12"/>
    <p:sldId id="265" r:id="rId13"/>
    <p:sldId id="298" r:id="rId14"/>
    <p:sldId id="266" r:id="rId15"/>
    <p:sldId id="292" r:id="rId16"/>
    <p:sldId id="267" r:id="rId17"/>
    <p:sldId id="273" r:id="rId18"/>
    <p:sldId id="274" r:id="rId19"/>
    <p:sldId id="276" r:id="rId20"/>
    <p:sldId id="302" r:id="rId21"/>
    <p:sldId id="304" r:id="rId22"/>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19" autoAdjust="0"/>
    <p:restoredTop sz="86985" autoAdjust="0"/>
  </p:normalViewPr>
  <p:slideViewPr>
    <p:cSldViewPr>
      <p:cViewPr>
        <p:scale>
          <a:sx n="62" d="100"/>
          <a:sy n="62" d="100"/>
        </p:scale>
        <p:origin x="-1122" y="-150"/>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sorterViewPr>
    <p:cViewPr>
      <p:scale>
        <a:sx n="200" d="100"/>
        <a:sy n="200" d="100"/>
      </p:scale>
      <p:origin x="0" y="22638"/>
    </p:cViewPr>
  </p:sorterViewPr>
  <p:notesViewPr>
    <p:cSldViewPr>
      <p:cViewPr>
        <p:scale>
          <a:sx n="100" d="100"/>
          <a:sy n="100" d="100"/>
        </p:scale>
        <p:origin x="-780" y="21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9D9D8EE-C700-4935-848C-C4B1AE20E056}" type="datetimeFigureOut">
              <a:rPr lang="sv-SE"/>
              <a:pPr>
                <a:defRPr/>
              </a:pPr>
              <a:t>2015-06-15</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smtClean="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C18CEE7-A7B0-45D2-9AA9-0693CD920168}" type="slidenum">
              <a:rPr lang="sv-SE"/>
              <a:pPr>
                <a:defRPr/>
              </a:pPr>
              <a:t>‹N°›</a:t>
            </a:fld>
            <a:endParaRPr 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p:spPr>
      </p:sp>
      <p:sp>
        <p:nvSpPr>
          <p:cNvPr id="92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2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10AFE9-22EF-4B98-B6BD-B731D311FED9}" type="slidenum">
              <a:rPr lang="sv-SE" smtClean="0"/>
              <a:pPr/>
              <a:t>1</a:t>
            </a:fld>
            <a:endParaRPr lang="sv-S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Dans certains pays, des directives ou des recommandations nationales existent pour la transfusion de sang ou de produits sanguins, y compris les temps de perfusion de &lt;24 heures. Certains produits lipidiques peuvent également nécessiter un remplacement plus fréquent.</a:t>
            </a: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51E26F-B46C-4470-8A19-58575C1E953B}" type="slidenum">
              <a:rPr lang="sv-SE" smtClean="0"/>
              <a:pPr/>
              <a:t>10</a:t>
            </a:fld>
            <a:endParaRPr lang="sv-S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fr-FR" sz="1000" smtClean="0"/>
              <a:t>Sauf signes d'infection ou irritation, les cathéters IV périphériques ne nécessitent pas de modifications de routine, bien que certaines lignes directrices recommandent de changer cathéters veineux périphériques toutes les 72 à 96 heures chez les adultes pour réduire le risque de phlébite. Les cathéters périphériques ne devraient pas être remplacés régulièrement chez les enfants, sauf en cas de phlébite ou d'infiltration locale. Le remplacement systématique des cathéters centraux n’est pas nécessaire et expose le patient à des complications infectieuses et mécaniques supplémentaires.</a:t>
            </a:r>
          </a:p>
          <a:p>
            <a:pPr>
              <a:lnSpc>
                <a:spcPct val="90000"/>
              </a:lnSpc>
            </a:pPr>
            <a:r>
              <a:rPr lang="fr-FR" sz="1000" smtClean="0"/>
              <a:t>Les cathéters centraux ne devraient être utilisées que lorsque il y a une indication médicale. Pour cathéters intraveineux périphériques et centrux, le risque d'infection augmente avec la durée du cathétérisme. Les cathéters non indispensables doivent être rapidement retirés.</a:t>
            </a:r>
          </a:p>
          <a:p>
            <a:pPr>
              <a:lnSpc>
                <a:spcPct val="90000"/>
              </a:lnSpc>
            </a:pPr>
            <a:r>
              <a:rPr lang="fr-FR" sz="1000" smtClean="0"/>
              <a:t>Des délais maximaux recommandés pour le remplacement de composants de la ligne de perfusion ont été fondées sur trois principes. Tout d'abord, certains organismes peuvent se développer en nombre suffisant dans les 12 à 24 heures après la contamination d'un système de perfusion ce qui sert alors de réservoir dangereux pour l'infection. Cette infection est la base théorique pour le remplacement des systèmes intravasculaires (solution intraveineuse et voie veineuse) aussi souvent que toutes les 24 heures.</a:t>
            </a:r>
          </a:p>
          <a:p>
            <a:pPr>
              <a:lnSpc>
                <a:spcPct val="90000"/>
              </a:lnSpc>
            </a:pPr>
            <a:r>
              <a:rPr lang="fr-FR" sz="1000" smtClean="0"/>
              <a:t>Deuxièmement, plus un dispositif est laissé en place longtemps, plus élevé est le risque cumulatif d'infection. Pour certains appareils, le risque quotidien associé à laisser le cathéter en place pendant 24 heures supplémentaires augmente dès les premiers jours. Cette observation a conduit à des recommandations de remplacer ces dispositifs avant que le risque d'infection journalier n’augmente et d’arrêter tout usage dès que possible.</a:t>
            </a:r>
          </a:p>
          <a:p>
            <a:pPr>
              <a:lnSpc>
                <a:spcPct val="90000"/>
              </a:lnSpc>
            </a:pPr>
            <a:r>
              <a:rPr lang="fr-FR" sz="1000" smtClean="0"/>
              <a:t>Troisièmement, en l'absence de données sur les risques d'infection quantitatives pour des dispositifs spécifiques, la politique a été basée sur les données disponibles par ailleurs avec une vision sécuritaire. Des études prospectives randomisées ont par la suite démontré que de plus longues durées d'utilisation peuvent être tout aussi sûres pour certains dispositifs lorsque les taux d'infection sont suffisamment bas.</a:t>
            </a:r>
            <a:endParaRPr lang="es-ES_tradnl" sz="100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3A94C6-51E8-44B6-8225-3780DDFC1074}" type="slidenum">
              <a:rPr lang="sv-SE" smtClean="0"/>
              <a:pPr/>
              <a:t>11</a:t>
            </a:fld>
            <a:endParaRPr lang="sv-S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Les cathéters en téflon ou en polyuréthane ont été associés avec moins de complications infectieuses que des cathéters en chlorure de polyvinyle ou polyéthylène. Les aiguilles en acier utilisées comme une alternative aux cathéters veineux périphériques ont le même taux de complications infectieuses que les cathéters en téflon. Cependant, l'utilisation d'aiguilles d'acier est fréquemment compliquée par l'infiltration de liquides IV dans les tissus sous-cutanés.</a:t>
            </a:r>
          </a:p>
          <a:p>
            <a:r>
              <a:rPr lang="fr-FR" smtClean="0"/>
              <a:t>Un personnel bien formé devraient pose et suivre les perfusions.</a:t>
            </a:r>
          </a:p>
          <a:p>
            <a:r>
              <a:rPr lang="fr-FR" smtClean="0"/>
              <a:t>Masques, coiffes et casaques ne sont pas nécessaires pour l'insertion de voies IV périphériques. L'utilisation de gants non stériles et d’un tablier ou d’une sur blouse peuvent protéger l'opérateur en cas d'exposition de sang (par exemple, des saignements abondants).</a:t>
            </a: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6AE23D-2C16-4EFC-B234-BD5F1C8E4E22}" type="slidenum">
              <a:rPr lang="sv-SE" smtClean="0"/>
              <a:pPr/>
              <a:t>12</a:t>
            </a:fld>
            <a:endParaRPr lang="sv-S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r>
              <a:rPr lang="fr-FR" smtClean="0"/>
              <a:t>Placez le bras sur une feuille ou une serviette propre.</a:t>
            </a:r>
          </a:p>
          <a:p>
            <a:pPr marL="228600" indent="-228600"/>
            <a:r>
              <a:rPr lang="fr-FR" smtClean="0"/>
              <a:t>L'opérateur doit utiliser un désinfectant pour les mains à base d'alcool ou un savon antiseptique pour désinfecter les mains. Si ceux-ci ne sont pas disponibles, se laver les mains avec du savon pendant au moins 20 secondes.</a:t>
            </a:r>
          </a:p>
          <a:p>
            <a:pPr marL="228600" indent="-228600"/>
            <a:r>
              <a:rPr lang="fr-FR" smtClean="0"/>
              <a:t>Sécher soigneusement les mains sur un papier ou un linge propre, sauf en cas de friction hydroalcoolique.</a:t>
            </a:r>
          </a:p>
          <a:p>
            <a:pPr marL="228600" indent="-228600"/>
            <a:r>
              <a:rPr lang="fr-FR" smtClean="0"/>
              <a:t>L'utilisation de gants ne dispense pas de l'hygiène des mains.</a:t>
            </a:r>
          </a:p>
          <a:p>
            <a:pPr marL="228600" indent="-228600"/>
            <a:r>
              <a:rPr lang="fr-FR" smtClean="0"/>
              <a:t>S’il est nécessaire d’enlever les poils du site d'insertion, couper les poils; éviter le rasage.</a:t>
            </a:r>
          </a:p>
          <a:p>
            <a:pPr marL="228600" indent="-228600"/>
            <a:r>
              <a:rPr lang="fr-FR" smtClean="0"/>
              <a:t>Désinfecter le site de la peau avec de chlorhexidine-alcoolique à 0,5%, de la teinture d'iode à 2% , polyvidone iodée alcoolique à 10% , ou de l'alcool à 70% (isopropanol).</a:t>
            </a:r>
          </a:p>
          <a:p>
            <a:pPr marL="228600" indent="-228600"/>
            <a:r>
              <a:rPr lang="fr-FR" smtClean="0"/>
              <a:t>Appliquer en frottant pendant 30 secondes et laisser sécher avant d'insérer le cathéter.</a:t>
            </a:r>
          </a:p>
          <a:p>
            <a:pPr marL="228600" indent="-228600"/>
            <a:r>
              <a:rPr lang="fr-FR" smtClean="0"/>
              <a:t>Les produits à base de chlorhexidine ne doivent pas être utilisés chez les enfants de moins de 2 mois.</a:t>
            </a: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465C6F-E67D-4C4D-9EB7-740C1541071D}" type="slidenum">
              <a:rPr lang="sv-SE" smtClean="0"/>
              <a:pPr/>
              <a:t>13</a:t>
            </a:fld>
            <a:endParaRPr lang="sv-S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r>
              <a:rPr lang="fr-FR" smtClean="0"/>
              <a:t>Insérez le cathéter dans la veine, de préférence au niveau du membre supérieur, en utilisant une technique sans contact.</a:t>
            </a:r>
          </a:p>
          <a:p>
            <a:pPr marL="228600" indent="-228600"/>
            <a:r>
              <a:rPr lang="fr-FR" smtClean="0"/>
              <a:t>Appliquer un pansement stérile (gaze ou semi-perméable transparent) et fixer. Les pansements adhésifs semi-perméables sont plus chers; mais ils permettent l'inspection du site sans retrait du pansement.</a:t>
            </a:r>
          </a:p>
          <a:p>
            <a:pPr marL="228600" indent="-228600"/>
            <a:r>
              <a:rPr lang="fr-FR" smtClean="0"/>
              <a:t>Fixer le cathéter pour éviter tout mouvement et inscrivez la date de pose.</a:t>
            </a:r>
          </a:p>
          <a:p>
            <a:pPr marL="228600" indent="-228600"/>
            <a:r>
              <a:rPr lang="fr-FR" smtClean="0"/>
              <a:t>Évaluer la nécessité de la poursuite du cathétérisme toutes les 24 heures.</a:t>
            </a:r>
          </a:p>
          <a:p>
            <a:pPr marL="228600" indent="-228600"/>
            <a:r>
              <a:rPr lang="fr-FR" smtClean="0"/>
              <a:t>Inspectez le cathéter de façon quotidienne et retirez le au premier signe d'infection.</a:t>
            </a:r>
          </a:p>
          <a:p>
            <a:pPr marL="228600" indent="-228600"/>
            <a:r>
              <a:rPr lang="fr-FR" smtClean="0"/>
              <a:t>Éviter les veines dénudées, en particulier dans la jambe.</a:t>
            </a:r>
          </a:p>
          <a:p>
            <a:pPr marL="228600" indent="-228600"/>
            <a:r>
              <a:rPr lang="fr-FR" sz="1600" smtClean="0">
                <a:cs typeface="Arial" charset="0"/>
              </a:rPr>
              <a:t>Le cathéter et le matériel de pose doivent être stériles</a:t>
            </a:r>
            <a:r>
              <a:rPr lang="fr-FR" smtClean="0"/>
              <a:t>. Il est préférable d'utiliser du matériel à usage unique.</a:t>
            </a:r>
            <a:endParaRPr lang="en-GB"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5E0632-372A-4FA5-8D8A-3A604034E936}" type="slidenum">
              <a:rPr lang="sv-SE" smtClean="0"/>
              <a:pPr/>
              <a:t>14</a:t>
            </a:fld>
            <a:endParaRPr lang="sv-S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7890" name="2 Marcador de notas"/>
          <p:cNvSpPr>
            <a:spLocks noGrp="1"/>
          </p:cNvSpPr>
          <p:nvPr>
            <p:ph type="body" idx="1"/>
          </p:nvPr>
        </p:nvSpPr>
        <p:spPr bwMode="auto">
          <a:noFill/>
        </p:spPr>
        <p:txBody>
          <a:bodyPr wrap="square" numCol="1" anchor="t" anchorCtr="0" compatLnSpc="1">
            <a:prstTxWarp prst="textNoShape">
              <a:avLst/>
            </a:prstTxWarp>
          </a:bodyPr>
          <a:lstStyle/>
          <a:p>
            <a:r>
              <a:rPr lang="fr-FR" smtClean="0"/>
              <a:t>Le choix du site peut être un facteur de risque important d'infection: les taux d'infection les plus élevés ont été observés pour les sites jugulaire et fémoral comparés au site sous-clavier</a:t>
            </a:r>
          </a:p>
          <a:p>
            <a:r>
              <a:rPr lang="fr-FR" smtClean="0"/>
              <a:t>Utilisez un maximum de précautions barrières : gants stériles, casaque, casquette et un masque pour l'opérateur ainsi qu’un grand champ stérile pour couvrir le patient. De préférence désinfecter le site de la peau avec de la chlorhexidine alcoolique à 2%. Laisser sécher avant d'insérer le cathéter.</a:t>
            </a:r>
          </a:p>
          <a:p>
            <a:r>
              <a:rPr lang="fr-FR" smtClean="0"/>
              <a:t>Changer les pansements transparents régulièrement, au moins une fois par semaine ou plus fréquemment si le pansement est sale, décollé, ou humide. Les pansements en gaze doivent être changés tous les deux jours.</a:t>
            </a:r>
          </a:p>
          <a:p>
            <a:r>
              <a:rPr lang="fr-FR" smtClean="0"/>
              <a:t>Remplacer la ligne veineuse à des intervalles pas plus fréquents que 72 heures sauf an cas d’utilisation de sang, de produits sanguins ou de lipides.</a:t>
            </a:r>
            <a:endParaRPr lang="en-US" smtClean="0"/>
          </a:p>
        </p:txBody>
      </p:sp>
      <p:sp>
        <p:nvSpPr>
          <p:cNvPr id="3789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DDD390-A941-4F3E-8C48-E6FFC5133CEE}" type="slidenum">
              <a:rPr lang="sv-SE" smtClean="0"/>
              <a:pPr/>
              <a:t>15</a:t>
            </a:fld>
            <a:endParaRPr lang="sv-S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r>
              <a:rPr lang="fr-FR" smtClean="0"/>
              <a:t>L’antibioprophylaxie systémique tandis que le cathéter est en palce.</a:t>
            </a:r>
          </a:p>
          <a:p>
            <a:pPr marL="228600" indent="-228600"/>
            <a:r>
              <a:rPr lang="fr-FR" smtClean="0"/>
              <a:t>L'utilisation topique de pommades ou de crèmes anti-microbiennes au niveau du site d'insertion.</a:t>
            </a:r>
          </a:p>
          <a:p>
            <a:pPr marL="228600" indent="-228600"/>
            <a:r>
              <a:rPr lang="fr-FR" smtClean="0"/>
              <a:t>Le remplacement systématique des cathéters veineux centraux.</a:t>
            </a:r>
          </a:p>
          <a:p>
            <a:pPr marL="228600" indent="-228600"/>
            <a:r>
              <a:rPr lang="fr-FR" smtClean="0"/>
              <a:t>L'utilisation systématique de verrous antibiotiques pour les cathéters veineux centraux.</a:t>
            </a:r>
          </a:p>
          <a:p>
            <a:pPr marL="228600" indent="-228600"/>
            <a:r>
              <a:rPr lang="fr-FR" smtClean="0"/>
              <a:t>L'utilisation systématique de filtres sur la ligne.</a:t>
            </a:r>
            <a:endParaRPr lang="sv-SE"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CED076-63A1-4EC1-8DEE-F7B331E29084}" type="slidenum">
              <a:rPr lang="sv-SE" smtClean="0"/>
              <a:pPr/>
              <a:t>16</a:t>
            </a:fld>
            <a:endParaRPr lang="sv-S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9A1B3F-39CE-4A7C-A0F2-D1EE6A0B8C3E}" type="slidenum">
              <a:rPr lang="sv-SE" smtClean="0"/>
              <a:pPr/>
              <a:t>17</a:t>
            </a:fld>
            <a:endParaRPr lang="sv-S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63F4F9-E0E4-4396-AC98-3278C1743B92}" type="slidenum">
              <a:rPr lang="sv-SE" smtClean="0"/>
              <a:pPr/>
              <a:t>18</a:t>
            </a:fld>
            <a:endParaRPr lang="sv-S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 typeface="Calibri" pitchFamily="34" charset="0"/>
              <a:buAutoNum type="arabicPeriod"/>
            </a:pPr>
            <a:r>
              <a:rPr lang="en-US" smtClean="0"/>
              <a:t> Vrai</a:t>
            </a:r>
          </a:p>
          <a:p>
            <a:pPr marL="228600" indent="-228600">
              <a:buFont typeface="Calibri" pitchFamily="34" charset="0"/>
              <a:buAutoNum type="arabicPeriod"/>
            </a:pPr>
            <a:r>
              <a:rPr lang="en-US" smtClean="0"/>
              <a:t> A</a:t>
            </a:r>
          </a:p>
          <a:p>
            <a:pPr marL="228600" indent="-228600"/>
            <a:r>
              <a:rPr lang="en-US" smtClean="0"/>
              <a:t>3.  C</a:t>
            </a: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55DDD0-B809-47C8-8270-15616187131F}" type="slidenum">
              <a:rPr lang="sv-SE" smtClean="0"/>
              <a:pPr/>
              <a:t>19</a:t>
            </a:fld>
            <a:endParaRPr lang="sv-S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11EC3F-E073-40C0-B3F6-B791404F90C5}" type="slidenum">
              <a:rPr lang="sv-SE" smtClean="0"/>
              <a:pPr/>
              <a:t>2</a:t>
            </a:fld>
            <a:endParaRPr lang="sv-S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36617D-4FCF-4306-A246-D74B4FFBFDE0}" type="slidenum">
              <a:rPr lang="sv-SE" smtClean="0"/>
              <a:pPr/>
              <a:t>3</a:t>
            </a:fld>
            <a:endParaRPr lang="sv-S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Les perfusions par voie intraveineuse (IV) sont parmi les plus fréquentes des procédures invasives effectuées dans les soins de santé; et sont administrées soit par des voies périphériques ou centrales. Les infections ne sont pas rares.</a:t>
            </a:r>
          </a:p>
          <a:p>
            <a:endParaRPr lang="fr-FR" smtClean="0"/>
          </a:p>
          <a:p>
            <a:r>
              <a:rPr lang="fr-FR" smtClean="0"/>
              <a:t>Les cathéters IV sont la principale source de bactériémie sur voie veineuse centrale (CLABSI). Les infections associées à des cathéters périphériques peuvent se produire, mais avec une incidence beaucoup plus faible.</a:t>
            </a:r>
          </a:p>
          <a:p>
            <a:r>
              <a:rPr lang="fr-FR" smtClean="0"/>
              <a:t>Un cathéter IV est un corps étranger qui produit une réaction dans l'hôte résultant dans un biofilm ou couche de matière fibrineuse sur les surfaces interne et externe du cathéter. Ce biofilm peut être colonisé par des microorganismes qui sont ensuite protégés des mécanismes de défense de l'hôte et de l'effet des antimicrobiens.</a:t>
            </a:r>
          </a:p>
          <a:p>
            <a:r>
              <a:rPr lang="fr-FR" smtClean="0"/>
              <a:t>L'infection locale et systémique peut résulter d'une contamination ou de la colonisation des dispositifs intravasculaires. Cellulite, formation d'abcès, thrombophlébite septique, bactériémie, endocardite sont des complications possibles de la thérapie intravasculaire.</a:t>
            </a:r>
          </a:p>
          <a:p>
            <a:endParaRPr lang="fr-FR" smtClean="0"/>
          </a:p>
          <a:p>
            <a:r>
              <a:rPr lang="fr-FR" smtClean="0"/>
              <a:t>Les mesures de prévention et de contrôle des infections sont conçues pour prévenir la contamination des dispositifs intravasculaires. Les principes utilisés pour prévenir l'infection sont similaires pour les deux type de cathéters, centraux et périphériques.</a:t>
            </a:r>
            <a:endParaRPr lang="sv-SE"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D42735-E8F5-48C2-8AE5-4D7FB67C2C9E}" type="slidenum">
              <a:rPr lang="sv-SE" smtClean="0"/>
              <a:pPr/>
              <a:t>4</a:t>
            </a:fld>
            <a:endParaRPr lang="sv-S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300" smtClean="0"/>
              <a:t>Points clés</a:t>
            </a:r>
          </a:p>
          <a:p>
            <a:pPr eaLnBrk="1" hangingPunct="1">
              <a:spcBef>
                <a:spcPts val="200"/>
              </a:spcBef>
            </a:pPr>
            <a:r>
              <a:rPr lang="fr-FR" sz="1300" smtClean="0">
                <a:cs typeface="Arial" charset="0"/>
              </a:rPr>
              <a:t>Asepsie rigoureuse à l’insertion et à la réfection du pansement</a:t>
            </a:r>
          </a:p>
          <a:p>
            <a:pPr eaLnBrk="1" hangingPunct="1">
              <a:spcBef>
                <a:spcPts val="200"/>
              </a:spcBef>
            </a:pPr>
            <a:r>
              <a:rPr lang="fr-FR" sz="1300" smtClean="0">
                <a:cs typeface="Arial" charset="0"/>
              </a:rPr>
              <a:t>Site d’insertion sec et protégé avec un pansement stérile</a:t>
            </a:r>
          </a:p>
          <a:p>
            <a:pPr eaLnBrk="1" hangingPunct="1">
              <a:spcBef>
                <a:spcPts val="200"/>
              </a:spcBef>
            </a:pPr>
            <a:r>
              <a:rPr lang="fr-FR" sz="1300" smtClean="0">
                <a:cs typeface="Arial" charset="0"/>
              </a:rPr>
              <a:t>Ne pas toucher la peau avant insertion</a:t>
            </a:r>
          </a:p>
          <a:p>
            <a:pPr eaLnBrk="1" hangingPunct="1">
              <a:spcBef>
                <a:spcPts val="200"/>
              </a:spcBef>
            </a:pPr>
            <a:r>
              <a:rPr lang="fr-FR" sz="1300" smtClean="0">
                <a:cs typeface="Arial" charset="0"/>
              </a:rPr>
              <a:t>Lignes sécurisées et fixées </a:t>
            </a:r>
          </a:p>
          <a:p>
            <a:pPr eaLnBrk="1" hangingPunct="1">
              <a:spcBef>
                <a:spcPts val="200"/>
              </a:spcBef>
            </a:pPr>
            <a:r>
              <a:rPr lang="fr-FR" sz="1300" smtClean="0">
                <a:cs typeface="Arial" charset="0"/>
              </a:rPr>
              <a:t>Système clos</a:t>
            </a:r>
          </a:p>
          <a:p>
            <a:pPr eaLnBrk="1" hangingPunct="1">
              <a:spcBef>
                <a:spcPts val="200"/>
              </a:spcBef>
            </a:pPr>
            <a:r>
              <a:rPr lang="fr-FR" sz="1300" smtClean="0">
                <a:cs typeface="Arial" charset="0"/>
              </a:rPr>
              <a:t>Vérification journalière du point d’insertion </a:t>
            </a:r>
          </a:p>
          <a:p>
            <a:pPr eaLnBrk="1" hangingPunct="1">
              <a:spcBef>
                <a:spcPts val="200"/>
              </a:spcBef>
            </a:pPr>
            <a:r>
              <a:rPr lang="fr-FR" sz="1300" smtClean="0">
                <a:cs typeface="Arial" charset="0"/>
              </a:rPr>
              <a:t>Retrait du cathéter dès que possible</a:t>
            </a:r>
          </a:p>
          <a:p>
            <a:pPr eaLnBrk="1" hangingPunct="1">
              <a:spcBef>
                <a:spcPts val="200"/>
              </a:spcBef>
            </a:pPr>
            <a:r>
              <a:rPr lang="fr-FR" sz="1300" smtClean="0">
                <a:cs typeface="Arial" charset="0"/>
              </a:rPr>
              <a:t>Ne pas réutiliser un cathéter à usage unique</a:t>
            </a:r>
          </a:p>
          <a:p>
            <a:pPr eaLnBrk="1" hangingPunct="1">
              <a:spcBef>
                <a:spcPts val="200"/>
              </a:spcBef>
            </a:pPr>
            <a:r>
              <a:rPr lang="fr-FR" sz="1300" smtClean="0">
                <a:cs typeface="Arial" charset="0"/>
              </a:rPr>
              <a:t>Formation du personnel soignant et contrôle des connaissances</a:t>
            </a:r>
          </a:p>
          <a:p>
            <a:pPr eaLnBrk="1" hangingPunct="1">
              <a:spcBef>
                <a:spcPts val="200"/>
              </a:spcBef>
            </a:pPr>
            <a:r>
              <a:rPr lang="fr-FR" sz="1300" smtClean="0">
                <a:cs typeface="Arial" charset="0"/>
              </a:rPr>
              <a:t>Préférer d’autres voies pour l’hydratation ou la nutrition parentérale</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CB6AF7-267E-4491-90AC-D2B0535F3FE6}" type="slidenum">
              <a:rPr lang="sv-SE" smtClean="0"/>
              <a:pPr/>
              <a:t>5</a:t>
            </a:fld>
            <a:endParaRPr lang="sv-S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Les micro-organismes peuvent produire des infections et contaminer des solutions, des équipements, des sites d'insertion du cathéter, ou la circulation sanguine</a:t>
            </a:r>
          </a:p>
          <a:p>
            <a:endParaRPr lang="fr-FR" smtClean="0"/>
          </a:p>
          <a:p>
            <a:r>
              <a:rPr lang="fr-FR" smtClean="0"/>
              <a:t>Les infections associées à des dispositifs intravasculaires semblent résulter de deux réservoirs principaux: 1) la contamination de la lumière du cathéter à partir de micro-organismes dans du liquide circulant, et 2) la contamination des surfaces du cathéter externe à partir de la migration de la flore du site d'insertion le long des surfaces extérieures de la canule. La majorité des organismes infectieux atteignent l'extrémité du cathéter à partir de la flore cutanée qui colonisent les parties du site d’insertion, les microbes contaminant les systèmes d’injection proviennent de sources externes.</a:t>
            </a:r>
            <a:endParaRPr lang="sv-SE"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AE9C98-CF2A-4CF8-9FA7-2DDAAE20E578}" type="slidenum">
              <a:rPr lang="sv-SE" smtClean="0"/>
              <a:pPr/>
              <a:t>6</a:t>
            </a:fld>
            <a:endParaRPr lang="sv-S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Les sources de contamination du dispositif ainsi que la solution de perfusion sont soit intrinsèques (contamination avant l'emploi) ou extrinsèques (contamination introduite pendant le traitement).</a:t>
            </a:r>
          </a:p>
          <a:p>
            <a:r>
              <a:rPr lang="fr-FR" smtClean="0"/>
              <a:t>La plupart des micro-organismes qui causent des infections liées aux dispositifs intravasculaires sont issus de la propre flore cutanée du patient, cependant, la contamination de l’embase du cathéter est également une source importante d'infection.</a:t>
            </a:r>
          </a:p>
          <a:p>
            <a:r>
              <a:rPr lang="fr-FR" smtClean="0"/>
              <a:t>Les bactéries Gram positives comptent pour 60 à 90% des infections à S. aureus (résistant à la méthicilline et sensible, staphylococcus à coagulase negative). Moins fréquemment, les bacilles à Gram négatif (y compris Acinetobacter baumannii multirésistant) ou Candida albicans peuvent causer une infection.</a:t>
            </a:r>
            <a:endParaRPr lang="es-ES_tradnl"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2E453C-F0E2-4E46-8E99-7D989A60B101}" type="slidenum">
              <a:rPr lang="sv-SE" smtClean="0"/>
              <a:pPr/>
              <a:t>7</a:t>
            </a:fld>
            <a:endParaRPr lang="sv-S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5BAFD89-CE5B-44A0-A2ED-3F02F9414A3F}" type="slidenum">
              <a:rPr lang="en-US" smtClean="0">
                <a:ea typeface="ＭＳ Ｐゴシック"/>
                <a:cs typeface="ＭＳ Ｐゴシック"/>
              </a:rPr>
              <a:pPr/>
              <a:t>8</a:t>
            </a:fld>
            <a:endParaRPr lang="en-US" smtClean="0">
              <a:ea typeface="ＭＳ Ｐゴシック"/>
              <a:cs typeface="ＭＳ Ｐゴシック"/>
            </a:endParaRPr>
          </a:p>
        </p:txBody>
      </p:sp>
      <p:sp>
        <p:nvSpPr>
          <p:cNvPr id="23554" name="Rectangle 2"/>
          <p:cNvSpPr>
            <a:spLocks noGrp="1" noRot="1" noChangeAspect="1" noChangeArrowheads="1" noTextEdit="1"/>
          </p:cNvSpPr>
          <p:nvPr>
            <p:ph type="sldImg"/>
          </p:nvPr>
        </p:nvSpPr>
        <p:spPr bwMode="auto">
          <a:xfrm>
            <a:off x="1152525" y="692150"/>
            <a:ext cx="4556125" cy="3416300"/>
          </a:xfrm>
          <a:noFill/>
          <a:ln>
            <a:solidFill>
              <a:srgbClr val="000000"/>
            </a:solidFill>
            <a:miter lim="800000"/>
            <a:headEnd/>
            <a:tailEnd/>
          </a:ln>
        </p:spPr>
      </p:sp>
      <p:sp>
        <p:nvSpPr>
          <p:cNvPr id="23555" name="Rectangle 3"/>
          <p:cNvSpPr>
            <a:spLocks noGrp="1" noChangeArrowheads="1"/>
          </p:cNvSpPr>
          <p:nvPr>
            <p:ph type="body" idx="1"/>
          </p:nvPr>
        </p:nvSpPr>
        <p:spPr bwMode="auto">
          <a:xfrm>
            <a:off x="914400" y="4346575"/>
            <a:ext cx="5029200" cy="3849688"/>
          </a:xfrm>
          <a:noFill/>
        </p:spPr>
        <p:txBody>
          <a:bodyPr wrap="square" numCol="1" anchor="t" anchorCtr="0" compatLnSpc="1">
            <a:prstTxWarp prst="textNoShape">
              <a:avLst/>
            </a:prstTxWarp>
          </a:bodyPr>
          <a:lstStyle/>
          <a:p>
            <a:r>
              <a:rPr lang="fr-FR" smtClean="0"/>
              <a:t>Les micro-organismes de la peau peuvent entrer dans le site d'insertion du cathéter le long de l'extérieur du cathéter. Les micro-organismes des mains du personnel ou de la peau du patient peuvent entrer à travers l’embase lorsque le cathéter est débranché ou par les sites d'injection.</a:t>
            </a:r>
          </a:p>
          <a:p>
            <a:r>
              <a:rPr lang="fr-FR" smtClean="0"/>
              <a:t>En particulier, les staphylocoques coagulase-négatifs peuvent adhérer aux surfaces en polymère du dispositif plus efficacement que d'autres micro-organismes. Les microbes se développent dans le biofilm créé, généralement sur la surface extérieure du cathéter, peuvent être libérés dans la circulation sanguine.</a:t>
            </a:r>
          </a:p>
          <a:p>
            <a:r>
              <a:rPr lang="fr-FR" smtClean="0"/>
              <a:t>Moins fréquemment, les bactériémies sur DIV avoir été causée par des micro-organismes qui poussent dans liquides de perfusions ou des médicaments préparés commercialement et insuffisamment stérilisés. Les infections provenant de perfusions contaminées peuvent apparaître comme des épidémies. Enfin, la colonisation de l'extrémité du cathéter peut se produire, ensemencées à partir d'un site distant de l'infection (par exemple, des plaies, des poumons ou des reins).</a:t>
            </a:r>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882FCF-CC4B-4203-A161-6186E25005C6}" type="slidenum">
              <a:rPr lang="sv-SE" smtClean="0"/>
              <a:pPr/>
              <a:t>9</a:t>
            </a:fld>
            <a:endParaRPr lang="sv-SE"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srcRect/>
          <a:stretch>
            <a:fillRect/>
          </a:stretch>
        </p:blipFill>
        <p:spPr bwMode="auto">
          <a:xfrm>
            <a:off x="7524750" y="6043613"/>
            <a:ext cx="792163" cy="554037"/>
          </a:xfrm>
          <a:prstGeom prst="rect">
            <a:avLst/>
          </a:prstGeom>
          <a:noFill/>
          <a:ln w="9525">
            <a:noFill/>
            <a:miter lim="800000"/>
            <a:headEnd/>
            <a:tailEnd/>
          </a:ln>
        </p:spPr>
      </p:pic>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sz="1400">
                <a:latin typeface="Arial" pitchFamily="34" charset="0"/>
                <a:cs typeface="Arial" pitchFamily="34" charset="0"/>
              </a:defRPr>
            </a:lvl1pPr>
          </a:lstStyle>
          <a:p>
            <a:pPr>
              <a:defRPr/>
            </a:pPr>
            <a:r>
              <a:rPr lang="fr-FR"/>
              <a:t>Octobre 2014</a:t>
            </a:r>
            <a:endParaRPr lang="en-GB" dirty="0"/>
          </a:p>
        </p:txBody>
      </p:sp>
      <p:sp>
        <p:nvSpPr>
          <p:cNvPr id="6" name="Slide Number Placeholder 5"/>
          <p:cNvSpPr>
            <a:spLocks noGrp="1"/>
          </p:cNvSpPr>
          <p:nvPr>
            <p:ph type="sldNum" sz="quarter" idx="11"/>
          </p:nvPr>
        </p:nvSpPr>
        <p:spPr/>
        <p:txBody>
          <a:bodyPr/>
          <a:lstStyle>
            <a:lvl1pPr>
              <a:defRPr sz="1400"/>
            </a:lvl1pPr>
          </a:lstStyle>
          <a:p>
            <a:pPr>
              <a:defRPr/>
            </a:pPr>
            <a:r>
              <a:rPr lang="en-GB"/>
              <a:t>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fr-FR"/>
              <a:t>Octobre 2014</a:t>
            </a:r>
            <a:endParaRPr lang="en-GB" dirty="0"/>
          </a:p>
        </p:txBody>
      </p:sp>
      <p:sp>
        <p:nvSpPr>
          <p:cNvPr id="5" name="Slide Number Placeholder 5"/>
          <p:cNvSpPr>
            <a:spLocks noGrp="1"/>
          </p:cNvSpPr>
          <p:nvPr>
            <p:ph type="sldNum" sz="quarter" idx="11"/>
          </p:nvPr>
        </p:nvSpPr>
        <p:spPr>
          <a:ln/>
        </p:spPr>
        <p:txBody>
          <a:bodyPr/>
          <a:lstStyle>
            <a:lvl1pPr>
              <a:defRPr/>
            </a:lvl1pPr>
          </a:lstStyle>
          <a:p>
            <a:pPr>
              <a:defRPr/>
            </a:pPr>
            <a:fld id="{F5559702-E680-4F4E-AD67-BCECE8D57892}" type="slidenum">
              <a:rPr lang="en-GB"/>
              <a:pPr>
                <a:defRPr/>
              </a:pPr>
              <a:t>‹N°›</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fr-FR"/>
              <a:t>Octobre 2014</a:t>
            </a:r>
            <a:endParaRPr lang="en-GB" dirty="0"/>
          </a:p>
        </p:txBody>
      </p:sp>
      <p:sp>
        <p:nvSpPr>
          <p:cNvPr id="6" name="Slide Number Placeholder 5"/>
          <p:cNvSpPr>
            <a:spLocks noGrp="1"/>
          </p:cNvSpPr>
          <p:nvPr>
            <p:ph type="sldNum" sz="quarter" idx="11"/>
          </p:nvPr>
        </p:nvSpPr>
        <p:spPr>
          <a:ln/>
        </p:spPr>
        <p:txBody>
          <a:bodyPr/>
          <a:lstStyle>
            <a:lvl1pPr>
              <a:defRPr/>
            </a:lvl1pPr>
          </a:lstStyle>
          <a:p>
            <a:pPr>
              <a:defRPr/>
            </a:pPr>
            <a:fld id="{1E67DA63-9E6A-41E7-B144-1F5C1A171156}" type="slidenum">
              <a:rPr lang="en-GB"/>
              <a:pPr>
                <a:defRPr/>
              </a:pPr>
              <a:t>‹N°›</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fr-FR"/>
              <a:t>Octobre 2014</a:t>
            </a:r>
            <a:endParaRPr lang="en-GB" dirty="0"/>
          </a:p>
        </p:txBody>
      </p:sp>
      <p:sp>
        <p:nvSpPr>
          <p:cNvPr id="4" name="Slide Number Placeholder 5"/>
          <p:cNvSpPr>
            <a:spLocks noGrp="1"/>
          </p:cNvSpPr>
          <p:nvPr>
            <p:ph type="sldNum" sz="quarter" idx="11"/>
          </p:nvPr>
        </p:nvSpPr>
        <p:spPr>
          <a:ln/>
        </p:spPr>
        <p:txBody>
          <a:bodyPr/>
          <a:lstStyle>
            <a:lvl1pPr>
              <a:defRPr/>
            </a:lvl1pPr>
          </a:lstStyle>
          <a:p>
            <a:pPr>
              <a:defRPr/>
            </a:pPr>
            <a:fld id="{FD6CF2F6-C2E5-4636-852C-DDBCD7FF9EF5}" type="slidenum">
              <a:rPr lang="en-GB"/>
              <a:pPr>
                <a:defRPr/>
              </a:pPr>
              <a:t>‹N°›</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fr-FR"/>
              <a:t>Octobre 2014</a:t>
            </a:r>
            <a:endParaRPr lang="en-GB" dirty="0"/>
          </a:p>
        </p:txBody>
      </p:sp>
      <p:sp>
        <p:nvSpPr>
          <p:cNvPr id="3" name="Slide Number Placeholder 5"/>
          <p:cNvSpPr>
            <a:spLocks noGrp="1"/>
          </p:cNvSpPr>
          <p:nvPr>
            <p:ph type="sldNum" sz="quarter" idx="11"/>
          </p:nvPr>
        </p:nvSpPr>
        <p:spPr>
          <a:ln/>
        </p:spPr>
        <p:txBody>
          <a:bodyPr/>
          <a:lstStyle>
            <a:lvl1pPr>
              <a:defRPr/>
            </a:lvl1pPr>
          </a:lstStyle>
          <a:p>
            <a:pPr>
              <a:defRPr/>
            </a:pPr>
            <a:fld id="{CD1E6061-F85F-4CAE-AD98-8F99C423AD0C}" type="slidenum">
              <a:rPr lang="en-GB"/>
              <a:pPr>
                <a:defRPr/>
              </a:pPr>
              <a:t>‹N°›</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400">
                <a:solidFill>
                  <a:schemeClr val="bg2"/>
                </a:solidFill>
                <a:latin typeface="Arial" pitchFamily="34" charset="0"/>
                <a:cs typeface="Arial" pitchFamily="34" charset="0"/>
              </a:defRPr>
            </a:lvl1pPr>
          </a:lstStyle>
          <a:p>
            <a:pPr>
              <a:defRPr/>
            </a:pPr>
            <a:r>
              <a:rPr lang="fr-FR"/>
              <a:t>Octobre 2014</a:t>
            </a:r>
            <a:endParaRPr lang="en-GB" dirty="0"/>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noFill/>
          <a:ln w="19050">
            <a:noFill/>
          </a:ln>
        </p:spPr>
        <p:txBody>
          <a:bodyPr vert="horz" lIns="0" tIns="0" rIns="0" bIns="0" rtlCol="0" anchor="ctr"/>
          <a:lstStyle>
            <a:lvl1pPr algn="ctr">
              <a:defRPr sz="1400">
                <a:solidFill>
                  <a:srgbClr val="FFFFFF"/>
                </a:solidFill>
                <a:latin typeface="Arial" pitchFamily="34" charset="0"/>
                <a:cs typeface="Arial" pitchFamily="34" charset="0"/>
              </a:defRPr>
            </a:lvl1pPr>
          </a:lstStyle>
          <a:p>
            <a:pPr>
              <a:defRPr/>
            </a:pPr>
            <a:fld id="{56D958FA-5616-4E58-8339-BE616D1B7A97}" type="slidenum">
              <a:rPr lang="en-GB"/>
              <a:pPr>
                <a:defRPr/>
              </a:pPr>
              <a:t>‹N°›</a:t>
            </a:fld>
            <a:endParaRPr lang="en-GB" dirty="0"/>
          </a:p>
        </p:txBody>
      </p:sp>
      <p:pic>
        <p:nvPicPr>
          <p:cNvPr id="1032" name="Picture 9"/>
          <p:cNvPicPr>
            <a:picLocks noChangeAspect="1"/>
          </p:cNvPicPr>
          <p:nvPr userDrawn="1"/>
        </p:nvPicPr>
        <p:blipFill>
          <a:blip r:embed="rId7"/>
          <a:srcRect/>
          <a:stretch>
            <a:fillRect/>
          </a:stretch>
        </p:blipFill>
        <p:spPr bwMode="auto">
          <a:xfrm>
            <a:off x="7524750" y="6043613"/>
            <a:ext cx="792163" cy="5540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6" r:id="rId1"/>
    <p:sldLayoutId id="2147483762" r:id="rId2"/>
    <p:sldLayoutId id="2147483763" r:id="rId3"/>
    <p:sldLayoutId id="2147483764" r:id="rId4"/>
    <p:sldLayoutId id="2147483765" r:id="rId5"/>
  </p:sldLayoutIdLst>
  <p:timing>
    <p:tnLst>
      <p:par>
        <p:cTn id="1" dur="indefinite" restart="never" nodeType="tmRoot"/>
      </p:par>
    </p:tnLst>
  </p:timing>
  <p:hf hdr="0" ftr="0"/>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0BD0D9"/>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10CF9B"/>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7CCA62"/>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jstor.org/stable/10.1086/591059"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rcn.org.uk/__data/assets/pdf_file/0005/78593/002179.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cdc.gov/mmwr/preview/mmwrhtml/rr5110a1.ht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theific.org/"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ubrik 1"/>
          <p:cNvSpPr>
            <a:spLocks noGrp="1"/>
          </p:cNvSpPr>
          <p:nvPr>
            <p:ph type="ctrTitle"/>
          </p:nvPr>
        </p:nvSpPr>
        <p:spPr>
          <a:xfrm>
            <a:off x="323850" y="1052513"/>
            <a:ext cx="7743825" cy="4103687"/>
          </a:xfrm>
        </p:spPr>
        <p:txBody>
          <a:bodyPr/>
          <a:lstStyle/>
          <a:p>
            <a:pPr eaLnBrk="1" fontAlgn="auto" hangingPunct="1">
              <a:spcAft>
                <a:spcPts val="0"/>
              </a:spcAft>
              <a:defRPr/>
            </a:pPr>
            <a:r>
              <a:rPr lang="fr-FR" dirty="0" smtClean="0">
                <a:cs typeface="Arial" charset="0"/>
              </a:rPr>
              <a:t>Prévention des infections associées aux dispositifs </a:t>
            </a:r>
            <a:r>
              <a:rPr lang="fr-FR" dirty="0" err="1" smtClean="0">
                <a:cs typeface="Arial" charset="0"/>
              </a:rPr>
              <a:t>intra-vasculaires</a:t>
            </a:r>
            <a:endParaRPr lang="fr-FR" dirty="0" smtClean="0">
              <a:cs typeface="Arial" charset="0"/>
            </a:endParaRPr>
          </a:p>
        </p:txBody>
      </p:sp>
      <p:pic>
        <p:nvPicPr>
          <p:cNvPr id="8194" name="Picture 2" descr="fica-iih-3"/>
          <p:cNvPicPr>
            <a:picLocks noChangeAspect="1" noChangeArrowheads="1"/>
          </p:cNvPicPr>
          <p:nvPr/>
        </p:nvPicPr>
        <p:blipFill>
          <a:blip r:embed="rId3"/>
          <a:srcRect/>
          <a:stretch>
            <a:fillRect/>
          </a:stretch>
        </p:blipFill>
        <p:spPr bwMode="auto">
          <a:xfrm>
            <a:off x="4356100" y="4292600"/>
            <a:ext cx="2919413" cy="194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ubrik 1"/>
          <p:cNvSpPr>
            <a:spLocks noGrp="1"/>
          </p:cNvSpPr>
          <p:nvPr>
            <p:ph type="title"/>
          </p:nvPr>
        </p:nvSpPr>
        <p:spPr>
          <a:xfrm>
            <a:off x="539750" y="188913"/>
            <a:ext cx="7620000" cy="1143000"/>
          </a:xfrm>
        </p:spPr>
        <p:txBody>
          <a:bodyPr/>
          <a:lstStyle/>
          <a:p>
            <a:pPr eaLnBrk="1" fontAlgn="auto" hangingPunct="1">
              <a:spcAft>
                <a:spcPts val="0"/>
              </a:spcAft>
              <a:defRPr/>
            </a:pPr>
            <a:r>
              <a:rPr lang="fr-FR" dirty="0" smtClean="0"/>
              <a:t>Prévention des Infections - 2</a:t>
            </a:r>
            <a:endParaRPr lang="fr-FR" dirty="0" smtClean="0">
              <a:latin typeface="Arial" charset="0"/>
              <a:cs typeface="Arial" charset="0"/>
            </a:endParaRPr>
          </a:p>
        </p:txBody>
      </p:sp>
      <p:graphicFrame>
        <p:nvGraphicFramePr>
          <p:cNvPr id="5" name="4 Marcador de contenido"/>
          <p:cNvGraphicFramePr>
            <a:graphicFrameLocks noGrp="1"/>
          </p:cNvGraphicFramePr>
          <p:nvPr>
            <p:ph idx="1"/>
          </p:nvPr>
        </p:nvGraphicFramePr>
        <p:xfrm>
          <a:off x="179388" y="1557338"/>
          <a:ext cx="8208962" cy="4572000"/>
        </p:xfrm>
        <a:graphic>
          <a:graphicData uri="http://schemas.openxmlformats.org/drawingml/2006/table">
            <a:tbl>
              <a:tblPr firstRow="1" bandRow="1">
                <a:tableStyleId>{5C22544A-7EE6-4342-B048-85BDC9FD1C3A}</a:tableStyleId>
              </a:tblPr>
              <a:tblGrid>
                <a:gridCol w="2016919"/>
                <a:gridCol w="6192688"/>
              </a:tblGrid>
              <a:tr h="370840">
                <a:tc>
                  <a:txBody>
                    <a:bodyPr/>
                    <a:lstStyle/>
                    <a:p>
                      <a:r>
                        <a:rPr lang="fr-FR" sz="1800" b="1" kern="1200" baseline="0" noProof="0" dirty="0" smtClean="0">
                          <a:solidFill>
                            <a:schemeClr val="lt1"/>
                          </a:solidFill>
                          <a:latin typeface="+mn-lt"/>
                          <a:ea typeface="+mn-ea"/>
                          <a:cs typeface="+mn-cs"/>
                        </a:rPr>
                        <a:t>Principales sources d’Infection</a:t>
                      </a:r>
                      <a:endParaRPr lang="fr-FR" noProof="0" dirty="0"/>
                    </a:p>
                  </a:txBody>
                  <a:tcPr marL="91447" marR="91447"/>
                </a:tc>
                <a:tc>
                  <a:txBody>
                    <a:bodyPr/>
                    <a:lstStyle/>
                    <a:p>
                      <a:r>
                        <a:rPr lang="fr-FR" sz="1800" b="1" kern="1200" baseline="0" noProof="0" dirty="0" smtClean="0">
                          <a:solidFill>
                            <a:schemeClr val="lt1"/>
                          </a:solidFill>
                          <a:latin typeface="+mn-lt"/>
                          <a:ea typeface="+mn-ea"/>
                          <a:cs typeface="+mn-cs"/>
                        </a:rPr>
                        <a:t>Prévention</a:t>
                      </a:r>
                      <a:endParaRPr lang="fr-FR" noProof="0" dirty="0"/>
                    </a:p>
                  </a:txBody>
                  <a:tcPr marL="91447" marR="91447"/>
                </a:tc>
              </a:tr>
              <a:tr h="370840">
                <a:tc>
                  <a:txBody>
                    <a:bodyPr/>
                    <a:lstStyle/>
                    <a:p>
                      <a:r>
                        <a:rPr lang="fr-FR" sz="1800" kern="1200" baseline="0" noProof="0" dirty="0" smtClean="0">
                          <a:solidFill>
                            <a:schemeClr val="dk1"/>
                          </a:solidFill>
                          <a:latin typeface="+mn-lt"/>
                          <a:ea typeface="+mn-ea"/>
                          <a:cs typeface="+mn-cs"/>
                        </a:rPr>
                        <a:t>Insertion du cathéter</a:t>
                      </a:r>
                      <a:endParaRPr lang="fr-FR" noProof="0" dirty="0"/>
                    </a:p>
                  </a:txBody>
                  <a:tcPr marL="91447" marR="91447"/>
                </a:tc>
                <a:tc>
                  <a:txBody>
                    <a:bodyPr/>
                    <a:lstStyle/>
                    <a:p>
                      <a:r>
                        <a:rPr lang="fr-FR" sz="1800" kern="1200" baseline="0" noProof="0" dirty="0" smtClean="0">
                          <a:solidFill>
                            <a:schemeClr val="dk1"/>
                          </a:solidFill>
                          <a:latin typeface="+mn-lt"/>
                          <a:ea typeface="+mn-ea"/>
                          <a:cs typeface="+mn-cs"/>
                        </a:rPr>
                        <a:t>Désinfection chirurgicale des mains  et port de gants stériles</a:t>
                      </a:r>
                    </a:p>
                    <a:p>
                      <a:r>
                        <a:rPr lang="fr-FR" sz="1800" kern="1200" baseline="0" noProof="0" dirty="0" smtClean="0">
                          <a:solidFill>
                            <a:schemeClr val="dk1"/>
                          </a:solidFill>
                          <a:latin typeface="+mn-lt"/>
                          <a:ea typeface="+mn-ea"/>
                          <a:cs typeface="+mn-cs"/>
                        </a:rPr>
                        <a:t>Désinfection de la peau au niveau du site d’insertion</a:t>
                      </a:r>
                    </a:p>
                  </a:txBody>
                  <a:tcPr marL="91447" marR="91447"/>
                </a:tc>
              </a:tr>
              <a:tr h="370840">
                <a:tc>
                  <a:txBody>
                    <a:bodyPr/>
                    <a:lstStyle/>
                    <a:p>
                      <a:r>
                        <a:rPr lang="fr-FR" sz="1800" kern="1200" baseline="0" noProof="0" dirty="0" smtClean="0">
                          <a:solidFill>
                            <a:schemeClr val="dk1"/>
                          </a:solidFill>
                          <a:latin typeface="+mn-lt"/>
                          <a:ea typeface="+mn-ea"/>
                          <a:cs typeface="+mn-cs"/>
                        </a:rPr>
                        <a:t>Point d’insertion du Cathéter </a:t>
                      </a:r>
                      <a:endParaRPr lang="fr-FR" noProof="0" dirty="0"/>
                    </a:p>
                  </a:txBody>
                  <a:tcPr marL="91447" marR="91447"/>
                </a:tc>
                <a:tc>
                  <a:txBody>
                    <a:bodyPr/>
                    <a:lstStyle/>
                    <a:p>
                      <a:r>
                        <a:rPr lang="fr-FR" sz="1800" kern="1200" baseline="0" noProof="0" dirty="0" smtClean="0">
                          <a:solidFill>
                            <a:schemeClr val="dk1"/>
                          </a:solidFill>
                          <a:latin typeface="+mn-lt"/>
                          <a:ea typeface="+mn-ea"/>
                          <a:cs typeface="+mn-cs"/>
                        </a:rPr>
                        <a:t>Couvrir avec un pansement stérile</a:t>
                      </a:r>
                    </a:p>
                    <a:p>
                      <a:r>
                        <a:rPr lang="fr-FR" sz="1800" kern="1200" baseline="0" noProof="0" dirty="0" smtClean="0">
                          <a:solidFill>
                            <a:schemeClr val="dk1"/>
                          </a:solidFill>
                          <a:latin typeface="+mn-lt"/>
                          <a:ea typeface="+mn-ea"/>
                          <a:cs typeface="+mn-cs"/>
                        </a:rPr>
                        <a:t>Retirer le cathéter en cas de signes d’infection</a:t>
                      </a:r>
                    </a:p>
                    <a:p>
                      <a:r>
                        <a:rPr lang="fr-FR" sz="1800" kern="1200" baseline="0" noProof="0" dirty="0" smtClean="0">
                          <a:solidFill>
                            <a:schemeClr val="dk1"/>
                          </a:solidFill>
                          <a:latin typeface="+mn-lt"/>
                          <a:ea typeface="+mn-ea"/>
                          <a:cs typeface="+mn-cs"/>
                        </a:rPr>
                        <a:t>Inspecter le point d’insertion toutes les 24h</a:t>
                      </a:r>
                    </a:p>
                    <a:p>
                      <a:r>
                        <a:rPr lang="fr-FR" sz="1800" kern="1200" baseline="0" noProof="0" dirty="0" smtClean="0">
                          <a:solidFill>
                            <a:schemeClr val="dk1"/>
                          </a:solidFill>
                          <a:latin typeface="+mn-lt"/>
                          <a:ea typeface="+mn-ea"/>
                          <a:cs typeface="+mn-cs"/>
                        </a:rPr>
                        <a:t>Changer le pansement seulement si nécessaire</a:t>
                      </a:r>
                    </a:p>
                    <a:p>
                      <a:r>
                        <a:rPr lang="fr-FR" sz="1800" kern="1200" baseline="0" noProof="0" dirty="0" smtClean="0">
                          <a:solidFill>
                            <a:schemeClr val="dk1"/>
                          </a:solidFill>
                          <a:latin typeface="+mn-lt"/>
                          <a:ea typeface="+mn-ea"/>
                          <a:cs typeface="+mn-cs"/>
                        </a:rPr>
                        <a:t>Ne pas utiliser de pommade antibactérienne</a:t>
                      </a:r>
                      <a:endParaRPr lang="fr-FR" noProof="0" dirty="0"/>
                    </a:p>
                  </a:txBody>
                  <a:tcPr marL="91447" marR="91447"/>
                </a:tc>
              </a:tr>
              <a:tr h="370840">
                <a:tc>
                  <a:txBody>
                    <a:bodyPr/>
                    <a:lstStyle/>
                    <a:p>
                      <a:r>
                        <a:rPr lang="fr-FR" sz="1800" kern="1200" baseline="0" noProof="0" dirty="0" smtClean="0">
                          <a:solidFill>
                            <a:schemeClr val="dk1"/>
                          </a:solidFill>
                          <a:latin typeface="+mn-lt"/>
                          <a:ea typeface="+mn-ea"/>
                          <a:cs typeface="+mn-cs"/>
                        </a:rPr>
                        <a:t>Sites d’Injection </a:t>
                      </a:r>
                      <a:endParaRPr lang="fr-FR" noProof="0" dirty="0"/>
                    </a:p>
                  </a:txBody>
                  <a:tcPr marL="91447" marR="91447"/>
                </a:tc>
                <a:tc>
                  <a:txBody>
                    <a:bodyPr/>
                    <a:lstStyle/>
                    <a:p>
                      <a:r>
                        <a:rPr lang="fr-FR" sz="1800" kern="1200" baseline="0" noProof="0" dirty="0" smtClean="0">
                          <a:solidFill>
                            <a:schemeClr val="dk1"/>
                          </a:solidFill>
                          <a:latin typeface="+mn-lt"/>
                          <a:ea typeface="+mn-ea"/>
                          <a:cs typeface="+mn-cs"/>
                        </a:rPr>
                        <a:t>Nettoyer avec de l’alcool à 70% et laisser sécher</a:t>
                      </a:r>
                    </a:p>
                    <a:p>
                      <a:r>
                        <a:rPr lang="fr-FR" sz="1800" kern="1200" baseline="0" noProof="0" dirty="0" smtClean="0">
                          <a:solidFill>
                            <a:schemeClr val="dk1"/>
                          </a:solidFill>
                          <a:latin typeface="+mn-lt"/>
                          <a:ea typeface="+mn-ea"/>
                          <a:cs typeface="+mn-cs"/>
                        </a:rPr>
                        <a:t>Fermer les sites non </a:t>
                      </a:r>
                      <a:r>
                        <a:rPr lang="fr-FR" sz="1800" kern="1200" baseline="0" noProof="0" dirty="0" err="1" smtClean="0">
                          <a:solidFill>
                            <a:schemeClr val="dk1"/>
                          </a:solidFill>
                          <a:latin typeface="+mn-lt"/>
                          <a:ea typeface="+mn-ea"/>
                          <a:cs typeface="+mn-cs"/>
                        </a:rPr>
                        <a:t>utilsés</a:t>
                      </a:r>
                      <a:r>
                        <a:rPr lang="fr-FR" sz="1800" kern="1200" baseline="0" noProof="0" dirty="0" smtClean="0">
                          <a:solidFill>
                            <a:schemeClr val="dk1"/>
                          </a:solidFill>
                          <a:latin typeface="+mn-lt"/>
                          <a:ea typeface="+mn-ea"/>
                          <a:cs typeface="+mn-cs"/>
                        </a:rPr>
                        <a:t> à l’aide d’obturateurs stériles</a:t>
                      </a:r>
                      <a:endParaRPr lang="fr-FR" noProof="0" dirty="0"/>
                    </a:p>
                  </a:txBody>
                  <a:tcPr marL="91447" marR="91447"/>
                </a:tc>
              </a:tr>
              <a:tr h="370840">
                <a:tc>
                  <a:txBody>
                    <a:bodyPr/>
                    <a:lstStyle/>
                    <a:p>
                      <a:r>
                        <a:rPr lang="fr-FR" sz="1800" kern="1200" baseline="0" noProof="0" dirty="0" smtClean="0">
                          <a:solidFill>
                            <a:schemeClr val="dk1"/>
                          </a:solidFill>
                          <a:latin typeface="+mn-lt"/>
                          <a:ea typeface="+mn-ea"/>
                          <a:cs typeface="+mn-cs"/>
                        </a:rPr>
                        <a:t>Changement des lignes de perfusion</a:t>
                      </a:r>
                      <a:endParaRPr lang="fr-FR" noProof="0" dirty="0"/>
                    </a:p>
                  </a:txBody>
                  <a:tcPr marL="91447" marR="91447"/>
                </a:tc>
                <a:tc>
                  <a:txBody>
                    <a:bodyPr/>
                    <a:lstStyle/>
                    <a:p>
                      <a:r>
                        <a:rPr lang="fr-FR" sz="1800" kern="1200" baseline="0" noProof="0" dirty="0" smtClean="0">
                          <a:solidFill>
                            <a:schemeClr val="dk1"/>
                          </a:solidFill>
                          <a:latin typeface="+mn-lt"/>
                          <a:ea typeface="+mn-ea"/>
                          <a:cs typeface="+mn-cs"/>
                        </a:rPr>
                        <a:t>Ne pas les remplacer plus fréquemment que 72h (toutes les 24h pour les produits sanguins et les lipides ).</a:t>
                      </a:r>
                    </a:p>
                    <a:p>
                      <a:r>
                        <a:rPr lang="fr-FR" sz="1800" kern="1200" baseline="0" noProof="0" dirty="0" smtClean="0">
                          <a:solidFill>
                            <a:schemeClr val="dk1"/>
                          </a:solidFill>
                          <a:latin typeface="+mn-lt"/>
                          <a:ea typeface="+mn-ea"/>
                          <a:cs typeface="+mn-cs"/>
                        </a:rPr>
                        <a:t>Hygiène des mains</a:t>
                      </a:r>
                    </a:p>
                    <a:p>
                      <a:r>
                        <a:rPr lang="fr-FR" sz="1800" kern="1200" baseline="0" noProof="0" dirty="0" smtClean="0">
                          <a:solidFill>
                            <a:schemeClr val="dk1"/>
                          </a:solidFill>
                          <a:latin typeface="+mn-lt"/>
                          <a:ea typeface="+mn-ea"/>
                          <a:cs typeface="+mn-cs"/>
                        </a:rPr>
                        <a:t>Réaliser une technique aseptique.</a:t>
                      </a:r>
                    </a:p>
                  </a:txBody>
                  <a:tcPr marL="91447" marR="91447"/>
                </a:tc>
              </a:tr>
            </a:tbl>
          </a:graphicData>
        </a:graphic>
      </p:graphicFrame>
      <p:sp>
        <p:nvSpPr>
          <p:cNvPr id="26646"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fr-FR" smtClean="0">
                <a:latin typeface="Arial" charset="0"/>
                <a:cs typeface="Arial" charset="0"/>
              </a:rPr>
              <a:t>Octobre 2014</a:t>
            </a:r>
            <a:endParaRPr lang="sv-SE" smtClean="0">
              <a:latin typeface="Arial" charset="0"/>
              <a:cs typeface="Arial" charset="0"/>
            </a:endParaRPr>
          </a:p>
        </p:txBody>
      </p:sp>
      <p:sp>
        <p:nvSpPr>
          <p:cNvPr id="26647" name="Slide Number Placeholder 2"/>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ED60700A-B667-43BD-9102-DDAB5187C436}" type="slidenum">
              <a:rPr lang="en-GB" smtClean="0">
                <a:latin typeface="Arial" charset="0"/>
                <a:cs typeface="Arial" charset="0"/>
              </a:rPr>
              <a:pPr/>
              <a:t>10</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ubrik 1"/>
          <p:cNvSpPr>
            <a:spLocks noGrp="1"/>
          </p:cNvSpPr>
          <p:nvPr>
            <p:ph type="title"/>
          </p:nvPr>
        </p:nvSpPr>
        <p:spPr/>
        <p:txBody>
          <a:bodyPr/>
          <a:lstStyle/>
          <a:p>
            <a:pPr eaLnBrk="1" fontAlgn="auto" hangingPunct="1">
              <a:spcAft>
                <a:spcPts val="0"/>
              </a:spcAft>
              <a:defRPr/>
            </a:pPr>
            <a:r>
              <a:rPr lang="fr-FR" dirty="0" smtClean="0">
                <a:cs typeface="Arial" charset="0"/>
              </a:rPr>
              <a:t>Généralités- 1</a:t>
            </a:r>
          </a:p>
        </p:txBody>
      </p:sp>
      <p:sp>
        <p:nvSpPr>
          <p:cNvPr id="28674" name="Platshållare för innehåll 2"/>
          <p:cNvSpPr>
            <a:spLocks noGrp="1"/>
          </p:cNvSpPr>
          <p:nvPr>
            <p:ph idx="1"/>
          </p:nvPr>
        </p:nvSpPr>
        <p:spPr>
          <a:xfrm>
            <a:off x="250825" y="1341438"/>
            <a:ext cx="7705725" cy="4967287"/>
          </a:xfrm>
        </p:spPr>
        <p:txBody>
          <a:bodyPr/>
          <a:lstStyle/>
          <a:p>
            <a:pPr indent="-342900" eaLnBrk="1" hangingPunct="1">
              <a:spcBef>
                <a:spcPts val="200"/>
              </a:spcBef>
              <a:defRPr/>
            </a:pPr>
            <a:r>
              <a:rPr lang="fr-FR" sz="2800" dirty="0" smtClean="0">
                <a:cs typeface="Arial" charset="0"/>
              </a:rPr>
              <a:t>Changement quotidien des cathéters périphériques non recommandé</a:t>
            </a:r>
          </a:p>
          <a:p>
            <a:pPr lvl="1" eaLnBrk="1" hangingPunct="1">
              <a:spcBef>
                <a:spcPts val="200"/>
              </a:spcBef>
              <a:defRPr/>
            </a:pPr>
            <a:r>
              <a:rPr lang="fr-FR" sz="2400" dirty="0" smtClean="0">
                <a:cs typeface="Arial" charset="0"/>
              </a:rPr>
              <a:t>Chez l’adulte, recommandation de changer toutes les 72-96 heures pour réduire le risque de phlébite</a:t>
            </a:r>
          </a:p>
          <a:p>
            <a:pPr lvl="1" eaLnBrk="1" hangingPunct="1">
              <a:spcBef>
                <a:spcPts val="200"/>
              </a:spcBef>
              <a:defRPr/>
            </a:pPr>
            <a:r>
              <a:rPr lang="fr-FR" sz="2400" dirty="0" smtClean="0">
                <a:cs typeface="Arial" charset="0"/>
              </a:rPr>
              <a:t>Chez l’enfant, pas de remplacement quotidien</a:t>
            </a:r>
          </a:p>
          <a:p>
            <a:pPr indent="-342900" eaLnBrk="1" hangingPunct="1">
              <a:spcBef>
                <a:spcPts val="200"/>
              </a:spcBef>
              <a:defRPr/>
            </a:pPr>
            <a:r>
              <a:rPr lang="fr-FR" sz="2800" dirty="0" smtClean="0">
                <a:cs typeface="Arial" charset="0"/>
              </a:rPr>
              <a:t>Changement quotidien des cathéters centraux non nécessaires</a:t>
            </a:r>
          </a:p>
          <a:p>
            <a:pPr lvl="1" eaLnBrk="1" hangingPunct="1">
              <a:spcBef>
                <a:spcPts val="200"/>
              </a:spcBef>
              <a:defRPr/>
            </a:pPr>
            <a:r>
              <a:rPr lang="fr-FR" sz="2400" dirty="0" smtClean="0">
                <a:cs typeface="Arial" charset="0"/>
              </a:rPr>
              <a:t>Cathéters centraux utilisés seulement dans certaines indications</a:t>
            </a:r>
          </a:p>
          <a:p>
            <a:pPr lvl="1" eaLnBrk="1" hangingPunct="1">
              <a:spcBef>
                <a:spcPts val="200"/>
              </a:spcBef>
              <a:defRPr/>
            </a:pPr>
            <a:r>
              <a:rPr lang="fr-FR" sz="2400" dirty="0" smtClean="0">
                <a:cs typeface="Arial" charset="0"/>
              </a:rPr>
              <a:t>Cathéters non indispensables à retirer</a:t>
            </a:r>
          </a:p>
          <a:p>
            <a:pPr indent="-342900" eaLnBrk="1" hangingPunct="1">
              <a:spcBef>
                <a:spcPts val="200"/>
              </a:spcBef>
              <a:defRPr/>
            </a:pPr>
            <a:r>
              <a:rPr lang="fr-FR" sz="2800" dirty="0" smtClean="0">
                <a:cs typeface="Arial" charset="0"/>
              </a:rPr>
              <a:t>La durée de cathétérisme augmente le risque d’infection</a:t>
            </a:r>
          </a:p>
          <a:p>
            <a:pPr eaLnBrk="1" hangingPunct="1">
              <a:spcBef>
                <a:spcPts val="200"/>
              </a:spcBef>
              <a:defRPr/>
            </a:pPr>
            <a:endParaRPr lang="fr-FR" sz="2400" dirty="0" smtClean="0">
              <a:cs typeface="Arial" charset="0"/>
            </a:endParaRPr>
          </a:p>
        </p:txBody>
      </p:sp>
      <p:sp>
        <p:nvSpPr>
          <p:cNvPr id="28675"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fr-FR" smtClean="0">
                <a:latin typeface="Arial" charset="0"/>
                <a:cs typeface="Arial" charset="0"/>
              </a:rPr>
              <a:t>Octobre 2014</a:t>
            </a:r>
            <a:endParaRPr lang="sv-SE" smtClean="0">
              <a:latin typeface="Arial" charset="0"/>
              <a:cs typeface="Arial" charset="0"/>
            </a:endParaRPr>
          </a:p>
        </p:txBody>
      </p:sp>
      <p:sp>
        <p:nvSpPr>
          <p:cNvPr id="28676" name="Slide Number Placeholder 2"/>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335E7F1B-014A-4496-815A-F65774A77E65}" type="slidenum">
              <a:rPr lang="en-GB" smtClean="0">
                <a:latin typeface="Arial" charset="0"/>
                <a:cs typeface="Arial" charset="0"/>
              </a:rPr>
              <a:pPr/>
              <a:t>11</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p:cNvSpPr>
            <a:spLocks noGrp="1"/>
          </p:cNvSpPr>
          <p:nvPr>
            <p:ph type="title"/>
          </p:nvPr>
        </p:nvSpPr>
        <p:spPr/>
        <p:txBody>
          <a:bodyPr/>
          <a:lstStyle/>
          <a:p>
            <a:pPr eaLnBrk="1" fontAlgn="auto" hangingPunct="1">
              <a:spcAft>
                <a:spcPts val="0"/>
              </a:spcAft>
              <a:defRPr/>
            </a:pPr>
            <a:r>
              <a:rPr lang="sv-SE" dirty="0" smtClean="0">
                <a:cs typeface="Arial" charset="0"/>
              </a:rPr>
              <a:t>Généralités- 2</a:t>
            </a:r>
          </a:p>
        </p:txBody>
      </p:sp>
      <p:sp>
        <p:nvSpPr>
          <p:cNvPr id="30722" name="Platshållare för innehåll 2"/>
          <p:cNvSpPr>
            <a:spLocks noGrp="1"/>
          </p:cNvSpPr>
          <p:nvPr>
            <p:ph idx="1"/>
          </p:nvPr>
        </p:nvSpPr>
        <p:spPr>
          <a:xfrm>
            <a:off x="250825" y="1412875"/>
            <a:ext cx="7837488" cy="4800600"/>
          </a:xfrm>
        </p:spPr>
        <p:txBody>
          <a:bodyPr/>
          <a:lstStyle/>
          <a:p>
            <a:pPr eaLnBrk="1" hangingPunct="1"/>
            <a:r>
              <a:rPr lang="fr-FR" sz="2800" smtClean="0">
                <a:cs typeface="Arial" charset="0"/>
              </a:rPr>
              <a:t>Cathéter en téflon ou polyuréthane sont associés à un risque d’infection plus faible.</a:t>
            </a:r>
          </a:p>
          <a:p>
            <a:pPr eaLnBrk="1" hangingPunct="1"/>
            <a:r>
              <a:rPr lang="fr-FR" sz="2800" smtClean="0">
                <a:cs typeface="Arial" charset="0"/>
              </a:rPr>
              <a:t>Les aiguilles en acier ont le même taux d’infection que les cathéter en Téflon. </a:t>
            </a:r>
          </a:p>
          <a:p>
            <a:pPr lvl="1" eaLnBrk="1" hangingPunct="1"/>
            <a:r>
              <a:rPr lang="fr-FR" sz="2400" smtClean="0">
                <a:cs typeface="Arial" charset="0"/>
              </a:rPr>
              <a:t>Plus d’infiltration avec les aguilles en acier</a:t>
            </a:r>
          </a:p>
          <a:p>
            <a:pPr eaLnBrk="1" hangingPunct="1"/>
            <a:r>
              <a:rPr lang="fr-FR" sz="2800" smtClean="0">
                <a:cs typeface="Arial" charset="0"/>
              </a:rPr>
              <a:t>Soignants bien formés à poser et entretenir la perfusion </a:t>
            </a:r>
          </a:p>
          <a:p>
            <a:pPr eaLnBrk="1" hangingPunct="1"/>
            <a:r>
              <a:rPr lang="fr-FR" sz="2800" smtClean="0">
                <a:cs typeface="Arial" charset="0"/>
              </a:rPr>
              <a:t>Masque, charlotte et blouse non nécessaires à l’insertion du cathéter périphérique</a:t>
            </a:r>
          </a:p>
          <a:p>
            <a:pPr eaLnBrk="1" hangingPunct="1"/>
            <a:r>
              <a:rPr lang="fr-FR" sz="2800" smtClean="0">
                <a:cs typeface="Arial" charset="0"/>
              </a:rPr>
              <a:t>Utilisation de gants non stériles suffisant pour protéger l’opérateur en cas d’exposition au sang</a:t>
            </a:r>
          </a:p>
        </p:txBody>
      </p:sp>
      <p:sp>
        <p:nvSpPr>
          <p:cNvPr id="30723"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fr-FR" smtClean="0">
                <a:latin typeface="Arial" charset="0"/>
                <a:cs typeface="Arial" charset="0"/>
              </a:rPr>
              <a:t>Octobre 2014</a:t>
            </a:r>
            <a:endParaRPr lang="sv-SE" smtClean="0">
              <a:latin typeface="Arial" charset="0"/>
              <a:cs typeface="Arial" charset="0"/>
            </a:endParaRPr>
          </a:p>
        </p:txBody>
      </p:sp>
      <p:sp>
        <p:nvSpPr>
          <p:cNvPr id="30724" name="Slide Number Placeholder 2"/>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F0BD5559-BEEF-4683-A88B-842013BFE4B3}" type="slidenum">
              <a:rPr lang="en-GB" smtClean="0">
                <a:latin typeface="Arial" charset="0"/>
                <a:cs typeface="Arial" charset="0"/>
              </a:rPr>
              <a:pPr/>
              <a:t>12</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p:cNvSpPr>
            <a:spLocks noGrp="1"/>
          </p:cNvSpPr>
          <p:nvPr>
            <p:ph type="title"/>
          </p:nvPr>
        </p:nvSpPr>
        <p:spPr>
          <a:xfrm>
            <a:off x="395288" y="352425"/>
            <a:ext cx="6913562" cy="1143000"/>
          </a:xfrm>
        </p:spPr>
        <p:txBody>
          <a:bodyPr/>
          <a:lstStyle/>
          <a:p>
            <a:pPr eaLnBrk="1" fontAlgn="auto" hangingPunct="1">
              <a:spcAft>
                <a:spcPts val="0"/>
              </a:spcAft>
              <a:defRPr/>
            </a:pPr>
            <a:r>
              <a:rPr lang="fr-FR" dirty="0" smtClean="0"/>
              <a:t>Protocole pour perfusion périphérique - 1</a:t>
            </a:r>
            <a:endParaRPr lang="fr-FR" dirty="0" smtClean="0">
              <a:latin typeface="Arial" charset="0"/>
              <a:cs typeface="Arial" charset="0"/>
            </a:endParaRPr>
          </a:p>
        </p:txBody>
      </p:sp>
      <p:sp>
        <p:nvSpPr>
          <p:cNvPr id="25603" name="Platshållare för innehåll 2"/>
          <p:cNvSpPr>
            <a:spLocks noGrp="1"/>
          </p:cNvSpPr>
          <p:nvPr>
            <p:ph idx="1"/>
          </p:nvPr>
        </p:nvSpPr>
        <p:spPr>
          <a:xfrm>
            <a:off x="179388" y="1941513"/>
            <a:ext cx="7854950" cy="4800600"/>
          </a:xfrm>
        </p:spPr>
        <p:txBody>
          <a:bodyPr rtlCol="0">
            <a:normAutofit fontScale="70000" lnSpcReduction="20000"/>
          </a:bodyPr>
          <a:lstStyle/>
          <a:p>
            <a:pPr eaLnBrk="1" fontAlgn="auto" hangingPunct="1">
              <a:spcAft>
                <a:spcPts val="0"/>
              </a:spcAft>
              <a:buFont typeface="Arial" pitchFamily="34" charset="0"/>
              <a:buChar char="•"/>
              <a:defRPr/>
            </a:pPr>
            <a:r>
              <a:rPr lang="fr-FR" sz="3700" dirty="0" smtClean="0">
                <a:cs typeface="Arial" charset="0"/>
              </a:rPr>
              <a:t>Hygiène des mains du patient (produit hydro-alcoolique ou savon antiseptique) </a:t>
            </a:r>
          </a:p>
          <a:p>
            <a:pPr eaLnBrk="1" fontAlgn="auto" hangingPunct="1">
              <a:spcAft>
                <a:spcPts val="0"/>
              </a:spcAft>
              <a:buFont typeface="Arial" pitchFamily="34" charset="0"/>
              <a:buChar char="•"/>
              <a:defRPr/>
            </a:pPr>
            <a:r>
              <a:rPr lang="fr-FR" sz="3700" dirty="0" smtClean="0">
                <a:cs typeface="Arial" charset="0"/>
              </a:rPr>
              <a:t>Placer le bras sur un drap propre ou un champ</a:t>
            </a:r>
          </a:p>
          <a:p>
            <a:pPr eaLnBrk="1" fontAlgn="auto" hangingPunct="1">
              <a:spcAft>
                <a:spcPts val="0"/>
              </a:spcAft>
              <a:buFont typeface="Arial" pitchFamily="34" charset="0"/>
              <a:buChar char="•"/>
              <a:defRPr/>
            </a:pPr>
            <a:r>
              <a:rPr lang="fr-FR" sz="3700" dirty="0" smtClean="0">
                <a:cs typeface="Arial" charset="0"/>
              </a:rPr>
              <a:t>Hygiène des mains de l’opérateur (même si utilisation de gants)</a:t>
            </a:r>
          </a:p>
          <a:p>
            <a:pPr eaLnBrk="1" fontAlgn="auto" hangingPunct="1">
              <a:spcAft>
                <a:spcPts val="0"/>
              </a:spcAft>
              <a:buFont typeface="Arial" pitchFamily="34" charset="0"/>
              <a:buChar char="•"/>
              <a:defRPr/>
            </a:pPr>
            <a:r>
              <a:rPr lang="fr-FR" sz="3700" dirty="0" smtClean="0">
                <a:cs typeface="Arial" charset="0"/>
              </a:rPr>
              <a:t>Ne pas dépiler (si nécessaire utiliser une pince, ne pas raser)</a:t>
            </a:r>
          </a:p>
          <a:p>
            <a:pPr eaLnBrk="1" fontAlgn="auto" hangingPunct="1">
              <a:spcAft>
                <a:spcPts val="0"/>
              </a:spcAft>
              <a:buFont typeface="Arial" pitchFamily="34" charset="0"/>
              <a:buChar char="•"/>
              <a:defRPr/>
            </a:pPr>
            <a:r>
              <a:rPr lang="fr-FR" sz="3700" dirty="0" smtClean="0">
                <a:cs typeface="Arial" charset="0"/>
              </a:rPr>
              <a:t>Désinfecter le site d’insertion cutané, appliquer pendant 30 secondes et laisser sécher</a:t>
            </a:r>
          </a:p>
          <a:p>
            <a:pPr marL="114300" indent="0" eaLnBrk="1" fontAlgn="auto" hangingPunct="1">
              <a:spcAft>
                <a:spcPts val="0"/>
              </a:spcAft>
              <a:buFont typeface="Arial" pitchFamily="34" charset="0"/>
              <a:buNone/>
              <a:defRPr/>
            </a:pPr>
            <a:r>
              <a:rPr lang="fr-FR" dirty="0" smtClean="0">
                <a:cs typeface="Arial" charset="0"/>
              </a:rPr>
              <a:t>	</a:t>
            </a:r>
            <a:r>
              <a:rPr lang="fr-FR" sz="2900" dirty="0" smtClean="0">
                <a:cs typeface="Arial" charset="0"/>
              </a:rPr>
              <a:t>Chlorhexidine alcoolique à 0,5%, teinture d’iode à 2%,</a:t>
            </a:r>
          </a:p>
          <a:p>
            <a:pPr marL="114300" indent="0" eaLnBrk="1" fontAlgn="auto" hangingPunct="1">
              <a:spcAft>
                <a:spcPts val="0"/>
              </a:spcAft>
              <a:buFont typeface="Arial" pitchFamily="34" charset="0"/>
              <a:buNone/>
              <a:defRPr/>
            </a:pPr>
            <a:r>
              <a:rPr lang="fr-FR" sz="2900" dirty="0" smtClean="0">
                <a:cs typeface="Arial" charset="0"/>
              </a:rPr>
              <a:t> 	</a:t>
            </a:r>
            <a:r>
              <a:rPr lang="fr-FR" sz="2900" dirty="0" err="1" smtClean="0">
                <a:cs typeface="Arial" charset="0"/>
              </a:rPr>
              <a:t>povidone</a:t>
            </a:r>
            <a:r>
              <a:rPr lang="fr-FR" sz="2900" dirty="0" smtClean="0">
                <a:cs typeface="Arial" charset="0"/>
              </a:rPr>
              <a:t>-iodée alcoolique à 10% ou </a:t>
            </a:r>
            <a:r>
              <a:rPr lang="fr-FR" sz="2900" dirty="0" err="1" smtClean="0">
                <a:cs typeface="Arial" charset="0"/>
              </a:rPr>
              <a:t>isopropanolol</a:t>
            </a:r>
            <a:r>
              <a:rPr lang="fr-FR" sz="2900" dirty="0" smtClean="0">
                <a:cs typeface="Arial" charset="0"/>
              </a:rPr>
              <a:t> </a:t>
            </a:r>
          </a:p>
          <a:p>
            <a:pPr eaLnBrk="1" fontAlgn="auto" hangingPunct="1">
              <a:spcAft>
                <a:spcPts val="0"/>
              </a:spcAft>
              <a:buFont typeface="Arial" pitchFamily="34" charset="0"/>
              <a:buChar char="•"/>
              <a:defRPr/>
            </a:pPr>
            <a:r>
              <a:rPr lang="fr-FR" sz="3700" dirty="0" smtClean="0">
                <a:cs typeface="Arial" charset="0"/>
              </a:rPr>
              <a:t>Les produits à base de </a:t>
            </a:r>
            <a:r>
              <a:rPr lang="fr-FR" sz="3700" dirty="0" err="1" smtClean="0">
                <a:cs typeface="Arial" charset="0"/>
              </a:rPr>
              <a:t>chlorhexidine</a:t>
            </a:r>
            <a:r>
              <a:rPr lang="fr-FR" sz="3700" dirty="0" smtClean="0">
                <a:cs typeface="Arial" charset="0"/>
              </a:rPr>
              <a:t> ne doivent pas être utilisés chez les enfant de moins de 2 mois</a:t>
            </a:r>
          </a:p>
        </p:txBody>
      </p:sp>
      <p:sp>
        <p:nvSpPr>
          <p:cNvPr id="32771"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fr-FR" smtClean="0">
                <a:latin typeface="Arial" charset="0"/>
                <a:cs typeface="Arial" charset="0"/>
              </a:rPr>
              <a:t>Octobre 2014</a:t>
            </a:r>
            <a:endParaRPr lang="sv-SE" smtClean="0">
              <a:latin typeface="Arial" charset="0"/>
              <a:cs typeface="Arial" charset="0"/>
            </a:endParaRPr>
          </a:p>
        </p:txBody>
      </p:sp>
      <p:pic>
        <p:nvPicPr>
          <p:cNvPr id="32772" name="Picture 1"/>
          <p:cNvPicPr>
            <a:picLocks noChangeAspect="1"/>
          </p:cNvPicPr>
          <p:nvPr/>
        </p:nvPicPr>
        <p:blipFill>
          <a:blip r:embed="rId3"/>
          <a:srcRect r="10449"/>
          <a:stretch>
            <a:fillRect/>
          </a:stretch>
        </p:blipFill>
        <p:spPr bwMode="auto">
          <a:xfrm>
            <a:off x="6926263" y="0"/>
            <a:ext cx="2217737" cy="1847850"/>
          </a:xfrm>
          <a:prstGeom prst="rect">
            <a:avLst/>
          </a:prstGeom>
          <a:noFill/>
          <a:ln w="9525">
            <a:noFill/>
            <a:miter lim="800000"/>
            <a:headEnd/>
            <a:tailEnd/>
          </a:ln>
        </p:spPr>
      </p:pic>
      <p:sp>
        <p:nvSpPr>
          <p:cNvPr id="32773" name="Slide Number Placeholder 2"/>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89721153-0018-441C-B344-AE77A47C0DEF}" type="slidenum">
              <a:rPr lang="en-GB" smtClean="0">
                <a:latin typeface="Arial" charset="0"/>
                <a:cs typeface="Arial" charset="0"/>
              </a:rPr>
              <a:pPr/>
              <a:t>13</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ubrik 1"/>
          <p:cNvSpPr>
            <a:spLocks noGrp="1"/>
          </p:cNvSpPr>
          <p:nvPr>
            <p:ph type="title"/>
          </p:nvPr>
        </p:nvSpPr>
        <p:spPr/>
        <p:txBody>
          <a:bodyPr/>
          <a:lstStyle/>
          <a:p>
            <a:pPr eaLnBrk="1" fontAlgn="auto" hangingPunct="1">
              <a:spcAft>
                <a:spcPts val="0"/>
              </a:spcAft>
              <a:defRPr/>
            </a:pPr>
            <a:r>
              <a:rPr lang="sv-SE" dirty="0" smtClean="0">
                <a:cs typeface="Arial" charset="0"/>
              </a:rPr>
              <a:t>Protocole pour perfusion périphérique - 2</a:t>
            </a:r>
          </a:p>
        </p:txBody>
      </p:sp>
      <p:sp>
        <p:nvSpPr>
          <p:cNvPr id="26627" name="Platshållare för innehåll 2"/>
          <p:cNvSpPr>
            <a:spLocks noGrp="1"/>
          </p:cNvSpPr>
          <p:nvPr>
            <p:ph idx="1"/>
          </p:nvPr>
        </p:nvSpPr>
        <p:spPr>
          <a:xfrm>
            <a:off x="250825" y="1628775"/>
            <a:ext cx="7993063" cy="4800600"/>
          </a:xfrm>
        </p:spPr>
        <p:txBody>
          <a:bodyPr rtlCol="0">
            <a:normAutofit lnSpcReduction="10000"/>
          </a:bodyPr>
          <a:lstStyle/>
          <a:p>
            <a:pPr marL="274638" lvl="1" indent="-274638" eaLnBrk="1" fontAlgn="auto" hangingPunct="1">
              <a:spcAft>
                <a:spcPts val="0"/>
              </a:spcAft>
              <a:buClr>
                <a:schemeClr val="accent1"/>
              </a:buClr>
              <a:buFont typeface="Arial" pitchFamily="34" charset="0"/>
              <a:buChar char="•"/>
              <a:defRPr/>
            </a:pPr>
            <a:r>
              <a:rPr lang="fr-FR" sz="2800" dirty="0" smtClean="0">
                <a:cs typeface="Arial" charset="0"/>
              </a:rPr>
              <a:t>Privilégier le membre supérieur pour la perfusion</a:t>
            </a:r>
          </a:p>
          <a:p>
            <a:pPr marL="274638" lvl="1" indent="-274638" eaLnBrk="1" fontAlgn="auto" hangingPunct="1">
              <a:spcAft>
                <a:spcPts val="0"/>
              </a:spcAft>
              <a:buClr>
                <a:schemeClr val="accent1"/>
              </a:buClr>
              <a:buFont typeface="Arial" pitchFamily="34" charset="0"/>
              <a:buChar char="•"/>
              <a:defRPr/>
            </a:pPr>
            <a:r>
              <a:rPr lang="fr-FR" sz="2800" dirty="0" smtClean="0">
                <a:cs typeface="Arial" charset="0"/>
              </a:rPr>
              <a:t>Recouvrir avec un pansement stérile</a:t>
            </a:r>
          </a:p>
          <a:p>
            <a:pPr marL="531813" lvl="2" eaLnBrk="1" fontAlgn="auto" hangingPunct="1">
              <a:spcAft>
                <a:spcPts val="0"/>
              </a:spcAft>
              <a:buClr>
                <a:schemeClr val="accent2"/>
              </a:buClr>
              <a:buFont typeface="Arial" pitchFamily="34" charset="0"/>
              <a:buChar char="•"/>
              <a:defRPr/>
            </a:pPr>
            <a:r>
              <a:rPr lang="fr-FR" sz="2400" dirty="0" smtClean="0">
                <a:cs typeface="Arial" charset="0"/>
              </a:rPr>
              <a:t>Pansement transparent pour permettre la surveillance du site d’insertion</a:t>
            </a:r>
          </a:p>
          <a:p>
            <a:pPr marL="228600" lvl="1" eaLnBrk="1" fontAlgn="auto" hangingPunct="1">
              <a:spcAft>
                <a:spcPts val="0"/>
              </a:spcAft>
              <a:buClr>
                <a:schemeClr val="accent1"/>
              </a:buClr>
              <a:buFont typeface="Arial" pitchFamily="34" charset="0"/>
              <a:buChar char="•"/>
              <a:defRPr/>
            </a:pPr>
            <a:r>
              <a:rPr lang="fr-FR" sz="2800" dirty="0" smtClean="0">
                <a:cs typeface="Arial" charset="0"/>
              </a:rPr>
              <a:t>Fixer la canule, écrire la date de pose</a:t>
            </a:r>
          </a:p>
          <a:p>
            <a:pPr marL="228600" lvl="1" eaLnBrk="1" fontAlgn="auto" hangingPunct="1">
              <a:spcAft>
                <a:spcPts val="0"/>
              </a:spcAft>
              <a:buClr>
                <a:schemeClr val="accent1"/>
              </a:buClr>
              <a:buFont typeface="Arial" pitchFamily="34" charset="0"/>
              <a:buChar char="•"/>
              <a:defRPr/>
            </a:pPr>
            <a:r>
              <a:rPr lang="fr-FR" sz="2800" dirty="0" err="1" smtClean="0">
                <a:cs typeface="Arial" charset="0"/>
              </a:rPr>
              <a:t>Ré-évaluation</a:t>
            </a:r>
            <a:r>
              <a:rPr lang="fr-FR" sz="2800" dirty="0" smtClean="0">
                <a:cs typeface="Arial" charset="0"/>
              </a:rPr>
              <a:t> de l’indication du cathéter toutes les 24h</a:t>
            </a:r>
          </a:p>
          <a:p>
            <a:pPr marL="228600" lvl="1" eaLnBrk="1" fontAlgn="auto" hangingPunct="1">
              <a:spcAft>
                <a:spcPts val="0"/>
              </a:spcAft>
              <a:buClr>
                <a:schemeClr val="accent1"/>
              </a:buClr>
              <a:buFont typeface="Arial" pitchFamily="34" charset="0"/>
              <a:buChar char="•"/>
              <a:defRPr/>
            </a:pPr>
            <a:r>
              <a:rPr lang="fr-FR" sz="2800" dirty="0" smtClean="0">
                <a:cs typeface="Arial" charset="0"/>
              </a:rPr>
              <a:t>Vérifier quotidiennement le cathéter</a:t>
            </a:r>
          </a:p>
          <a:p>
            <a:pPr marL="228600" lvl="1" eaLnBrk="1" fontAlgn="auto" hangingPunct="1">
              <a:spcAft>
                <a:spcPts val="0"/>
              </a:spcAft>
              <a:buClr>
                <a:schemeClr val="accent1"/>
              </a:buClr>
              <a:buFont typeface="Arial" pitchFamily="34" charset="0"/>
              <a:buChar char="•"/>
              <a:defRPr/>
            </a:pPr>
            <a:r>
              <a:rPr lang="fr-FR" sz="2800" dirty="0" smtClean="0">
                <a:cs typeface="Arial" charset="0"/>
              </a:rPr>
              <a:t>Eviter l’insertion dans les veines dénudées  surtout au niveau des jambes</a:t>
            </a:r>
          </a:p>
          <a:p>
            <a:pPr marL="228600" lvl="1" eaLnBrk="1" fontAlgn="auto" hangingPunct="1">
              <a:spcAft>
                <a:spcPts val="0"/>
              </a:spcAft>
              <a:buClr>
                <a:schemeClr val="accent1"/>
              </a:buClr>
              <a:buFont typeface="Arial" pitchFamily="34" charset="0"/>
              <a:buChar char="•"/>
              <a:defRPr/>
            </a:pPr>
            <a:r>
              <a:rPr lang="fr-FR" sz="2800" dirty="0" smtClean="0">
                <a:cs typeface="Arial" charset="0"/>
              </a:rPr>
              <a:t>La canule et le matériel de pose doivent être stériles</a:t>
            </a:r>
          </a:p>
        </p:txBody>
      </p:sp>
      <p:sp>
        <p:nvSpPr>
          <p:cNvPr id="34819"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fr-FR" smtClean="0">
                <a:latin typeface="Arial" charset="0"/>
                <a:cs typeface="Arial" charset="0"/>
              </a:rPr>
              <a:t>Octobre 2014</a:t>
            </a:r>
            <a:endParaRPr lang="sv-SE" smtClean="0">
              <a:latin typeface="Arial" charset="0"/>
              <a:cs typeface="Arial" charset="0"/>
            </a:endParaRPr>
          </a:p>
        </p:txBody>
      </p:sp>
      <p:sp>
        <p:nvSpPr>
          <p:cNvPr id="34820" name="Slide Number Placeholder 2"/>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254A2642-541F-4828-9481-94CEF344CA18}" type="slidenum">
              <a:rPr lang="en-GB" smtClean="0">
                <a:latin typeface="Arial" charset="0"/>
                <a:cs typeface="Arial" charset="0"/>
              </a:rPr>
              <a:pPr/>
              <a:t>14</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333375"/>
            <a:ext cx="8856663" cy="1143000"/>
          </a:xfrm>
        </p:spPr>
        <p:txBody>
          <a:bodyPr/>
          <a:lstStyle/>
          <a:p>
            <a:pPr eaLnBrk="1" fontAlgn="auto" hangingPunct="1">
              <a:spcAft>
                <a:spcPts val="0"/>
              </a:spcAft>
              <a:defRPr/>
            </a:pPr>
            <a:r>
              <a:rPr lang="fr-FR" sz="4200" dirty="0" smtClean="0">
                <a:cs typeface="Arial" pitchFamily="34" charset="0"/>
              </a:rPr>
              <a:t>Recommandations supplémentaires pour les cathéters centraux</a:t>
            </a:r>
            <a:endParaRPr lang="fr-FR" sz="4200" dirty="0">
              <a:cs typeface="Arial" pitchFamily="34" charset="0"/>
            </a:endParaRPr>
          </a:p>
        </p:txBody>
      </p:sp>
      <p:sp>
        <p:nvSpPr>
          <p:cNvPr id="36866" name="Content Placeholder 2"/>
          <p:cNvSpPr>
            <a:spLocks noGrp="1"/>
          </p:cNvSpPr>
          <p:nvPr>
            <p:ph idx="1"/>
          </p:nvPr>
        </p:nvSpPr>
        <p:spPr>
          <a:xfrm>
            <a:off x="107950" y="1917700"/>
            <a:ext cx="8147050" cy="4606925"/>
          </a:xfrm>
        </p:spPr>
        <p:txBody>
          <a:bodyPr/>
          <a:lstStyle/>
          <a:p>
            <a:pPr eaLnBrk="1" hangingPunct="1"/>
            <a:r>
              <a:rPr lang="fr-FR" sz="2800" smtClean="0"/>
              <a:t>Sélection du site d’insertion </a:t>
            </a:r>
          </a:p>
          <a:p>
            <a:pPr lvl="1" eaLnBrk="1" hangingPunct="1"/>
            <a:r>
              <a:rPr lang="fr-FR" smtClean="0"/>
              <a:t>Plus d’infections en jugulaire ou fémoral</a:t>
            </a:r>
          </a:p>
          <a:p>
            <a:pPr eaLnBrk="1" hangingPunct="1"/>
            <a:r>
              <a:rPr lang="fr-FR" sz="2800" smtClean="0"/>
              <a:t>Précautions maximum</a:t>
            </a:r>
          </a:p>
          <a:p>
            <a:pPr eaLnBrk="1" hangingPunct="1"/>
            <a:r>
              <a:rPr lang="fr-FR" sz="2800" smtClean="0"/>
              <a:t>Désinfection de la peau avec de la chlorhexidine alcoolique à 2%</a:t>
            </a:r>
          </a:p>
          <a:p>
            <a:pPr eaLnBrk="1" hangingPunct="1"/>
            <a:r>
              <a:rPr lang="fr-FR" sz="2800" smtClean="0"/>
              <a:t>Changer le pansement transparent une fois par semaine ou s’il est souillé, décollé ou humide, changer les compresses tous les 2 jours</a:t>
            </a:r>
          </a:p>
          <a:p>
            <a:pPr eaLnBrk="1" hangingPunct="1"/>
            <a:r>
              <a:rPr lang="fr-FR" sz="2800" smtClean="0"/>
              <a:t>Remplacer les lignes  à 72h sauf pour les lipides et le sang</a:t>
            </a:r>
          </a:p>
        </p:txBody>
      </p:sp>
      <p:sp>
        <p:nvSpPr>
          <p:cNvPr id="36867" name="Date Placeholder 2"/>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fr-FR" smtClean="0">
                <a:latin typeface="Arial" charset="0"/>
                <a:cs typeface="Arial" charset="0"/>
              </a:rPr>
              <a:t>Octobre 2014</a:t>
            </a:r>
            <a:endParaRPr lang="sv-SE" smtClean="0">
              <a:latin typeface="Arial" charset="0"/>
              <a:cs typeface="Arial" charset="0"/>
            </a:endParaRPr>
          </a:p>
        </p:txBody>
      </p:sp>
      <p:pic>
        <p:nvPicPr>
          <p:cNvPr id="36868" name="Picture 5" descr=" 030"/>
          <p:cNvPicPr>
            <a:picLocks noChangeAspect="1" noChangeArrowheads="1"/>
          </p:cNvPicPr>
          <p:nvPr/>
        </p:nvPicPr>
        <p:blipFill>
          <a:blip r:embed="rId3"/>
          <a:srcRect l="7082" t="10617" r="4395" b="11099"/>
          <a:stretch>
            <a:fillRect/>
          </a:stretch>
        </p:blipFill>
        <p:spPr bwMode="auto">
          <a:xfrm>
            <a:off x="5364163" y="1916113"/>
            <a:ext cx="2376487" cy="1323975"/>
          </a:xfrm>
          <a:prstGeom prst="rect">
            <a:avLst/>
          </a:prstGeom>
          <a:noFill/>
          <a:ln w="38100" cmpd="dbl">
            <a:solidFill>
              <a:srgbClr val="000000"/>
            </a:solidFill>
            <a:miter lim="800000"/>
            <a:headEnd/>
            <a:tailEnd/>
          </a:ln>
        </p:spPr>
      </p:pic>
      <p:sp>
        <p:nvSpPr>
          <p:cNvPr id="36869" name="Slide Number Placeholder 3"/>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BA2C0876-ABB9-48FA-938B-4EADB921C8EF}" type="slidenum">
              <a:rPr lang="en-GB" smtClean="0">
                <a:latin typeface="Arial" charset="0"/>
                <a:cs typeface="Arial" charset="0"/>
              </a:rPr>
              <a:pPr/>
              <a:t>15</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1"/>
          <p:cNvSpPr>
            <a:spLocks noGrp="1"/>
          </p:cNvSpPr>
          <p:nvPr>
            <p:ph type="title"/>
          </p:nvPr>
        </p:nvSpPr>
        <p:spPr>
          <a:xfrm>
            <a:off x="457200" y="274638"/>
            <a:ext cx="7620000" cy="1714500"/>
          </a:xfrm>
        </p:spPr>
        <p:txBody>
          <a:bodyPr/>
          <a:lstStyle/>
          <a:p>
            <a:pPr eaLnBrk="1" fontAlgn="auto" hangingPunct="1">
              <a:spcAft>
                <a:spcPts val="0"/>
              </a:spcAft>
              <a:defRPr/>
            </a:pPr>
            <a:r>
              <a:rPr lang="fr-FR" sz="4000" dirty="0" smtClean="0">
                <a:cs typeface="Arial" charset="0"/>
              </a:rPr>
              <a:t>Mesures NON recommandées dans la politique générale de prévention</a:t>
            </a:r>
            <a:endParaRPr lang="fr-FR" sz="4000" dirty="0" smtClean="0">
              <a:latin typeface="Arial" charset="0"/>
              <a:cs typeface="Arial" charset="0"/>
            </a:endParaRPr>
          </a:p>
        </p:txBody>
      </p:sp>
      <p:sp>
        <p:nvSpPr>
          <p:cNvPr id="38914" name="Platshållare för innehåll 2"/>
          <p:cNvSpPr>
            <a:spLocks noGrp="1"/>
          </p:cNvSpPr>
          <p:nvPr>
            <p:ph idx="1"/>
          </p:nvPr>
        </p:nvSpPr>
        <p:spPr>
          <a:xfrm>
            <a:off x="457200" y="2492375"/>
            <a:ext cx="7620000" cy="3908425"/>
          </a:xfrm>
        </p:spPr>
        <p:txBody>
          <a:bodyPr/>
          <a:lstStyle/>
          <a:p>
            <a:pPr eaLnBrk="1" hangingPunct="1"/>
            <a:r>
              <a:rPr lang="fr-FR" sz="2800" smtClean="0">
                <a:cs typeface="Arial" charset="0"/>
              </a:rPr>
              <a:t>Antibioprophylaxie systémique</a:t>
            </a:r>
          </a:p>
          <a:p>
            <a:pPr eaLnBrk="1" hangingPunct="1"/>
            <a:r>
              <a:rPr lang="fr-FR" sz="2800" smtClean="0">
                <a:cs typeface="Arial" charset="0"/>
              </a:rPr>
              <a:t>Utilisation locale de pommade antiseptique</a:t>
            </a:r>
          </a:p>
          <a:p>
            <a:pPr eaLnBrk="1" hangingPunct="1"/>
            <a:r>
              <a:rPr lang="fr-FR" sz="2800" smtClean="0">
                <a:cs typeface="Arial" charset="0"/>
              </a:rPr>
              <a:t>Changement du cathéter veineux central en routine </a:t>
            </a:r>
          </a:p>
          <a:p>
            <a:pPr eaLnBrk="1" hangingPunct="1"/>
            <a:r>
              <a:rPr lang="fr-FR" sz="2800" smtClean="0">
                <a:cs typeface="Arial" charset="0"/>
              </a:rPr>
              <a:t>Utilisation de verrou antibiotique pour les cathéters veineux centraux en routine</a:t>
            </a:r>
          </a:p>
          <a:p>
            <a:pPr eaLnBrk="1" hangingPunct="1"/>
            <a:r>
              <a:rPr lang="fr-FR" sz="2800" smtClean="0">
                <a:cs typeface="Arial" charset="0"/>
              </a:rPr>
              <a:t>Utilisation de filtre intégré en routine</a:t>
            </a:r>
          </a:p>
        </p:txBody>
      </p:sp>
      <p:sp>
        <p:nvSpPr>
          <p:cNvPr id="38915"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fr-FR" smtClean="0">
                <a:latin typeface="Arial" charset="0"/>
                <a:cs typeface="Arial" charset="0"/>
              </a:rPr>
              <a:t>Octobre 2014</a:t>
            </a:r>
            <a:endParaRPr lang="sv-SE" smtClean="0">
              <a:latin typeface="Arial" charset="0"/>
              <a:cs typeface="Arial" charset="0"/>
            </a:endParaRPr>
          </a:p>
        </p:txBody>
      </p:sp>
      <p:sp>
        <p:nvSpPr>
          <p:cNvPr id="38916" name="Slide Number Placeholder 2"/>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DD4AFD8A-8BCA-4742-8BB3-A26A998DD6A2}" type="slidenum">
              <a:rPr lang="en-GB" smtClean="0">
                <a:latin typeface="Arial" charset="0"/>
                <a:cs typeface="Arial" charset="0"/>
              </a:rPr>
              <a:pPr/>
              <a:t>16</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t>Références - 1</a:t>
            </a:r>
            <a:endParaRPr lang="fr-FR" dirty="0"/>
          </a:p>
        </p:txBody>
      </p:sp>
      <p:sp>
        <p:nvSpPr>
          <p:cNvPr id="40962" name="Content Placeholder 2"/>
          <p:cNvSpPr>
            <a:spLocks noGrp="1"/>
          </p:cNvSpPr>
          <p:nvPr>
            <p:ph idx="1"/>
          </p:nvPr>
        </p:nvSpPr>
        <p:spPr>
          <a:xfrm>
            <a:off x="250825" y="1341438"/>
            <a:ext cx="7850188" cy="5111750"/>
          </a:xfrm>
        </p:spPr>
        <p:txBody>
          <a:bodyPr/>
          <a:lstStyle/>
          <a:p>
            <a:pPr eaLnBrk="1" hangingPunct="1"/>
            <a:r>
              <a:rPr lang="en-GB" sz="2400" smtClean="0"/>
              <a:t>Marschall J, et al. Strategies to prevent central line-associated bloodstream infections in acute care hospitals. </a:t>
            </a:r>
            <a:r>
              <a:rPr lang="en-GB" sz="2400" i="1" smtClean="0"/>
              <a:t>Infect Control Hosp Epidemiol </a:t>
            </a:r>
            <a:r>
              <a:rPr lang="en-GB" sz="2400" smtClean="0"/>
              <a:t>2008; 29(suppl. 1): S22-S30. </a:t>
            </a:r>
            <a:r>
              <a:rPr lang="en-GB" sz="2400" smtClean="0">
                <a:hlinkClick r:id="rId3"/>
              </a:rPr>
              <a:t>http://www.jstor.org/stable/10.1086/591059</a:t>
            </a:r>
            <a:r>
              <a:rPr lang="en-GB" sz="2400" smtClean="0"/>
              <a:t>  </a:t>
            </a:r>
          </a:p>
          <a:p>
            <a:pPr eaLnBrk="1" hangingPunct="1"/>
            <a:r>
              <a:rPr lang="en-GB" sz="2400" smtClean="0"/>
              <a:t>Marchaim D, et al. Epidemiology of bacteraemia episodes in a single center: increase in Gram-negative isolates, antibiotics resistance, and patient’s age. </a:t>
            </a:r>
            <a:r>
              <a:rPr lang="en-GB" sz="2400" i="1" smtClean="0"/>
              <a:t>Eur J Clin Microbiol Infect Dis </a:t>
            </a:r>
            <a:r>
              <a:rPr lang="en-GB" sz="2400" smtClean="0"/>
              <a:t>2008; 27:1045-51.</a:t>
            </a:r>
          </a:p>
          <a:p>
            <a:pPr eaLnBrk="1" hangingPunct="1"/>
            <a:r>
              <a:rPr lang="en-GB" sz="2400" smtClean="0"/>
              <a:t>Standards for infusion therapy. Royal College of Nursing, 2010. </a:t>
            </a:r>
            <a:r>
              <a:rPr lang="en-GB" sz="2400" smtClean="0">
                <a:hlinkClick r:id="rId4"/>
              </a:rPr>
              <a:t>http://www.rcn.org.uk/__data/assets/pdf_file/0005/78593/002179.pdf</a:t>
            </a:r>
            <a:r>
              <a:rPr lang="en-GB" sz="2400" smtClean="0"/>
              <a:t> </a:t>
            </a:r>
          </a:p>
          <a:p>
            <a:pPr eaLnBrk="1" hangingPunct="1"/>
            <a:endParaRPr lang="en-GB" sz="2400" smtClean="0"/>
          </a:p>
        </p:txBody>
      </p:sp>
      <p:sp>
        <p:nvSpPr>
          <p:cNvPr id="40963" name="Date Placeholder 2"/>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fr-FR" smtClean="0">
                <a:latin typeface="Arial" charset="0"/>
                <a:cs typeface="Arial" charset="0"/>
              </a:rPr>
              <a:t>Octobre 2014</a:t>
            </a:r>
            <a:endParaRPr lang="sv-SE" smtClean="0">
              <a:latin typeface="Arial" charset="0"/>
              <a:cs typeface="Arial" charset="0"/>
            </a:endParaRPr>
          </a:p>
        </p:txBody>
      </p:sp>
      <p:sp>
        <p:nvSpPr>
          <p:cNvPr id="40964" name="Slide Number Placeholder 3"/>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2FEE2167-3884-4E6D-B8E5-3FAA3F7E0483}" type="slidenum">
              <a:rPr lang="en-GB" smtClean="0">
                <a:latin typeface="Arial" charset="0"/>
                <a:cs typeface="Arial" charset="0"/>
              </a:rPr>
              <a:pPr/>
              <a:t>17</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t>Références - 2</a:t>
            </a:r>
            <a:endParaRPr lang="fr-FR" dirty="0"/>
          </a:p>
        </p:txBody>
      </p:sp>
      <p:sp>
        <p:nvSpPr>
          <p:cNvPr id="43010" name="Content Placeholder 2"/>
          <p:cNvSpPr>
            <a:spLocks noGrp="1"/>
          </p:cNvSpPr>
          <p:nvPr>
            <p:ph idx="1"/>
          </p:nvPr>
        </p:nvSpPr>
        <p:spPr>
          <a:xfrm>
            <a:off x="250825" y="1557338"/>
            <a:ext cx="7764463" cy="4679950"/>
          </a:xfrm>
        </p:spPr>
        <p:txBody>
          <a:bodyPr/>
          <a:lstStyle/>
          <a:p>
            <a:pPr eaLnBrk="1" hangingPunct="1"/>
            <a:r>
              <a:rPr lang="en-GB" sz="2400" smtClean="0"/>
              <a:t>Marschall J. Catheter-associated bloodstream-infections: Looking outside of the ICU. Am J Infect Control 2008; 36:172.e5-8.</a:t>
            </a:r>
          </a:p>
          <a:p>
            <a:pPr eaLnBrk="1" hangingPunct="1"/>
            <a:r>
              <a:rPr lang="en-GB" sz="2400" smtClean="0"/>
              <a:t>Collignon PJ, et al. Intravascular catheter bloodstream infections: an effective and sustained hospital-wide prevention program for 8 years. </a:t>
            </a:r>
            <a:r>
              <a:rPr lang="en-GB" sz="2400" i="1" smtClean="0"/>
              <a:t>Med J Austr </a:t>
            </a:r>
            <a:r>
              <a:rPr lang="en-GB" sz="2400" smtClean="0"/>
              <a:t>2007; 187:551-554.</a:t>
            </a:r>
          </a:p>
          <a:p>
            <a:pPr eaLnBrk="1" hangingPunct="1"/>
            <a:r>
              <a:rPr lang="en-GB" sz="2400" smtClean="0"/>
              <a:t>Guidelines for the Prevention of Intravascular Catheter-Related Prevention of Intravascular Device-Associated Infections Infections, 2002. MMWR 2002; 51:1-26. </a:t>
            </a:r>
            <a:r>
              <a:rPr lang="en-GB" sz="2400" smtClean="0">
                <a:hlinkClick r:id="rId3"/>
              </a:rPr>
              <a:t>http://www.cdc.gov/mmwr/preview/mmwrhtml/rr5110a1.htm</a:t>
            </a:r>
            <a:r>
              <a:rPr lang="en-GB" sz="2400" smtClean="0"/>
              <a:t> </a:t>
            </a:r>
          </a:p>
          <a:p>
            <a:pPr eaLnBrk="1" hangingPunct="1"/>
            <a:endParaRPr lang="en-US" sz="2400" smtClean="0"/>
          </a:p>
        </p:txBody>
      </p:sp>
      <p:sp>
        <p:nvSpPr>
          <p:cNvPr id="43011" name="Date Placeholder 2"/>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fr-FR" smtClean="0">
                <a:latin typeface="Arial" charset="0"/>
                <a:cs typeface="Arial" charset="0"/>
              </a:rPr>
              <a:t>Octobre 2014</a:t>
            </a:r>
            <a:endParaRPr lang="sv-SE" smtClean="0">
              <a:latin typeface="Arial" charset="0"/>
              <a:cs typeface="Arial" charset="0"/>
            </a:endParaRPr>
          </a:p>
        </p:txBody>
      </p:sp>
      <p:sp>
        <p:nvSpPr>
          <p:cNvPr id="43012" name="Slide Number Placeholder 3"/>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BC20E396-CFB9-4B4A-937F-F3E1B8EC41D4}" type="slidenum">
              <a:rPr lang="en-GB" smtClean="0">
                <a:latin typeface="Arial" charset="0"/>
                <a:cs typeface="Arial" charset="0"/>
              </a:rPr>
              <a:pPr/>
              <a:t>18</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t>Quiz</a:t>
            </a:r>
            <a:endParaRPr lang="fr-FR" dirty="0"/>
          </a:p>
        </p:txBody>
      </p:sp>
      <p:sp>
        <p:nvSpPr>
          <p:cNvPr id="3" name="Content Placeholder 2"/>
          <p:cNvSpPr>
            <a:spLocks noGrp="1"/>
          </p:cNvSpPr>
          <p:nvPr>
            <p:ph idx="1"/>
          </p:nvPr>
        </p:nvSpPr>
        <p:spPr>
          <a:xfrm>
            <a:off x="539750" y="1341438"/>
            <a:ext cx="7848600" cy="4800600"/>
          </a:xfrm>
        </p:spPr>
        <p:txBody>
          <a:bodyPr rtlCol="0">
            <a:normAutofit lnSpcReduction="10000"/>
          </a:bodyPr>
          <a:lstStyle/>
          <a:p>
            <a:pPr marL="514350" indent="-514350" eaLnBrk="1" fontAlgn="auto" hangingPunct="1">
              <a:spcAft>
                <a:spcPts val="0"/>
              </a:spcAft>
              <a:buFont typeface="+mj-lt"/>
              <a:buAutoNum type="arabicPeriod"/>
              <a:defRPr/>
            </a:pPr>
            <a:r>
              <a:rPr lang="fr-FR" dirty="0" smtClean="0"/>
              <a:t>Les cathéters veineux centraux sont la cause principale de bactériémie. V/F?</a:t>
            </a:r>
          </a:p>
          <a:p>
            <a:pPr marL="514350" indent="-514350" eaLnBrk="1" fontAlgn="auto" hangingPunct="1">
              <a:spcAft>
                <a:spcPts val="0"/>
              </a:spcAft>
              <a:buFont typeface="+mj-lt"/>
              <a:buAutoNum type="arabicPeriod"/>
              <a:defRPr/>
            </a:pPr>
            <a:r>
              <a:rPr lang="fr-FR" dirty="0" smtClean="0"/>
              <a:t>La principale stratégie pour prévenir les bactériémies liées aux cathéters est :</a:t>
            </a:r>
          </a:p>
          <a:p>
            <a:pPr marL="1177290" lvl="2" indent="-514350" eaLnBrk="1" fontAlgn="auto" hangingPunct="1">
              <a:spcAft>
                <a:spcPts val="0"/>
              </a:spcAft>
              <a:buClr>
                <a:schemeClr val="accent3"/>
              </a:buClr>
              <a:buFont typeface="+mj-lt"/>
              <a:buAutoNum type="alphaLcParenR"/>
              <a:defRPr/>
            </a:pPr>
            <a:r>
              <a:rPr lang="fr-FR" dirty="0" smtClean="0"/>
              <a:t>Eviter les cathéters non essentiels</a:t>
            </a:r>
          </a:p>
          <a:p>
            <a:pPr marL="1177290" lvl="2" indent="-514350" eaLnBrk="1" fontAlgn="auto" hangingPunct="1">
              <a:spcAft>
                <a:spcPts val="0"/>
              </a:spcAft>
              <a:buClr>
                <a:schemeClr val="accent3"/>
              </a:buClr>
              <a:buFont typeface="+mj-lt"/>
              <a:buAutoNum type="alphaLcParenR"/>
              <a:defRPr/>
            </a:pPr>
            <a:r>
              <a:rPr lang="fr-FR" dirty="0" smtClean="0"/>
              <a:t>Bonne sélection des sites d’insertion</a:t>
            </a:r>
          </a:p>
          <a:p>
            <a:pPr marL="1177290" lvl="2" indent="-514350" eaLnBrk="1" fontAlgn="auto" hangingPunct="1">
              <a:spcAft>
                <a:spcPts val="0"/>
              </a:spcAft>
              <a:buClr>
                <a:schemeClr val="accent3"/>
              </a:buClr>
              <a:buFont typeface="+mj-lt"/>
              <a:buAutoNum type="alphaLcParenR"/>
              <a:defRPr/>
            </a:pPr>
            <a:r>
              <a:rPr lang="fr-FR" dirty="0" smtClean="0"/>
              <a:t>Cathéters en Téflon</a:t>
            </a:r>
          </a:p>
          <a:p>
            <a:pPr marL="1177290" lvl="2" indent="-514350" eaLnBrk="1" fontAlgn="auto" hangingPunct="1">
              <a:spcAft>
                <a:spcPts val="0"/>
              </a:spcAft>
              <a:buClr>
                <a:schemeClr val="accent3"/>
              </a:buClr>
              <a:buFont typeface="+mj-lt"/>
              <a:buAutoNum type="alphaLcParenR"/>
              <a:defRPr/>
            </a:pPr>
            <a:r>
              <a:rPr lang="fr-FR" dirty="0" smtClean="0"/>
              <a:t>Changer les cathéters périphériques toutes les 72h</a:t>
            </a:r>
          </a:p>
          <a:p>
            <a:pPr marL="514350" indent="-514350" eaLnBrk="1" fontAlgn="auto" hangingPunct="1">
              <a:spcAft>
                <a:spcPts val="0"/>
              </a:spcAft>
              <a:buClr>
                <a:schemeClr val="accent3"/>
              </a:buClr>
              <a:buFont typeface="+mj-lt"/>
              <a:buAutoNum type="arabicPeriod"/>
              <a:defRPr/>
            </a:pPr>
            <a:r>
              <a:rPr lang="fr-FR" dirty="0" smtClean="0"/>
              <a:t>Quelle mesure </a:t>
            </a:r>
            <a:r>
              <a:rPr lang="fr-FR" u="sng" dirty="0" smtClean="0"/>
              <a:t>ne devrait pas </a:t>
            </a:r>
            <a:r>
              <a:rPr lang="fr-FR" dirty="0" smtClean="0"/>
              <a:t>être recommandée dans la prévention des infections </a:t>
            </a:r>
            <a:r>
              <a:rPr lang="fr-FR" dirty="0" err="1" smtClean="0"/>
              <a:t>intra-vasculaires</a:t>
            </a:r>
            <a:r>
              <a:rPr lang="fr-FR" dirty="0" smtClean="0"/>
              <a:t>?</a:t>
            </a:r>
          </a:p>
          <a:p>
            <a:pPr marL="1177290" lvl="2" indent="-514350" eaLnBrk="1" fontAlgn="auto" hangingPunct="1">
              <a:spcAft>
                <a:spcPts val="0"/>
              </a:spcAft>
              <a:buClr>
                <a:schemeClr val="accent3"/>
              </a:buClr>
              <a:buFont typeface="+mj-lt"/>
              <a:buAutoNum type="alphaLcParenR"/>
              <a:defRPr/>
            </a:pPr>
            <a:r>
              <a:rPr lang="fr-FR" dirty="0" smtClean="0">
                <a:cs typeface="Arial" charset="0"/>
              </a:rPr>
              <a:t>Technique aseptique à l’insertion et à la surveillance du cathéter</a:t>
            </a:r>
          </a:p>
          <a:p>
            <a:pPr marL="1177290" lvl="2" indent="-514350" eaLnBrk="1" fontAlgn="auto" hangingPunct="1">
              <a:spcAft>
                <a:spcPts val="0"/>
              </a:spcAft>
              <a:buClr>
                <a:schemeClr val="accent3"/>
              </a:buClr>
              <a:buFont typeface="+mj-lt"/>
              <a:buAutoNum type="alphaLcParenR"/>
              <a:defRPr/>
            </a:pPr>
            <a:r>
              <a:rPr lang="fr-FR" dirty="0" smtClean="0">
                <a:cs typeface="Arial" charset="0"/>
              </a:rPr>
              <a:t>Antisepsie cutanée avec </a:t>
            </a:r>
            <a:r>
              <a:rPr lang="fr-FR" dirty="0" err="1" smtClean="0">
                <a:cs typeface="Arial" charset="0"/>
              </a:rPr>
              <a:t>chlohexidine</a:t>
            </a:r>
            <a:r>
              <a:rPr lang="fr-FR" dirty="0" smtClean="0">
                <a:cs typeface="Arial" charset="0"/>
              </a:rPr>
              <a:t> cutané à 2%</a:t>
            </a:r>
          </a:p>
          <a:p>
            <a:pPr marL="1177290" lvl="2" indent="-514350" eaLnBrk="1" fontAlgn="auto" hangingPunct="1">
              <a:spcAft>
                <a:spcPts val="0"/>
              </a:spcAft>
              <a:buClr>
                <a:schemeClr val="accent3"/>
              </a:buClr>
              <a:buFont typeface="+mj-lt"/>
              <a:buAutoNum type="alphaLcParenR"/>
              <a:defRPr/>
            </a:pPr>
            <a:r>
              <a:rPr lang="fr-FR" dirty="0" smtClean="0">
                <a:cs typeface="Arial" charset="0"/>
              </a:rPr>
              <a:t>Remplacement en routine du cathéter veineux central</a:t>
            </a:r>
          </a:p>
          <a:p>
            <a:pPr marL="1177290" lvl="2" indent="-514350" eaLnBrk="1" fontAlgn="auto" hangingPunct="1">
              <a:spcAft>
                <a:spcPts val="0"/>
              </a:spcAft>
              <a:buClr>
                <a:schemeClr val="accent3"/>
              </a:buClr>
              <a:buFont typeface="+mj-lt"/>
              <a:buAutoNum type="alphaLcParenR"/>
              <a:defRPr/>
            </a:pPr>
            <a:r>
              <a:rPr lang="fr-FR" dirty="0" smtClean="0">
                <a:cs typeface="Arial" charset="0"/>
              </a:rPr>
              <a:t>Précautions maximum à l’insertion du cathéter central</a:t>
            </a:r>
          </a:p>
          <a:p>
            <a:pPr marL="0" indent="0" eaLnBrk="1" fontAlgn="auto" hangingPunct="1">
              <a:spcAft>
                <a:spcPts val="0"/>
              </a:spcAft>
              <a:buFont typeface="Arial" pitchFamily="34" charset="0"/>
              <a:buNone/>
              <a:defRPr/>
            </a:pPr>
            <a:endParaRPr lang="fr-FR" dirty="0" smtClean="0"/>
          </a:p>
          <a:p>
            <a:pPr marL="514350" indent="-514350" eaLnBrk="1" fontAlgn="auto" hangingPunct="1">
              <a:spcAft>
                <a:spcPts val="0"/>
              </a:spcAft>
              <a:buFont typeface="+mj-lt"/>
              <a:buAutoNum type="arabicPeriod"/>
              <a:defRPr/>
            </a:pPr>
            <a:endParaRPr lang="fr-FR" dirty="0"/>
          </a:p>
        </p:txBody>
      </p:sp>
      <p:sp>
        <p:nvSpPr>
          <p:cNvPr id="45059"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fr-FR" smtClean="0">
                <a:latin typeface="Arial" charset="0"/>
                <a:cs typeface="Arial" charset="0"/>
              </a:rPr>
              <a:t>Octobre 2014</a:t>
            </a:r>
            <a:endParaRPr lang="sv-SE" smtClean="0">
              <a:latin typeface="Arial" charset="0"/>
              <a:cs typeface="Arial" charset="0"/>
            </a:endParaRPr>
          </a:p>
        </p:txBody>
      </p:sp>
      <p:sp>
        <p:nvSpPr>
          <p:cNvPr id="45060" name="Slide Number Placeholder 4"/>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4E45E97D-F3B3-48CE-9DD8-93DE65245ECD}" type="slidenum">
              <a:rPr lang="en-GB" smtClean="0">
                <a:latin typeface="Arial" charset="0"/>
                <a:cs typeface="Arial" charset="0"/>
              </a:rPr>
              <a:pPr/>
              <a:t>19</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t>Objectifs de l’enseignement</a:t>
            </a:r>
            <a:endParaRPr lang="fr-FR" dirty="0"/>
          </a:p>
        </p:txBody>
      </p:sp>
      <p:sp>
        <p:nvSpPr>
          <p:cNvPr id="3" name="Content Placeholder 2"/>
          <p:cNvSpPr>
            <a:spLocks noGrp="1"/>
          </p:cNvSpPr>
          <p:nvPr>
            <p:ph idx="1"/>
          </p:nvPr>
        </p:nvSpPr>
        <p:spPr>
          <a:xfrm>
            <a:off x="468313" y="1989138"/>
            <a:ext cx="7210425" cy="3700462"/>
          </a:xfrm>
        </p:spPr>
        <p:txBody>
          <a:bodyPr rtlCol="0">
            <a:normAutofit/>
          </a:bodyPr>
          <a:lstStyle/>
          <a:p>
            <a:pPr marL="571500" indent="-457200" eaLnBrk="1" fontAlgn="auto" hangingPunct="1">
              <a:spcAft>
                <a:spcPts val="0"/>
              </a:spcAft>
              <a:buFont typeface="+mj-lt"/>
              <a:buAutoNum type="arabicPeriod"/>
              <a:defRPr/>
            </a:pPr>
            <a:r>
              <a:rPr lang="fr-FR" sz="2800" dirty="0" smtClean="0"/>
              <a:t>Décrire la pertinence et l’impact des infections associées aux dispositifs </a:t>
            </a:r>
            <a:r>
              <a:rPr lang="fr-FR" sz="2800" dirty="0" err="1" smtClean="0"/>
              <a:t>intra-vasculaires</a:t>
            </a:r>
            <a:endParaRPr lang="fr-FR" sz="2800" dirty="0" smtClean="0"/>
          </a:p>
          <a:p>
            <a:pPr marL="571500" indent="-457200" eaLnBrk="1" fontAlgn="auto" hangingPunct="1">
              <a:spcAft>
                <a:spcPts val="0"/>
              </a:spcAft>
              <a:buFont typeface="+mj-lt"/>
              <a:buAutoNum type="arabicPeriod"/>
              <a:defRPr/>
            </a:pPr>
            <a:r>
              <a:rPr lang="fr-FR" sz="2800" dirty="0" smtClean="0"/>
              <a:t>Identifier les sources et les voies de transmission des infections </a:t>
            </a:r>
            <a:r>
              <a:rPr lang="fr-FR" sz="2800" dirty="0" err="1" smtClean="0"/>
              <a:t>intra-vasculaires</a:t>
            </a:r>
            <a:endParaRPr lang="fr-FR" sz="2800" dirty="0" smtClean="0"/>
          </a:p>
          <a:p>
            <a:pPr marL="571500" indent="-457200" eaLnBrk="1" fontAlgn="auto" hangingPunct="1">
              <a:spcAft>
                <a:spcPts val="0"/>
              </a:spcAft>
              <a:buFont typeface="+mj-lt"/>
              <a:buAutoNum type="arabicPeriod"/>
              <a:defRPr/>
            </a:pPr>
            <a:r>
              <a:rPr lang="fr-FR" sz="2800" dirty="0" smtClean="0"/>
              <a:t>Mettre en exergue les principales recommandations pour prévenir ces infections</a:t>
            </a:r>
          </a:p>
          <a:p>
            <a:pPr marL="514350" indent="-514350" eaLnBrk="1" fontAlgn="auto" hangingPunct="1">
              <a:spcAft>
                <a:spcPts val="0"/>
              </a:spcAft>
              <a:buFont typeface="+mj-lt"/>
              <a:buAutoNum type="arabicPeriod"/>
              <a:defRPr/>
            </a:pPr>
            <a:endParaRPr lang="fr-FR" dirty="0" smtClean="0"/>
          </a:p>
          <a:p>
            <a:pPr eaLnBrk="1" fontAlgn="auto" hangingPunct="1">
              <a:spcAft>
                <a:spcPts val="0"/>
              </a:spcAft>
              <a:buFont typeface="Arial" pitchFamily="34" charset="0"/>
              <a:buChar char="•"/>
              <a:defRPr/>
            </a:pPr>
            <a:endParaRPr lang="fr-FR" dirty="0"/>
          </a:p>
        </p:txBody>
      </p:sp>
      <p:sp>
        <p:nvSpPr>
          <p:cNvPr id="10243"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fr-FR" smtClean="0">
                <a:latin typeface="Arial" charset="0"/>
                <a:cs typeface="Arial" charset="0"/>
              </a:rPr>
              <a:t>Octobre 2014</a:t>
            </a:r>
            <a:endParaRPr lang="sv-SE" smtClean="0">
              <a:latin typeface="Arial" charset="0"/>
              <a:cs typeface="Arial" charset="0"/>
            </a:endParaRPr>
          </a:p>
        </p:txBody>
      </p:sp>
      <p:sp>
        <p:nvSpPr>
          <p:cNvPr id="10244" name="Slide Number Placeholder 4"/>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84113EFA-4068-4AF8-B0D6-038551928E0F}" type="slidenum">
              <a:rPr lang="en-GB" smtClean="0">
                <a:latin typeface="Arial" charset="0"/>
                <a:cs typeface="Arial" charset="0"/>
              </a:rPr>
              <a:pPr/>
              <a:t>2</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7620000" cy="1282700"/>
          </a:xfrm>
        </p:spPr>
        <p:txBody>
          <a:bodyPr>
            <a:normAutofit fontScale="90000"/>
          </a:bodyPr>
          <a:lstStyle/>
          <a:p>
            <a:pPr eaLnBrk="1" fontAlgn="auto" hangingPunct="1">
              <a:spcAft>
                <a:spcPts val="0"/>
              </a:spcAft>
              <a:defRPr/>
            </a:pPr>
            <a:r>
              <a:rPr lang="fr-FR" dirty="0" smtClean="0"/>
              <a:t>Fédération Internationale de la Prévention des Infections (IFIC)</a:t>
            </a:r>
            <a:endParaRPr lang="fr-FR" dirty="0"/>
          </a:p>
        </p:txBody>
      </p:sp>
      <p:sp>
        <p:nvSpPr>
          <p:cNvPr id="47106" name="Content Placeholder 2"/>
          <p:cNvSpPr>
            <a:spLocks noGrp="1"/>
          </p:cNvSpPr>
          <p:nvPr>
            <p:ph idx="4294967295"/>
          </p:nvPr>
        </p:nvSpPr>
        <p:spPr>
          <a:xfrm>
            <a:off x="323850" y="1828800"/>
            <a:ext cx="7753350" cy="4445000"/>
          </a:xfrm>
        </p:spPr>
        <p:txBody>
          <a:bodyPr/>
          <a:lstStyle/>
          <a:p>
            <a:pPr eaLnBrk="1" hangingPunct="1"/>
            <a:r>
              <a:rPr lang="fr-FR" altLang="fr-FR" smtClean="0"/>
              <a:t>La mission de l’IFIC est de faciliter la coopération internationale afin d’améliorer la prévention et le contrôle des infections liées aux soins à l’échelle mondiale. C’est une organisation rassemblant des sociétés et associations de professionnels de santé spécialisées dans la prévention des infections et les domaines liés à travers le monde. </a:t>
            </a:r>
          </a:p>
          <a:p>
            <a:pPr eaLnBrk="1" hangingPunct="1"/>
            <a:r>
              <a:rPr lang="fr-FR" altLang="fr-FR" smtClean="0"/>
              <a:t>Le but de l’IFIC est de diminuer le risque d’infection au sein des établissements de soins à travers le développement d’un réseau d’organisations de lutte contre les infections, pour faciliter la communication, la recherche de consensus, l’éducation et le partage d’expertise.</a:t>
            </a:r>
          </a:p>
          <a:p>
            <a:pPr eaLnBrk="1" hangingPunct="1"/>
            <a:r>
              <a:rPr lang="fr-FR" altLang="fr-FR" smtClean="0"/>
              <a:t>Pour plus d’informations, aller sur  </a:t>
            </a:r>
            <a:r>
              <a:rPr lang="fr-FR" altLang="fr-FR" u="sng" smtClean="0">
                <a:hlinkClick r:id="rId2"/>
              </a:rPr>
              <a:t>http://theific.org/</a:t>
            </a:r>
            <a:endParaRPr lang="fr-FR" altLang="fr-FR" smtClean="0"/>
          </a:p>
          <a:p>
            <a:pPr eaLnBrk="1" hangingPunct="1"/>
            <a:endParaRPr lang="fr-FR" altLang="fr-FR" sz="2000" smtClean="0"/>
          </a:p>
        </p:txBody>
      </p:sp>
      <p:sp>
        <p:nvSpPr>
          <p:cNvPr id="47107" name="Date Placeholder 3"/>
          <p:cNvSpPr txBox="1">
            <a:spLocks noGrp="1"/>
          </p:cNvSpPr>
          <p:nvPr/>
        </p:nvSpPr>
        <p:spPr bwMode="auto">
          <a:xfrm rot="-5400000">
            <a:off x="7551738" y="1646237"/>
            <a:ext cx="2438400" cy="365125"/>
          </a:xfrm>
          <a:prstGeom prst="rect">
            <a:avLst/>
          </a:prstGeom>
          <a:noFill/>
          <a:ln w="9525">
            <a:noFill/>
            <a:miter lim="800000"/>
            <a:headEnd/>
            <a:tailEnd/>
          </a:ln>
        </p:spPr>
        <p:txBody>
          <a:bodyPr anchor="ctr"/>
          <a:lstStyle/>
          <a:p>
            <a:r>
              <a:rPr lang="en-US" altLang="fr-FR" sz="1400">
                <a:solidFill>
                  <a:schemeClr val="bg2"/>
                </a:solidFill>
              </a:rPr>
              <a:t>December 1, 2013</a:t>
            </a:r>
            <a:endParaRPr lang="en-GB" altLang="fr-FR" sz="1400">
              <a:solidFill>
                <a:schemeClr val="bg2"/>
              </a:solidFill>
            </a:endParaRPr>
          </a:p>
        </p:txBody>
      </p:sp>
      <p:sp>
        <p:nvSpPr>
          <p:cNvPr id="47108" name="Slide Number Placeholder 4"/>
          <p:cNvSpPr>
            <a:spLocks noGrp="1"/>
          </p:cNvSpPr>
          <p:nvPr/>
        </p:nvSpPr>
        <p:spPr bwMode="auto">
          <a:xfrm>
            <a:off x="8531225" y="5648325"/>
            <a:ext cx="549275" cy="396875"/>
          </a:xfrm>
          <a:prstGeom prst="bracketPair">
            <a:avLst>
              <a:gd name="adj" fmla="val 17949"/>
            </a:avLst>
          </a:prstGeom>
          <a:noFill/>
          <a:ln w="19050">
            <a:noFill/>
            <a:round/>
            <a:headEnd/>
            <a:tailEnd/>
          </a:ln>
        </p:spPr>
        <p:txBody>
          <a:bodyPr lIns="0" tIns="0" rIns="0" bIns="0" anchor="ctr"/>
          <a:lstStyle/>
          <a:p>
            <a:pPr algn="ctr"/>
            <a:fld id="{A64B32DD-C4C3-4F02-A82D-024B503A9339}" type="slidenum">
              <a:rPr lang="en-GB" altLang="fr-FR" sz="1400">
                <a:solidFill>
                  <a:srgbClr val="FFFFFF"/>
                </a:solidFill>
              </a:rPr>
              <a:pPr algn="ctr"/>
              <a:t>20</a:t>
            </a:fld>
            <a:endParaRPr lang="en-GB" altLang="fr-FR" sz="140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8313" y="333375"/>
            <a:ext cx="7620000" cy="1282700"/>
          </a:xfrm>
        </p:spPr>
        <p:txBody>
          <a:bodyPr>
            <a:normAutofit fontScale="90000"/>
          </a:bodyPr>
          <a:lstStyle/>
          <a:p>
            <a:pPr eaLnBrk="1" fontAlgn="auto" hangingPunct="1">
              <a:spcAft>
                <a:spcPts val="0"/>
              </a:spcAft>
              <a:defRPr/>
            </a:pPr>
            <a:r>
              <a:rPr lang="fr-FR" dirty="0" smtClean="0"/>
              <a:t>Fédération Internationale de la Prévention des Infections (IFIC)</a:t>
            </a:r>
            <a:endParaRPr lang="fr-FR" dirty="0"/>
          </a:p>
        </p:txBody>
      </p:sp>
      <p:sp>
        <p:nvSpPr>
          <p:cNvPr id="48130" name="Content Placeholder 2"/>
          <p:cNvSpPr>
            <a:spLocks noGrp="1"/>
          </p:cNvSpPr>
          <p:nvPr>
            <p:ph idx="4294967295"/>
          </p:nvPr>
        </p:nvSpPr>
        <p:spPr>
          <a:xfrm>
            <a:off x="468313" y="2060575"/>
            <a:ext cx="7620000" cy="2836863"/>
          </a:xfrm>
        </p:spPr>
        <p:txBody>
          <a:bodyPr/>
          <a:lstStyle/>
          <a:p>
            <a:pPr eaLnBrk="1" hangingPunct="1"/>
            <a:r>
              <a:rPr lang="fr-FR" altLang="fr-FR" smtClean="0"/>
              <a:t>Traduction réalisée pour le compte de l’IFIC par la Société Française d’hygiène hospitalière SF2H</a:t>
            </a:r>
          </a:p>
          <a:p>
            <a:pPr eaLnBrk="1" hangingPunct="1"/>
            <a:r>
              <a:rPr lang="fr-FR" altLang="fr-FR" smtClean="0"/>
              <a:t>Ont collaboré à ce projet :</a:t>
            </a:r>
          </a:p>
          <a:p>
            <a:pPr marL="742950" lvl="1" indent="-285750" eaLnBrk="1" hangingPunct="1"/>
            <a:r>
              <a:rPr lang="fr-FR" altLang="fr-FR" smtClean="0"/>
              <a:t>Ludwig Serge Aho, Gabriel Birgand, Tristan Delory, Arnaud Florentin, Annick Lefebvre, Clément Legeay, Olivia Keita-Perse, Chantal Léger, Julie Lizon, Margaux Lepainteur, Véronique Merle, Pierre Parneix, Alexandre Rivier, Carole Roy, Anne Savey, Anne-Gaëlle Venier.</a:t>
            </a:r>
          </a:p>
          <a:p>
            <a:pPr eaLnBrk="1" hangingPunct="1"/>
            <a:endParaRPr lang="fr-FR" altLang="fr-FR" sz="2000" smtClean="0"/>
          </a:p>
        </p:txBody>
      </p:sp>
      <p:sp>
        <p:nvSpPr>
          <p:cNvPr id="48131" name="Date Placeholder 3"/>
          <p:cNvSpPr txBox="1">
            <a:spLocks noGrp="1"/>
          </p:cNvSpPr>
          <p:nvPr/>
        </p:nvSpPr>
        <p:spPr bwMode="auto">
          <a:xfrm rot="-5400000">
            <a:off x="7551738" y="1646237"/>
            <a:ext cx="2438400" cy="365125"/>
          </a:xfrm>
          <a:prstGeom prst="rect">
            <a:avLst/>
          </a:prstGeom>
          <a:noFill/>
          <a:ln w="9525">
            <a:noFill/>
            <a:miter lim="800000"/>
            <a:headEnd/>
            <a:tailEnd/>
          </a:ln>
        </p:spPr>
        <p:txBody>
          <a:bodyPr anchor="ctr"/>
          <a:lstStyle/>
          <a:p>
            <a:r>
              <a:rPr lang="en-US" altLang="fr-FR" sz="1400">
                <a:solidFill>
                  <a:schemeClr val="bg2"/>
                </a:solidFill>
              </a:rPr>
              <a:t>December 1, 2013</a:t>
            </a:r>
            <a:endParaRPr lang="en-GB" altLang="fr-FR" sz="1400">
              <a:solidFill>
                <a:schemeClr val="bg2"/>
              </a:solidFill>
            </a:endParaRPr>
          </a:p>
        </p:txBody>
      </p:sp>
      <p:sp>
        <p:nvSpPr>
          <p:cNvPr id="48132" name="Slide Number Placeholder 4"/>
          <p:cNvSpPr>
            <a:spLocks noGrp="1"/>
          </p:cNvSpPr>
          <p:nvPr/>
        </p:nvSpPr>
        <p:spPr bwMode="auto">
          <a:xfrm>
            <a:off x="8531225" y="5648325"/>
            <a:ext cx="549275" cy="396875"/>
          </a:xfrm>
          <a:prstGeom prst="bracketPair">
            <a:avLst>
              <a:gd name="adj" fmla="val 17949"/>
            </a:avLst>
          </a:prstGeom>
          <a:noFill/>
          <a:ln w="19050">
            <a:noFill/>
            <a:round/>
            <a:headEnd/>
            <a:tailEnd/>
          </a:ln>
        </p:spPr>
        <p:txBody>
          <a:bodyPr lIns="0" tIns="0" rIns="0" bIns="0" anchor="ctr"/>
          <a:lstStyle/>
          <a:p>
            <a:pPr algn="ctr"/>
            <a:fld id="{B40CCC09-E892-4CD1-8922-0318AF9EBA20}" type="slidenum">
              <a:rPr lang="en-GB" altLang="fr-FR" sz="1400">
                <a:solidFill>
                  <a:srgbClr val="FFFFFF"/>
                </a:solidFill>
              </a:rPr>
              <a:pPr algn="ctr"/>
              <a:t>21</a:t>
            </a:fld>
            <a:endParaRPr lang="en-GB" altLang="fr-FR" sz="1400">
              <a:solidFill>
                <a:srgbClr val="FFFFFF"/>
              </a:solidFill>
            </a:endParaRPr>
          </a:p>
        </p:txBody>
      </p:sp>
      <p:pic>
        <p:nvPicPr>
          <p:cNvPr id="48133" name="Picture 6" descr="sf2h_logotype_rvb_1"/>
          <p:cNvPicPr>
            <a:picLocks noChangeAspect="1" noChangeArrowheads="1"/>
          </p:cNvPicPr>
          <p:nvPr/>
        </p:nvPicPr>
        <p:blipFill>
          <a:blip r:embed="rId2"/>
          <a:srcRect/>
          <a:stretch>
            <a:fillRect/>
          </a:stretch>
        </p:blipFill>
        <p:spPr bwMode="auto">
          <a:xfrm>
            <a:off x="2609850" y="4941888"/>
            <a:ext cx="2879725" cy="12668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t>Temps imparti</a:t>
            </a:r>
            <a:endParaRPr lang="fr-FR" dirty="0"/>
          </a:p>
        </p:txBody>
      </p:sp>
      <p:sp>
        <p:nvSpPr>
          <p:cNvPr id="12290" name="Content Placeholder 2"/>
          <p:cNvSpPr>
            <a:spLocks noGrp="1"/>
          </p:cNvSpPr>
          <p:nvPr>
            <p:ph idx="1"/>
          </p:nvPr>
        </p:nvSpPr>
        <p:spPr/>
        <p:txBody>
          <a:bodyPr/>
          <a:lstStyle/>
          <a:p>
            <a:pPr eaLnBrk="1" hangingPunct="1"/>
            <a:r>
              <a:rPr lang="fr-FR" sz="2800" smtClean="0"/>
              <a:t>30 minutes</a:t>
            </a:r>
          </a:p>
        </p:txBody>
      </p:sp>
      <p:sp>
        <p:nvSpPr>
          <p:cNvPr id="12291" name="Date Placeholder 2"/>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fr-FR" smtClean="0">
                <a:latin typeface="Arial" charset="0"/>
                <a:cs typeface="Arial" charset="0"/>
              </a:rPr>
              <a:t>Octobre 2014</a:t>
            </a:r>
            <a:endParaRPr lang="sv-SE" smtClean="0">
              <a:latin typeface="Arial" charset="0"/>
              <a:cs typeface="Arial" charset="0"/>
            </a:endParaRPr>
          </a:p>
        </p:txBody>
      </p:sp>
      <p:sp>
        <p:nvSpPr>
          <p:cNvPr id="12292" name="Slide Number Placeholder 3"/>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0BE9A37D-A902-4031-BE0F-8DF0CAD5AB48}" type="slidenum">
              <a:rPr lang="en-GB" smtClean="0">
                <a:latin typeface="Arial" charset="0"/>
                <a:cs typeface="Arial" charset="0"/>
              </a:rPr>
              <a:pPr/>
              <a:t>3</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p:txBody>
          <a:bodyPr/>
          <a:lstStyle/>
          <a:p>
            <a:pPr eaLnBrk="1" fontAlgn="auto" hangingPunct="1">
              <a:spcAft>
                <a:spcPts val="0"/>
              </a:spcAft>
              <a:defRPr/>
            </a:pPr>
            <a:r>
              <a:rPr lang="fr-FR" dirty="0" smtClean="0">
                <a:cs typeface="Arial" charset="0"/>
              </a:rPr>
              <a:t>Introduction</a:t>
            </a:r>
          </a:p>
        </p:txBody>
      </p:sp>
      <p:sp>
        <p:nvSpPr>
          <p:cNvPr id="5123" name="Platshållare för innehåll 2"/>
          <p:cNvSpPr>
            <a:spLocks noGrp="1"/>
          </p:cNvSpPr>
          <p:nvPr>
            <p:ph idx="1"/>
          </p:nvPr>
        </p:nvSpPr>
        <p:spPr>
          <a:xfrm>
            <a:off x="395288" y="1628775"/>
            <a:ext cx="7620000" cy="4800600"/>
          </a:xfrm>
        </p:spPr>
        <p:txBody>
          <a:bodyPr rtlCol="0">
            <a:normAutofit/>
          </a:bodyPr>
          <a:lstStyle/>
          <a:p>
            <a:pPr eaLnBrk="1" fontAlgn="auto" hangingPunct="1">
              <a:spcAft>
                <a:spcPts val="0"/>
              </a:spcAft>
              <a:buFont typeface="Arial" pitchFamily="34" charset="0"/>
              <a:buChar char="•"/>
              <a:defRPr/>
            </a:pPr>
            <a:r>
              <a:rPr lang="fr-FR" sz="2800" dirty="0" smtClean="0">
                <a:cs typeface="Arial" charset="0"/>
              </a:rPr>
              <a:t>Perfusions intraveineuses (IV) parmi les procédures invasives les plus courantes (centrales ou périphériques) </a:t>
            </a:r>
          </a:p>
          <a:p>
            <a:pPr eaLnBrk="1" fontAlgn="auto" hangingPunct="1">
              <a:spcAft>
                <a:spcPts val="0"/>
              </a:spcAft>
              <a:buFont typeface="Arial" pitchFamily="34" charset="0"/>
              <a:buChar char="•"/>
              <a:defRPr/>
            </a:pPr>
            <a:r>
              <a:rPr lang="fr-FR" sz="2800" dirty="0" smtClean="0">
                <a:cs typeface="Arial" charset="0"/>
              </a:rPr>
              <a:t>Cathéters veineux centraux sont les principales sources de bactériémies  </a:t>
            </a:r>
          </a:p>
          <a:p>
            <a:pPr eaLnBrk="1" fontAlgn="auto" hangingPunct="1">
              <a:spcAft>
                <a:spcPts val="0"/>
              </a:spcAft>
              <a:buFont typeface="Arial" pitchFamily="34" charset="0"/>
              <a:buChar char="•"/>
              <a:defRPr/>
            </a:pPr>
            <a:r>
              <a:rPr lang="fr-FR" sz="2800" dirty="0" smtClean="0">
                <a:cs typeface="Arial" charset="0"/>
              </a:rPr>
              <a:t>Infections associées :</a:t>
            </a:r>
          </a:p>
          <a:p>
            <a:pPr marL="411480" lvl="1" indent="0" eaLnBrk="1" fontAlgn="auto" hangingPunct="1">
              <a:spcAft>
                <a:spcPts val="0"/>
              </a:spcAft>
              <a:buFont typeface="Arial" pitchFamily="34" charset="0"/>
              <a:buNone/>
              <a:defRPr/>
            </a:pPr>
            <a:r>
              <a:rPr lang="fr-FR" dirty="0" smtClean="0">
                <a:cs typeface="Arial" charset="0"/>
              </a:rPr>
              <a:t>Cellulites, abcès, thrombophlébite, bactériémie, endocardite</a:t>
            </a:r>
          </a:p>
          <a:p>
            <a:pPr marL="343217" eaLnBrk="1" fontAlgn="auto" hangingPunct="1">
              <a:spcAft>
                <a:spcPts val="0"/>
              </a:spcAft>
              <a:buFont typeface="Arial" pitchFamily="34" charset="0"/>
              <a:buChar char="•"/>
              <a:defRPr/>
            </a:pPr>
            <a:r>
              <a:rPr lang="fr-FR" sz="2800" dirty="0" smtClean="0">
                <a:cs typeface="Arial" charset="0"/>
              </a:rPr>
              <a:t>Principes de prévention de ces infections similaires pour les cathéters périphériques et centraux</a:t>
            </a:r>
            <a:endParaRPr lang="fr-FR" dirty="0" smtClean="0">
              <a:latin typeface="Arial" charset="0"/>
              <a:cs typeface="Arial" charset="0"/>
            </a:endParaRPr>
          </a:p>
        </p:txBody>
      </p:sp>
      <p:sp>
        <p:nvSpPr>
          <p:cNvPr id="14339"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fr-FR" smtClean="0">
                <a:latin typeface="Arial" charset="0"/>
                <a:cs typeface="Arial" charset="0"/>
              </a:rPr>
              <a:t>Octobre 2014</a:t>
            </a:r>
            <a:endParaRPr lang="sv-SE" smtClean="0">
              <a:latin typeface="Arial" charset="0"/>
              <a:cs typeface="Arial" charset="0"/>
            </a:endParaRPr>
          </a:p>
        </p:txBody>
      </p:sp>
      <p:sp>
        <p:nvSpPr>
          <p:cNvPr id="14340" name="Slide Number Placeholder 2"/>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B0D98F07-A0A3-4BE9-ACCB-A0C165EA4F46}" type="slidenum">
              <a:rPr lang="en-GB" smtClean="0">
                <a:latin typeface="Arial" charset="0"/>
                <a:cs typeface="Arial" charset="0"/>
              </a:rPr>
              <a:pPr/>
              <a:t>4</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t>Points clés</a:t>
            </a:r>
            <a:endParaRPr lang="fr-FR" dirty="0"/>
          </a:p>
        </p:txBody>
      </p:sp>
      <p:sp>
        <p:nvSpPr>
          <p:cNvPr id="16386" name="Content Placeholder 2"/>
          <p:cNvSpPr>
            <a:spLocks noGrp="1"/>
          </p:cNvSpPr>
          <p:nvPr>
            <p:ph idx="1"/>
          </p:nvPr>
        </p:nvSpPr>
        <p:spPr>
          <a:xfrm>
            <a:off x="323850" y="1412875"/>
            <a:ext cx="7777163" cy="5059363"/>
          </a:xfrm>
        </p:spPr>
        <p:txBody>
          <a:bodyPr/>
          <a:lstStyle/>
          <a:p>
            <a:pPr eaLnBrk="1" hangingPunct="1">
              <a:spcBef>
                <a:spcPts val="200"/>
              </a:spcBef>
            </a:pPr>
            <a:r>
              <a:rPr lang="fr-FR" sz="2400" smtClean="0">
                <a:cs typeface="Arial" charset="0"/>
              </a:rPr>
              <a:t>Asepsie rigoureuse à l’insertion et à la réfection du pansement</a:t>
            </a:r>
          </a:p>
          <a:p>
            <a:pPr eaLnBrk="1" hangingPunct="1">
              <a:spcBef>
                <a:spcPts val="200"/>
              </a:spcBef>
            </a:pPr>
            <a:r>
              <a:rPr lang="fr-FR" sz="2400" smtClean="0">
                <a:cs typeface="Arial" charset="0"/>
              </a:rPr>
              <a:t>Site d’insertion sec et protégé avec un pansement stérile</a:t>
            </a:r>
          </a:p>
          <a:p>
            <a:pPr eaLnBrk="1" hangingPunct="1">
              <a:spcBef>
                <a:spcPts val="200"/>
              </a:spcBef>
            </a:pPr>
            <a:r>
              <a:rPr lang="fr-FR" sz="2400" smtClean="0">
                <a:cs typeface="Arial" charset="0"/>
              </a:rPr>
              <a:t>Ne pas toucher la peau avant insertion</a:t>
            </a:r>
          </a:p>
          <a:p>
            <a:pPr eaLnBrk="1" hangingPunct="1">
              <a:spcBef>
                <a:spcPts val="200"/>
              </a:spcBef>
            </a:pPr>
            <a:r>
              <a:rPr lang="fr-FR" sz="2400" smtClean="0">
                <a:cs typeface="Arial" charset="0"/>
              </a:rPr>
              <a:t>Lignes sécurisées et fixées </a:t>
            </a:r>
          </a:p>
          <a:p>
            <a:pPr eaLnBrk="1" hangingPunct="1">
              <a:spcBef>
                <a:spcPts val="200"/>
              </a:spcBef>
            </a:pPr>
            <a:r>
              <a:rPr lang="fr-FR" sz="2400" smtClean="0">
                <a:cs typeface="Arial" charset="0"/>
              </a:rPr>
              <a:t>Système clos</a:t>
            </a:r>
          </a:p>
          <a:p>
            <a:pPr eaLnBrk="1" hangingPunct="1">
              <a:spcBef>
                <a:spcPts val="200"/>
              </a:spcBef>
            </a:pPr>
            <a:r>
              <a:rPr lang="fr-FR" sz="2400" smtClean="0">
                <a:cs typeface="Arial" charset="0"/>
              </a:rPr>
              <a:t>Vérification journalière du point d’insertion </a:t>
            </a:r>
          </a:p>
          <a:p>
            <a:pPr eaLnBrk="1" hangingPunct="1">
              <a:spcBef>
                <a:spcPts val="200"/>
              </a:spcBef>
            </a:pPr>
            <a:r>
              <a:rPr lang="fr-FR" sz="2400" smtClean="0">
                <a:cs typeface="Arial" charset="0"/>
              </a:rPr>
              <a:t>Retrait du cathéter dès que possible</a:t>
            </a:r>
          </a:p>
          <a:p>
            <a:pPr eaLnBrk="1" hangingPunct="1">
              <a:spcBef>
                <a:spcPts val="200"/>
              </a:spcBef>
            </a:pPr>
            <a:r>
              <a:rPr lang="fr-FR" sz="2400" smtClean="0">
                <a:cs typeface="Arial" charset="0"/>
              </a:rPr>
              <a:t>Ne pas réutiliser un cathéter à usage unique</a:t>
            </a:r>
          </a:p>
          <a:p>
            <a:pPr eaLnBrk="1" hangingPunct="1">
              <a:spcBef>
                <a:spcPts val="200"/>
              </a:spcBef>
            </a:pPr>
            <a:r>
              <a:rPr lang="fr-FR" sz="2400" smtClean="0">
                <a:cs typeface="Arial" charset="0"/>
              </a:rPr>
              <a:t>Formation du personnel soignant et contrôle des connaissances</a:t>
            </a:r>
          </a:p>
          <a:p>
            <a:pPr eaLnBrk="1" hangingPunct="1">
              <a:spcBef>
                <a:spcPts val="200"/>
              </a:spcBef>
            </a:pPr>
            <a:r>
              <a:rPr lang="fr-FR" sz="2400" smtClean="0">
                <a:cs typeface="Arial" charset="0"/>
              </a:rPr>
              <a:t>Préférer d’autres voies pour l’hydratation ou la nutrition parentérale</a:t>
            </a:r>
          </a:p>
        </p:txBody>
      </p:sp>
      <p:sp>
        <p:nvSpPr>
          <p:cNvPr id="16387" name="Date Placeholder 2"/>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fr-FR" smtClean="0">
                <a:latin typeface="Arial" charset="0"/>
                <a:cs typeface="Arial" charset="0"/>
              </a:rPr>
              <a:t>Octobre 2014</a:t>
            </a:r>
            <a:endParaRPr lang="sv-SE" smtClean="0">
              <a:latin typeface="Arial" charset="0"/>
              <a:cs typeface="Arial" charset="0"/>
            </a:endParaRPr>
          </a:p>
        </p:txBody>
      </p:sp>
      <p:sp>
        <p:nvSpPr>
          <p:cNvPr id="16388" name="Slide Number Placeholder 3"/>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8F722633-41FE-46B7-8759-7D7D710ED5E9}" type="slidenum">
              <a:rPr lang="en-GB" smtClean="0">
                <a:latin typeface="Arial" charset="0"/>
                <a:cs typeface="Arial" charset="0"/>
              </a:rPr>
              <a:pPr/>
              <a:t>5</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ubrik 1"/>
          <p:cNvSpPr>
            <a:spLocks noGrp="1"/>
          </p:cNvSpPr>
          <p:nvPr>
            <p:ph type="title"/>
          </p:nvPr>
        </p:nvSpPr>
        <p:spPr/>
        <p:txBody>
          <a:bodyPr/>
          <a:lstStyle/>
          <a:p>
            <a:pPr eaLnBrk="1" fontAlgn="auto" hangingPunct="1">
              <a:spcAft>
                <a:spcPts val="0"/>
              </a:spcAft>
              <a:defRPr/>
            </a:pPr>
            <a:r>
              <a:rPr lang="sv-SE" sz="4000" dirty="0" smtClean="0">
                <a:cs typeface="Arial" charset="0"/>
              </a:rPr>
              <a:t>Voies de contamination possibles d’une perfusion</a:t>
            </a:r>
          </a:p>
        </p:txBody>
      </p:sp>
      <p:sp>
        <p:nvSpPr>
          <p:cNvPr id="18434"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fr-FR" smtClean="0">
                <a:latin typeface="Arial" charset="0"/>
                <a:cs typeface="Arial" charset="0"/>
              </a:rPr>
              <a:t>Octobre 2014</a:t>
            </a:r>
            <a:endParaRPr lang="sv-SE" smtClean="0">
              <a:latin typeface="Arial" charset="0"/>
              <a:cs typeface="Arial" charset="0"/>
            </a:endParaRPr>
          </a:p>
        </p:txBody>
      </p:sp>
      <p:pic>
        <p:nvPicPr>
          <p:cNvPr id="18435" name="Picture 2"/>
          <p:cNvPicPr>
            <a:picLocks noChangeAspect="1" noChangeArrowheads="1"/>
          </p:cNvPicPr>
          <p:nvPr/>
        </p:nvPicPr>
        <p:blipFill>
          <a:blip r:embed="rId3"/>
          <a:srcRect l="32283" t="16800" r="28867" b="22720"/>
          <a:stretch>
            <a:fillRect/>
          </a:stretch>
        </p:blipFill>
        <p:spPr bwMode="auto">
          <a:xfrm>
            <a:off x="1331913" y="1484313"/>
            <a:ext cx="5327650" cy="5184775"/>
          </a:xfrm>
          <a:prstGeom prst="rect">
            <a:avLst/>
          </a:prstGeom>
          <a:noFill/>
          <a:ln w="9525">
            <a:noFill/>
            <a:miter lim="800000"/>
            <a:headEnd/>
            <a:tailEnd/>
          </a:ln>
        </p:spPr>
      </p:pic>
      <p:sp>
        <p:nvSpPr>
          <p:cNvPr id="6" name="5 Flecha derecha"/>
          <p:cNvSpPr/>
          <p:nvPr/>
        </p:nvSpPr>
        <p:spPr>
          <a:xfrm>
            <a:off x="1042988" y="2924175"/>
            <a:ext cx="504825" cy="2889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6 Flecha derecha"/>
          <p:cNvSpPr/>
          <p:nvPr/>
        </p:nvSpPr>
        <p:spPr>
          <a:xfrm>
            <a:off x="2411413" y="5805488"/>
            <a:ext cx="504825" cy="2873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7 Flecha derecha"/>
          <p:cNvSpPr/>
          <p:nvPr/>
        </p:nvSpPr>
        <p:spPr>
          <a:xfrm>
            <a:off x="3995738" y="6381750"/>
            <a:ext cx="504825" cy="2873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8 Flecha abajo"/>
          <p:cNvSpPr/>
          <p:nvPr/>
        </p:nvSpPr>
        <p:spPr>
          <a:xfrm>
            <a:off x="5003800" y="4797425"/>
            <a:ext cx="288925" cy="3603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9 Flecha abajo"/>
          <p:cNvSpPr/>
          <p:nvPr/>
        </p:nvSpPr>
        <p:spPr>
          <a:xfrm>
            <a:off x="4572000" y="1557338"/>
            <a:ext cx="287338" cy="3587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10 Flecha izquierda"/>
          <p:cNvSpPr/>
          <p:nvPr/>
        </p:nvSpPr>
        <p:spPr>
          <a:xfrm>
            <a:off x="4787900" y="3284538"/>
            <a:ext cx="431800" cy="28892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42" name="Slide Number Placeholder 2"/>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54EC3A43-215E-4C68-85CE-12576248C131}" type="slidenum">
              <a:rPr lang="en-GB" smtClean="0">
                <a:latin typeface="Arial" charset="0"/>
                <a:cs typeface="Arial" charset="0"/>
              </a:rPr>
              <a:pPr/>
              <a:t>6</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ubrik 1"/>
          <p:cNvSpPr>
            <a:spLocks noGrp="1"/>
          </p:cNvSpPr>
          <p:nvPr>
            <p:ph type="title"/>
          </p:nvPr>
        </p:nvSpPr>
        <p:spPr>
          <a:xfrm>
            <a:off x="457200" y="346075"/>
            <a:ext cx="7427913" cy="1354138"/>
          </a:xfrm>
        </p:spPr>
        <p:txBody>
          <a:bodyPr/>
          <a:lstStyle/>
          <a:p>
            <a:pPr eaLnBrk="1" fontAlgn="auto" hangingPunct="1">
              <a:spcAft>
                <a:spcPts val="0"/>
              </a:spcAft>
              <a:defRPr/>
            </a:pPr>
            <a:r>
              <a:rPr lang="fr-FR" dirty="0" smtClean="0">
                <a:cs typeface="Arial" charset="0"/>
              </a:rPr>
              <a:t>Sources et voies de transmission - 1</a:t>
            </a:r>
          </a:p>
        </p:txBody>
      </p:sp>
      <p:sp>
        <p:nvSpPr>
          <p:cNvPr id="20482" name="Platshållare för innehåll 2"/>
          <p:cNvSpPr>
            <a:spLocks noGrp="1"/>
          </p:cNvSpPr>
          <p:nvPr>
            <p:ph idx="1"/>
          </p:nvPr>
        </p:nvSpPr>
        <p:spPr>
          <a:xfrm>
            <a:off x="468313" y="2349500"/>
            <a:ext cx="7620000" cy="3455988"/>
          </a:xfrm>
        </p:spPr>
        <p:txBody>
          <a:bodyPr/>
          <a:lstStyle/>
          <a:p>
            <a:pPr eaLnBrk="1" hangingPunct="1"/>
            <a:r>
              <a:rPr lang="fr-FR" sz="2800" smtClean="0">
                <a:cs typeface="Arial" charset="0"/>
              </a:rPr>
              <a:t>Source de contamination intrinsèque ou extrinsèque</a:t>
            </a:r>
          </a:p>
          <a:p>
            <a:pPr eaLnBrk="1" hangingPunct="1"/>
            <a:r>
              <a:rPr lang="fr-FR" sz="2800" smtClean="0">
                <a:cs typeface="Arial" charset="0"/>
              </a:rPr>
              <a:t>Souvent micro-organismes de la flore cutanée du patient</a:t>
            </a:r>
          </a:p>
          <a:p>
            <a:pPr eaLnBrk="1" hangingPunct="1"/>
            <a:r>
              <a:rPr lang="fr-FR" sz="2800" smtClean="0">
                <a:cs typeface="Arial" charset="0"/>
              </a:rPr>
              <a:t>Contamination des raccords également source d’infection</a:t>
            </a:r>
          </a:p>
          <a:p>
            <a:pPr eaLnBrk="1" hangingPunct="1"/>
            <a:r>
              <a:rPr lang="fr-FR" sz="2800" smtClean="0">
                <a:cs typeface="Arial" charset="0"/>
              </a:rPr>
              <a:t>S. </a:t>
            </a:r>
            <a:r>
              <a:rPr lang="fr-FR" sz="2800" i="1" smtClean="0">
                <a:cs typeface="Arial" charset="0"/>
              </a:rPr>
              <a:t>aureus</a:t>
            </a:r>
            <a:r>
              <a:rPr lang="fr-FR" sz="2800" smtClean="0">
                <a:cs typeface="Arial" charset="0"/>
              </a:rPr>
              <a:t> = 60 à 90% des infections </a:t>
            </a:r>
          </a:p>
        </p:txBody>
      </p:sp>
      <p:sp>
        <p:nvSpPr>
          <p:cNvPr id="20483"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fr-FR" smtClean="0">
                <a:latin typeface="Arial" charset="0"/>
                <a:cs typeface="Arial" charset="0"/>
              </a:rPr>
              <a:t>Octobre 2014</a:t>
            </a:r>
            <a:endParaRPr lang="sv-SE" smtClean="0">
              <a:latin typeface="Arial" charset="0"/>
              <a:cs typeface="Arial" charset="0"/>
            </a:endParaRPr>
          </a:p>
        </p:txBody>
      </p:sp>
      <p:sp>
        <p:nvSpPr>
          <p:cNvPr id="20484" name="Slide Number Placeholder 2"/>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CBAB14C0-6B9A-4124-9A33-94056663CDFB}" type="slidenum">
              <a:rPr lang="en-GB" smtClean="0">
                <a:latin typeface="Arial" charset="0"/>
                <a:cs typeface="Arial" charset="0"/>
              </a:rPr>
              <a:pPr/>
              <a:t>7</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fr-FR" smtClean="0">
                <a:latin typeface="Arial" charset="0"/>
                <a:cs typeface="Arial" charset="0"/>
              </a:rPr>
              <a:t>Octobre 2014</a:t>
            </a:r>
            <a:endParaRPr lang="sv-SE" smtClean="0">
              <a:latin typeface="Arial" charset="0"/>
              <a:cs typeface="Arial" charset="0"/>
            </a:endParaRPr>
          </a:p>
        </p:txBody>
      </p:sp>
      <p:pic>
        <p:nvPicPr>
          <p:cNvPr id="22530" name="Picture 5" descr="es141690"/>
          <p:cNvPicPr>
            <a:picLocks noChangeAspect="1" noChangeArrowheads="1"/>
          </p:cNvPicPr>
          <p:nvPr/>
        </p:nvPicPr>
        <p:blipFill>
          <a:blip r:embed="rId3"/>
          <a:srcRect l="33334" b="15855"/>
          <a:stretch>
            <a:fillRect/>
          </a:stretch>
        </p:blipFill>
        <p:spPr bwMode="auto">
          <a:xfrm>
            <a:off x="4211638" y="2349500"/>
            <a:ext cx="3889375" cy="3597275"/>
          </a:xfrm>
          <a:prstGeom prst="rect">
            <a:avLst/>
          </a:prstGeom>
          <a:noFill/>
          <a:ln w="9525">
            <a:noFill/>
            <a:miter lim="800000"/>
            <a:headEnd/>
            <a:tailEnd/>
          </a:ln>
        </p:spPr>
      </p:pic>
      <p:pic>
        <p:nvPicPr>
          <p:cNvPr id="22531" name="Picture 8" descr="LA-MANO-MUERTA2"/>
          <p:cNvPicPr>
            <a:picLocks noChangeAspect="1" noChangeArrowheads="1"/>
          </p:cNvPicPr>
          <p:nvPr/>
        </p:nvPicPr>
        <p:blipFill>
          <a:blip r:embed="rId4"/>
          <a:srcRect t="26167"/>
          <a:stretch>
            <a:fillRect/>
          </a:stretch>
        </p:blipFill>
        <p:spPr bwMode="auto">
          <a:xfrm>
            <a:off x="3206750" y="1730375"/>
            <a:ext cx="1584325" cy="876300"/>
          </a:xfrm>
          <a:prstGeom prst="rect">
            <a:avLst/>
          </a:prstGeom>
          <a:noFill/>
          <a:ln w="9525">
            <a:noFill/>
            <a:miter lim="800000"/>
            <a:headEnd/>
            <a:tailEnd/>
          </a:ln>
        </p:spPr>
      </p:pic>
      <p:sp>
        <p:nvSpPr>
          <p:cNvPr id="22532" name="Text Box 10"/>
          <p:cNvSpPr txBox="1">
            <a:spLocks noChangeArrowheads="1"/>
          </p:cNvSpPr>
          <p:nvPr/>
        </p:nvSpPr>
        <p:spPr bwMode="auto">
          <a:xfrm>
            <a:off x="7092950" y="1557338"/>
            <a:ext cx="1439863" cy="641350"/>
          </a:xfrm>
          <a:prstGeom prst="rect">
            <a:avLst/>
          </a:prstGeom>
          <a:noFill/>
          <a:ln w="9525">
            <a:noFill/>
            <a:miter lim="800000"/>
            <a:headEnd/>
            <a:tailEnd/>
          </a:ln>
        </p:spPr>
        <p:txBody>
          <a:bodyPr>
            <a:spAutoFit/>
          </a:bodyPr>
          <a:lstStyle/>
          <a:p>
            <a:pPr>
              <a:spcBef>
                <a:spcPct val="50000"/>
              </a:spcBef>
            </a:pPr>
            <a:r>
              <a:rPr lang="es-ES_tradnl">
                <a:solidFill>
                  <a:schemeClr val="bg1"/>
                </a:solidFill>
                <a:latin typeface="Comic Sans MS" pitchFamily="66" charset="0"/>
              </a:rPr>
              <a:t>Flora del paciente</a:t>
            </a:r>
            <a:endParaRPr lang="en-US">
              <a:solidFill>
                <a:schemeClr val="bg1"/>
              </a:solidFill>
              <a:latin typeface="Comic Sans MS" pitchFamily="66" charset="0"/>
            </a:endParaRPr>
          </a:p>
        </p:txBody>
      </p:sp>
      <p:sp>
        <p:nvSpPr>
          <p:cNvPr id="22533" name="Text Box 11"/>
          <p:cNvSpPr txBox="1">
            <a:spLocks noChangeArrowheads="1"/>
          </p:cNvSpPr>
          <p:nvPr/>
        </p:nvSpPr>
        <p:spPr bwMode="auto">
          <a:xfrm>
            <a:off x="663575" y="3824288"/>
            <a:ext cx="2519363" cy="647700"/>
          </a:xfrm>
          <a:prstGeom prst="rect">
            <a:avLst/>
          </a:prstGeom>
          <a:noFill/>
          <a:ln w="9525">
            <a:noFill/>
            <a:miter lim="800000"/>
            <a:headEnd/>
            <a:tailEnd/>
          </a:ln>
        </p:spPr>
        <p:txBody>
          <a:bodyPr>
            <a:spAutoFit/>
          </a:bodyPr>
          <a:lstStyle/>
          <a:p>
            <a:pPr>
              <a:spcBef>
                <a:spcPct val="50000"/>
              </a:spcBef>
            </a:pPr>
            <a:r>
              <a:rPr lang="en-GB"/>
              <a:t>Contamination du point d’insertion</a:t>
            </a:r>
          </a:p>
        </p:txBody>
      </p:sp>
      <p:sp>
        <p:nvSpPr>
          <p:cNvPr id="22534" name="Text Box 12"/>
          <p:cNvSpPr txBox="1">
            <a:spLocks noChangeArrowheads="1"/>
          </p:cNvSpPr>
          <p:nvPr/>
        </p:nvSpPr>
        <p:spPr bwMode="auto">
          <a:xfrm>
            <a:off x="0" y="5661025"/>
            <a:ext cx="2519363" cy="641350"/>
          </a:xfrm>
          <a:prstGeom prst="rect">
            <a:avLst/>
          </a:prstGeom>
          <a:noFill/>
          <a:ln w="9525">
            <a:noFill/>
            <a:miter lim="800000"/>
            <a:headEnd/>
            <a:tailEnd/>
          </a:ln>
        </p:spPr>
        <p:txBody>
          <a:bodyPr>
            <a:spAutoFit/>
          </a:bodyPr>
          <a:lstStyle/>
          <a:p>
            <a:pPr>
              <a:spcBef>
                <a:spcPct val="50000"/>
              </a:spcBef>
            </a:pPr>
            <a:r>
              <a:rPr lang="es-ES_tradnl">
                <a:solidFill>
                  <a:schemeClr val="bg1"/>
                </a:solidFill>
                <a:latin typeface="Comic Sans MS" pitchFamily="66" charset="0"/>
              </a:rPr>
              <a:t>Contaminación de las conexiones</a:t>
            </a:r>
            <a:endParaRPr lang="en-US">
              <a:solidFill>
                <a:schemeClr val="bg1"/>
              </a:solidFill>
              <a:latin typeface="Comic Sans MS" pitchFamily="66" charset="0"/>
            </a:endParaRPr>
          </a:p>
        </p:txBody>
      </p:sp>
      <p:sp>
        <p:nvSpPr>
          <p:cNvPr id="22535" name="Text Box 13"/>
          <p:cNvSpPr txBox="1">
            <a:spLocks noChangeArrowheads="1"/>
          </p:cNvSpPr>
          <p:nvPr/>
        </p:nvSpPr>
        <p:spPr bwMode="auto">
          <a:xfrm>
            <a:off x="284163" y="2852738"/>
            <a:ext cx="2519362" cy="646112"/>
          </a:xfrm>
          <a:prstGeom prst="rect">
            <a:avLst/>
          </a:prstGeom>
          <a:noFill/>
          <a:ln w="9525">
            <a:noFill/>
            <a:miter lim="800000"/>
            <a:headEnd/>
            <a:tailEnd/>
          </a:ln>
        </p:spPr>
        <p:txBody>
          <a:bodyPr>
            <a:spAutoFit/>
          </a:bodyPr>
          <a:lstStyle/>
          <a:p>
            <a:pPr>
              <a:spcBef>
                <a:spcPct val="50000"/>
              </a:spcBef>
            </a:pPr>
            <a:r>
              <a:rPr lang="en-GB"/>
              <a:t>Contamination du liquide de perfusion</a:t>
            </a:r>
          </a:p>
        </p:txBody>
      </p:sp>
      <p:sp>
        <p:nvSpPr>
          <p:cNvPr id="22536" name="Text Box 14"/>
          <p:cNvSpPr txBox="1">
            <a:spLocks noChangeArrowheads="1"/>
          </p:cNvSpPr>
          <p:nvPr/>
        </p:nvSpPr>
        <p:spPr bwMode="auto">
          <a:xfrm>
            <a:off x="4643438" y="5876925"/>
            <a:ext cx="3168650" cy="923925"/>
          </a:xfrm>
          <a:prstGeom prst="rect">
            <a:avLst/>
          </a:prstGeom>
          <a:noFill/>
          <a:ln w="9525">
            <a:noFill/>
            <a:miter lim="800000"/>
            <a:headEnd/>
            <a:tailEnd/>
          </a:ln>
        </p:spPr>
        <p:txBody>
          <a:bodyPr>
            <a:spAutoFit/>
          </a:bodyPr>
          <a:lstStyle/>
          <a:p>
            <a:pPr>
              <a:spcBef>
                <a:spcPct val="50000"/>
              </a:spcBef>
            </a:pPr>
            <a:r>
              <a:rPr lang="en-GB"/>
              <a:t>Dissémination à partir d’un site distant par voie hématogène</a:t>
            </a:r>
          </a:p>
        </p:txBody>
      </p:sp>
      <p:sp>
        <p:nvSpPr>
          <p:cNvPr id="22537" name="Line 15"/>
          <p:cNvSpPr>
            <a:spLocks noChangeShapeType="1"/>
          </p:cNvSpPr>
          <p:nvPr/>
        </p:nvSpPr>
        <p:spPr bwMode="auto">
          <a:xfrm flipV="1">
            <a:off x="2600325" y="4005263"/>
            <a:ext cx="3051175" cy="1587"/>
          </a:xfrm>
          <a:prstGeom prst="line">
            <a:avLst/>
          </a:prstGeom>
          <a:noFill/>
          <a:ln w="76200">
            <a:solidFill>
              <a:srgbClr val="FF0000"/>
            </a:solidFill>
            <a:round/>
            <a:headEnd/>
            <a:tailEnd type="triangle" w="med" len="med"/>
          </a:ln>
        </p:spPr>
        <p:txBody>
          <a:bodyPr/>
          <a:lstStyle/>
          <a:p>
            <a:endParaRPr lang="fr-FR"/>
          </a:p>
        </p:txBody>
      </p:sp>
      <p:pic>
        <p:nvPicPr>
          <p:cNvPr id="22538" name="Picture 17" descr="catheter copia"/>
          <p:cNvPicPr>
            <a:picLocks noChangeAspect="1" noChangeArrowheads="1"/>
          </p:cNvPicPr>
          <p:nvPr/>
        </p:nvPicPr>
        <p:blipFill>
          <a:blip r:embed="rId5">
            <a:lum bright="-12000" contrast="18000"/>
          </a:blip>
          <a:srcRect l="76350" b="15753"/>
          <a:stretch>
            <a:fillRect/>
          </a:stretch>
        </p:blipFill>
        <p:spPr bwMode="auto">
          <a:xfrm>
            <a:off x="836613" y="1587500"/>
            <a:ext cx="422275" cy="1233488"/>
          </a:xfrm>
          <a:prstGeom prst="rect">
            <a:avLst/>
          </a:prstGeom>
          <a:noFill/>
          <a:ln w="9525">
            <a:noFill/>
            <a:miter lim="800000"/>
            <a:headEnd/>
            <a:tailEnd/>
          </a:ln>
        </p:spPr>
      </p:pic>
      <p:sp>
        <p:nvSpPr>
          <p:cNvPr id="22539" name="Text Box 11"/>
          <p:cNvSpPr txBox="1">
            <a:spLocks noChangeArrowheads="1"/>
          </p:cNvSpPr>
          <p:nvPr/>
        </p:nvSpPr>
        <p:spPr bwMode="auto">
          <a:xfrm>
            <a:off x="4895850" y="1636713"/>
            <a:ext cx="2519363" cy="369887"/>
          </a:xfrm>
          <a:prstGeom prst="rect">
            <a:avLst/>
          </a:prstGeom>
          <a:noFill/>
          <a:ln w="9525">
            <a:noFill/>
            <a:miter lim="800000"/>
            <a:headEnd/>
            <a:tailEnd/>
          </a:ln>
        </p:spPr>
        <p:txBody>
          <a:bodyPr>
            <a:spAutoFit/>
          </a:bodyPr>
          <a:lstStyle/>
          <a:p>
            <a:pPr>
              <a:spcBef>
                <a:spcPct val="50000"/>
              </a:spcBef>
            </a:pPr>
            <a:r>
              <a:rPr lang="en-GB"/>
              <a:t>Mains du personnel</a:t>
            </a:r>
          </a:p>
        </p:txBody>
      </p:sp>
      <p:sp>
        <p:nvSpPr>
          <p:cNvPr id="22540" name="Text Box 11"/>
          <p:cNvSpPr txBox="1">
            <a:spLocks noChangeArrowheads="1"/>
          </p:cNvSpPr>
          <p:nvPr/>
        </p:nvSpPr>
        <p:spPr bwMode="auto">
          <a:xfrm>
            <a:off x="2803525" y="3036888"/>
            <a:ext cx="2519363" cy="369887"/>
          </a:xfrm>
          <a:prstGeom prst="rect">
            <a:avLst/>
          </a:prstGeom>
          <a:noFill/>
          <a:ln w="9525">
            <a:noFill/>
            <a:miter lim="800000"/>
            <a:headEnd/>
            <a:tailEnd/>
          </a:ln>
        </p:spPr>
        <p:txBody>
          <a:bodyPr>
            <a:spAutoFit/>
          </a:bodyPr>
          <a:lstStyle/>
          <a:p>
            <a:pPr>
              <a:spcBef>
                <a:spcPct val="50000"/>
              </a:spcBef>
            </a:pPr>
            <a:r>
              <a:rPr lang="en-GB"/>
              <a:t>Flore cutanée</a:t>
            </a:r>
          </a:p>
        </p:txBody>
      </p:sp>
      <p:sp>
        <p:nvSpPr>
          <p:cNvPr id="22541" name="Text Box 11"/>
          <p:cNvSpPr txBox="1">
            <a:spLocks noChangeArrowheads="1"/>
          </p:cNvSpPr>
          <p:nvPr/>
        </p:nvSpPr>
        <p:spPr bwMode="auto">
          <a:xfrm>
            <a:off x="1708150" y="5016500"/>
            <a:ext cx="1784350" cy="369888"/>
          </a:xfrm>
          <a:prstGeom prst="rect">
            <a:avLst/>
          </a:prstGeom>
          <a:noFill/>
          <a:ln w="9525">
            <a:noFill/>
            <a:miter lim="800000"/>
            <a:headEnd/>
            <a:tailEnd/>
          </a:ln>
        </p:spPr>
        <p:txBody>
          <a:bodyPr>
            <a:spAutoFit/>
          </a:bodyPr>
          <a:lstStyle/>
          <a:p>
            <a:pPr>
              <a:spcBef>
                <a:spcPct val="50000"/>
              </a:spcBef>
            </a:pPr>
            <a:r>
              <a:rPr lang="en-GB"/>
              <a:t>Sites d’injection</a:t>
            </a:r>
          </a:p>
        </p:txBody>
      </p:sp>
      <p:cxnSp>
        <p:nvCxnSpPr>
          <p:cNvPr id="18" name="17 Conector recto de flecha"/>
          <p:cNvCxnSpPr/>
          <p:nvPr/>
        </p:nvCxnSpPr>
        <p:spPr>
          <a:xfrm>
            <a:off x="3502025" y="5386388"/>
            <a:ext cx="757238" cy="13335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flipV="1">
            <a:off x="3492500" y="4868863"/>
            <a:ext cx="719138" cy="2159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flipV="1">
            <a:off x="5867400" y="4941888"/>
            <a:ext cx="0" cy="103981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545" name="Slide Number Placeholder 2"/>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6C283724-FAAC-48C5-8421-E5588D535740}" type="slidenum">
              <a:rPr lang="en-GB" smtClean="0">
                <a:latin typeface="Arial" charset="0"/>
                <a:cs typeface="Arial" charset="0"/>
              </a:rPr>
              <a:pPr/>
              <a:t>8</a:t>
            </a:fld>
            <a:endParaRPr lang="en-GB" smtClean="0">
              <a:latin typeface="Arial" charset="0"/>
              <a:cs typeface="Arial" charset="0"/>
            </a:endParaRPr>
          </a:p>
        </p:txBody>
      </p:sp>
      <p:sp>
        <p:nvSpPr>
          <p:cNvPr id="23" name="Rubrik 1"/>
          <p:cNvSpPr>
            <a:spLocks noGrp="1"/>
          </p:cNvSpPr>
          <p:nvPr>
            <p:ph type="title"/>
          </p:nvPr>
        </p:nvSpPr>
        <p:spPr>
          <a:xfrm>
            <a:off x="457200" y="274638"/>
            <a:ext cx="7620000" cy="1354137"/>
          </a:xfrm>
        </p:spPr>
        <p:txBody>
          <a:bodyPr/>
          <a:lstStyle/>
          <a:p>
            <a:pPr eaLnBrk="1" fontAlgn="auto" hangingPunct="1">
              <a:spcAft>
                <a:spcPts val="0"/>
              </a:spcAft>
              <a:defRPr/>
            </a:pPr>
            <a:r>
              <a:rPr lang="fr-FR" dirty="0" smtClean="0">
                <a:cs typeface="Arial" charset="0"/>
              </a:rPr>
              <a:t>Sources et voies de transmission - 2</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ubrik 1"/>
          <p:cNvSpPr>
            <a:spLocks noGrp="1"/>
          </p:cNvSpPr>
          <p:nvPr>
            <p:ph type="title"/>
          </p:nvPr>
        </p:nvSpPr>
        <p:spPr>
          <a:xfrm>
            <a:off x="468313" y="115888"/>
            <a:ext cx="7620000" cy="1143000"/>
          </a:xfrm>
        </p:spPr>
        <p:txBody>
          <a:bodyPr/>
          <a:lstStyle/>
          <a:p>
            <a:pPr eaLnBrk="1" fontAlgn="auto" hangingPunct="1">
              <a:spcAft>
                <a:spcPts val="0"/>
              </a:spcAft>
              <a:defRPr/>
            </a:pPr>
            <a:r>
              <a:rPr lang="fr-FR" dirty="0" smtClean="0"/>
              <a:t>Prévention des Infections - 1</a:t>
            </a:r>
            <a:endParaRPr lang="fr-FR" dirty="0" smtClean="0">
              <a:latin typeface="Arial" charset="0"/>
              <a:cs typeface="Arial" charset="0"/>
            </a:endParaRPr>
          </a:p>
        </p:txBody>
      </p:sp>
      <p:graphicFrame>
        <p:nvGraphicFramePr>
          <p:cNvPr id="5" name="4 Marcador de contenido"/>
          <p:cNvGraphicFramePr>
            <a:graphicFrameLocks noGrp="1"/>
          </p:cNvGraphicFramePr>
          <p:nvPr>
            <p:ph idx="1"/>
          </p:nvPr>
        </p:nvGraphicFramePr>
        <p:xfrm>
          <a:off x="179388" y="1196975"/>
          <a:ext cx="8280400" cy="5303838"/>
        </p:xfrm>
        <a:graphic>
          <a:graphicData uri="http://schemas.openxmlformats.org/drawingml/2006/table">
            <a:tbl>
              <a:tblPr firstRow="1" bandRow="1">
                <a:tableStyleId>{5C22544A-7EE6-4342-B048-85BDC9FD1C3A}</a:tableStyleId>
              </a:tblPr>
              <a:tblGrid>
                <a:gridCol w="2016254"/>
                <a:gridCol w="6264790"/>
              </a:tblGrid>
              <a:tr h="640037">
                <a:tc>
                  <a:txBody>
                    <a:bodyPr/>
                    <a:lstStyle/>
                    <a:p>
                      <a:r>
                        <a:rPr lang="fr-FR" sz="1800" b="1" kern="1200" baseline="0" noProof="0" dirty="0" smtClean="0">
                          <a:solidFill>
                            <a:schemeClr val="lt1"/>
                          </a:solidFill>
                          <a:latin typeface="+mn-lt"/>
                          <a:ea typeface="+mn-ea"/>
                          <a:cs typeface="+mn-cs"/>
                        </a:rPr>
                        <a:t>Principales sources d’Infection</a:t>
                      </a:r>
                      <a:endParaRPr lang="fr-FR" sz="1800" noProof="0" dirty="0"/>
                    </a:p>
                  </a:txBody>
                  <a:tcPr marL="85631" marR="85631" marT="45717" marB="45717"/>
                </a:tc>
                <a:tc>
                  <a:txBody>
                    <a:bodyPr/>
                    <a:lstStyle/>
                    <a:p>
                      <a:r>
                        <a:rPr lang="fr-FR" sz="1800" b="1" kern="1200" baseline="0" noProof="0" dirty="0" smtClean="0">
                          <a:solidFill>
                            <a:schemeClr val="lt1"/>
                          </a:solidFill>
                          <a:latin typeface="+mn-lt"/>
                          <a:ea typeface="+mn-ea"/>
                          <a:cs typeface="+mn-cs"/>
                        </a:rPr>
                        <a:t>Prévention</a:t>
                      </a:r>
                      <a:endParaRPr lang="fr-FR" sz="1800" noProof="0" dirty="0"/>
                    </a:p>
                  </a:txBody>
                  <a:tcPr marL="85631" marR="85631" marT="45717" marB="45717"/>
                </a:tc>
              </a:tr>
              <a:tr h="1188641">
                <a:tc>
                  <a:txBody>
                    <a:bodyPr/>
                    <a:lstStyle/>
                    <a:p>
                      <a:r>
                        <a:rPr lang="fr-FR" sz="1800" noProof="0" dirty="0" smtClean="0"/>
                        <a:t>Liquide de perfusion</a:t>
                      </a:r>
                      <a:endParaRPr lang="fr-FR" sz="1800" noProof="0" dirty="0"/>
                    </a:p>
                  </a:txBody>
                  <a:tcPr marL="85631" marR="85631" marT="45717" marB="45717"/>
                </a:tc>
                <a:tc>
                  <a:txBody>
                    <a:bodyPr/>
                    <a:lstStyle/>
                    <a:p>
                      <a:r>
                        <a:rPr lang="fr-FR" sz="1800" kern="1200" baseline="0" noProof="0" dirty="0" smtClean="0">
                          <a:solidFill>
                            <a:schemeClr val="dk1"/>
                          </a:solidFill>
                          <a:latin typeface="+mn-lt"/>
                          <a:ea typeface="+mn-ea"/>
                          <a:cs typeface="+mn-cs"/>
                        </a:rPr>
                        <a:t>Contrôler la stérilisation</a:t>
                      </a:r>
                    </a:p>
                    <a:p>
                      <a:r>
                        <a:rPr lang="fr-FR" sz="1800" kern="1200" baseline="0" noProof="0" dirty="0" smtClean="0">
                          <a:solidFill>
                            <a:schemeClr val="dk1"/>
                          </a:solidFill>
                          <a:latin typeface="+mn-lt"/>
                          <a:ea typeface="+mn-ea"/>
                          <a:cs typeface="+mn-cs"/>
                        </a:rPr>
                        <a:t>S’assurer que le liquide est apyrogène</a:t>
                      </a:r>
                    </a:p>
                    <a:p>
                      <a:r>
                        <a:rPr lang="fr-FR" sz="1800" kern="1200" baseline="0" noProof="0" dirty="0" smtClean="0">
                          <a:solidFill>
                            <a:schemeClr val="dk1"/>
                          </a:solidFill>
                          <a:latin typeface="+mn-lt"/>
                          <a:ea typeface="+mn-ea"/>
                          <a:cs typeface="+mn-cs"/>
                        </a:rPr>
                        <a:t>Eviter les altérations de l’emballage </a:t>
                      </a:r>
                    </a:p>
                    <a:p>
                      <a:r>
                        <a:rPr lang="fr-FR" sz="1800" kern="1200" baseline="0" noProof="0" dirty="0" smtClean="0">
                          <a:solidFill>
                            <a:schemeClr val="dk1"/>
                          </a:solidFill>
                          <a:latin typeface="+mn-lt"/>
                          <a:ea typeface="+mn-ea"/>
                          <a:cs typeface="+mn-cs"/>
                        </a:rPr>
                        <a:t>Vérifier les emballages</a:t>
                      </a:r>
                      <a:endParaRPr lang="fr-FR" sz="1800" noProof="0" dirty="0"/>
                    </a:p>
                  </a:txBody>
                  <a:tcPr marL="85631" marR="85631" marT="45717" marB="45717"/>
                </a:tc>
              </a:tr>
              <a:tr h="2285848">
                <a:tc>
                  <a:txBody>
                    <a:bodyPr/>
                    <a:lstStyle/>
                    <a:p>
                      <a:r>
                        <a:rPr lang="fr-FR" sz="1800" kern="1200" baseline="0" noProof="0" dirty="0" smtClean="0">
                          <a:solidFill>
                            <a:schemeClr val="dk1"/>
                          </a:solidFill>
                          <a:latin typeface="+mn-lt"/>
                          <a:ea typeface="+mn-ea"/>
                          <a:cs typeface="+mn-cs"/>
                        </a:rPr>
                        <a:t>Ajout de</a:t>
                      </a:r>
                    </a:p>
                    <a:p>
                      <a:r>
                        <a:rPr lang="fr-FR" sz="1800" kern="1200" baseline="0" noProof="0" dirty="0" smtClean="0">
                          <a:solidFill>
                            <a:schemeClr val="dk1"/>
                          </a:solidFill>
                          <a:latin typeface="+mn-lt"/>
                          <a:ea typeface="+mn-ea"/>
                          <a:cs typeface="+mn-cs"/>
                        </a:rPr>
                        <a:t>Médicaments injectables</a:t>
                      </a:r>
                      <a:endParaRPr lang="fr-FR" sz="1800" noProof="0" dirty="0"/>
                    </a:p>
                  </a:txBody>
                  <a:tcPr marL="85631" marR="85631" marT="45717" marB="45717"/>
                </a:tc>
                <a:tc>
                  <a:txBody>
                    <a:bodyPr/>
                    <a:lstStyle/>
                    <a:p>
                      <a:r>
                        <a:rPr lang="fr-FR" sz="1800" kern="1200" baseline="0" noProof="0" dirty="0" smtClean="0">
                          <a:solidFill>
                            <a:schemeClr val="dk1"/>
                          </a:solidFill>
                          <a:latin typeface="+mn-lt"/>
                          <a:ea typeface="+mn-ea"/>
                          <a:cs typeface="+mn-cs"/>
                        </a:rPr>
                        <a:t>Respecter une technique aseptique</a:t>
                      </a:r>
                    </a:p>
                    <a:p>
                      <a:r>
                        <a:rPr lang="fr-FR" sz="1800" kern="1200" baseline="0" noProof="0" dirty="0" smtClean="0">
                          <a:solidFill>
                            <a:schemeClr val="dk1"/>
                          </a:solidFill>
                          <a:latin typeface="+mn-lt"/>
                          <a:ea typeface="+mn-ea"/>
                          <a:cs typeface="+mn-cs"/>
                        </a:rPr>
                        <a:t>Utiliser des médicaments injectables stériles</a:t>
                      </a:r>
                    </a:p>
                    <a:p>
                      <a:r>
                        <a:rPr lang="fr-FR" sz="1800" kern="1200" baseline="0" noProof="0" dirty="0" smtClean="0">
                          <a:solidFill>
                            <a:schemeClr val="tx1"/>
                          </a:solidFill>
                          <a:latin typeface="+mn-lt"/>
                          <a:ea typeface="+mn-ea"/>
                          <a:cs typeface="+mn-cs"/>
                        </a:rPr>
                        <a:t>Réaliser  la préparation à la pharmacie</a:t>
                      </a:r>
                    </a:p>
                    <a:p>
                      <a:r>
                        <a:rPr lang="fr-FR" sz="1800" kern="1200" baseline="0" noProof="0" dirty="0" smtClean="0">
                          <a:solidFill>
                            <a:schemeClr val="dk1"/>
                          </a:solidFill>
                          <a:latin typeface="+mn-lt"/>
                          <a:ea typeface="+mn-ea"/>
                          <a:cs typeface="+mn-cs"/>
                        </a:rPr>
                        <a:t>Utiliser des dispositifs stériles pour manipuler le montage</a:t>
                      </a:r>
                    </a:p>
                    <a:p>
                      <a:r>
                        <a:rPr lang="fr-FR" sz="1800" kern="1200" baseline="0" noProof="0" dirty="0" smtClean="0">
                          <a:solidFill>
                            <a:schemeClr val="dk1"/>
                          </a:solidFill>
                          <a:latin typeface="+mn-lt"/>
                          <a:ea typeface="+mn-ea"/>
                          <a:cs typeface="+mn-cs"/>
                        </a:rPr>
                        <a:t>Préférer un conditionnement en dose unique</a:t>
                      </a:r>
                    </a:p>
                    <a:p>
                      <a:r>
                        <a:rPr lang="fr-FR" sz="1800" kern="1200" baseline="0" noProof="0" dirty="0" smtClean="0">
                          <a:solidFill>
                            <a:schemeClr val="dk1"/>
                          </a:solidFill>
                          <a:latin typeface="+mn-lt"/>
                          <a:ea typeface="+mn-ea"/>
                          <a:cs typeface="+mn-cs"/>
                        </a:rPr>
                        <a:t>Si un conditionnement multi-dose doit être utilisé  :</a:t>
                      </a:r>
                    </a:p>
                    <a:p>
                      <a:r>
                        <a:rPr lang="fr-FR" sz="1800" kern="1200" baseline="0" noProof="0" dirty="0" smtClean="0">
                          <a:solidFill>
                            <a:schemeClr val="dk1"/>
                          </a:solidFill>
                          <a:latin typeface="+mn-lt"/>
                          <a:ea typeface="+mn-ea"/>
                          <a:cs typeface="+mn-cs"/>
                        </a:rPr>
                        <a:t>         Conserver le flacon selon les recommandations du fabricant  </a:t>
                      </a:r>
                    </a:p>
                    <a:p>
                      <a:r>
                        <a:rPr lang="fr-FR" sz="1800" kern="1200" baseline="0" noProof="0" dirty="0" smtClean="0">
                          <a:solidFill>
                            <a:schemeClr val="dk1"/>
                          </a:solidFill>
                          <a:latin typeface="+mn-lt"/>
                          <a:ea typeface="+mn-ea"/>
                          <a:cs typeface="+mn-cs"/>
                        </a:rPr>
                        <a:t>         après ouverture</a:t>
                      </a:r>
                    </a:p>
                    <a:p>
                      <a:r>
                        <a:rPr lang="fr-FR" sz="1800" kern="1200" baseline="0" noProof="0" dirty="0" smtClean="0">
                          <a:solidFill>
                            <a:schemeClr val="dk1"/>
                          </a:solidFill>
                          <a:latin typeface="+mn-lt"/>
                          <a:ea typeface="+mn-ea"/>
                          <a:cs typeface="+mn-cs"/>
                        </a:rPr>
                        <a:t>         Nettoyer la membrane avec de l’alcool à 70% </a:t>
                      </a:r>
                      <a:endParaRPr lang="fr-FR" sz="1800" noProof="0" dirty="0"/>
                    </a:p>
                  </a:txBody>
                  <a:tcPr marL="85631" marR="85631" marT="45717" marB="45717"/>
                </a:tc>
              </a:tr>
              <a:tr h="640037">
                <a:tc>
                  <a:txBody>
                    <a:bodyPr/>
                    <a:lstStyle/>
                    <a:p>
                      <a:r>
                        <a:rPr lang="fr-FR" sz="1800" kern="1200" baseline="0" noProof="0" dirty="0" smtClean="0">
                          <a:solidFill>
                            <a:schemeClr val="dk1"/>
                          </a:solidFill>
                          <a:latin typeface="+mn-lt"/>
                          <a:ea typeface="+mn-ea"/>
                          <a:cs typeface="+mn-cs"/>
                        </a:rPr>
                        <a:t>Système d’Emballage chauffant</a:t>
                      </a:r>
                      <a:endParaRPr lang="fr-FR" sz="1800" noProof="0" dirty="0"/>
                    </a:p>
                  </a:txBody>
                  <a:tcPr marL="85631" marR="85631" marT="45717" marB="45717"/>
                </a:tc>
                <a:tc>
                  <a:txBody>
                    <a:bodyPr/>
                    <a:lstStyle/>
                    <a:p>
                      <a:r>
                        <a:rPr lang="fr-FR" sz="1800" kern="1200" baseline="0" noProof="0" dirty="0" smtClean="0">
                          <a:solidFill>
                            <a:schemeClr val="tx1"/>
                          </a:solidFill>
                          <a:latin typeface="+mn-lt"/>
                          <a:ea typeface="+mn-ea"/>
                          <a:cs typeface="+mn-cs"/>
                        </a:rPr>
                        <a:t>S’assurer de l’absence de contamination</a:t>
                      </a:r>
                    </a:p>
                    <a:p>
                      <a:r>
                        <a:rPr lang="fr-FR" sz="1800" kern="1200" baseline="0" noProof="0" dirty="0" smtClean="0">
                          <a:solidFill>
                            <a:schemeClr val="dk1"/>
                          </a:solidFill>
                          <a:latin typeface="+mn-lt"/>
                          <a:ea typeface="+mn-ea"/>
                          <a:cs typeface="+mn-cs"/>
                        </a:rPr>
                        <a:t>Préférer les systèmes chauffant secs</a:t>
                      </a:r>
                      <a:endParaRPr lang="fr-FR" sz="1800" noProof="0" dirty="0"/>
                    </a:p>
                  </a:txBody>
                  <a:tcPr marL="85631" marR="85631" marT="45717" marB="45717"/>
                </a:tc>
              </a:tr>
            </a:tbl>
          </a:graphicData>
        </a:graphic>
      </p:graphicFrame>
      <p:sp>
        <p:nvSpPr>
          <p:cNvPr id="24595"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fr-FR" smtClean="0">
                <a:latin typeface="Arial" charset="0"/>
                <a:cs typeface="Arial" charset="0"/>
              </a:rPr>
              <a:t>Octobre 2014</a:t>
            </a:r>
            <a:endParaRPr lang="sv-SE" smtClean="0">
              <a:latin typeface="Arial" charset="0"/>
              <a:cs typeface="Arial" charset="0"/>
            </a:endParaRPr>
          </a:p>
        </p:txBody>
      </p:sp>
      <p:sp>
        <p:nvSpPr>
          <p:cNvPr id="24596" name="Slide Number Placeholder 2"/>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5C8722E0-2CCF-438C-B71E-76D9B0D992DA}" type="slidenum">
              <a:rPr lang="en-GB" smtClean="0">
                <a:latin typeface="Arial" charset="0"/>
                <a:cs typeface="Arial" charset="0"/>
              </a:rPr>
              <a:pPr/>
              <a:t>9</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Adjacenc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4340</TotalTime>
  <Words>2831</Words>
  <Application>Microsoft Office PowerPoint</Application>
  <PresentationFormat>Affichage à l'écran (4:3)</PresentationFormat>
  <Paragraphs>276</Paragraphs>
  <Slides>21</Slides>
  <Notes>19</Notes>
  <HiddenSlides>0</HiddenSlides>
  <MMClips>0</MMClips>
  <ScaleCrop>false</ScaleCrop>
  <HeadingPairs>
    <vt:vector size="6" baseType="variant">
      <vt:variant>
        <vt:lpstr>Polices utilisées</vt:lpstr>
      </vt:variant>
      <vt:variant>
        <vt:i4>5</vt:i4>
      </vt:variant>
      <vt:variant>
        <vt:lpstr>Modèle de conception</vt:lpstr>
      </vt:variant>
      <vt:variant>
        <vt:i4>2</vt:i4>
      </vt:variant>
      <vt:variant>
        <vt:lpstr>Titres des diapositives</vt:lpstr>
      </vt:variant>
      <vt:variant>
        <vt:i4>21</vt:i4>
      </vt:variant>
    </vt:vector>
  </HeadingPairs>
  <TitlesOfParts>
    <vt:vector size="28" baseType="lpstr">
      <vt:lpstr>Arial</vt:lpstr>
      <vt:lpstr>Cambria</vt:lpstr>
      <vt:lpstr>Calibri</vt:lpstr>
      <vt:lpstr>Comic Sans MS</vt:lpstr>
      <vt:lpstr>ＭＳ Ｐゴシック</vt:lpstr>
      <vt:lpstr>1_Adjacency</vt:lpstr>
      <vt:lpstr>1_Adjacency</vt:lpstr>
      <vt:lpstr>Prévention des infections associées aux dispositifs intra-vasculaires</vt:lpstr>
      <vt:lpstr>Objectifs de l’enseignement</vt:lpstr>
      <vt:lpstr>Temps imparti</vt:lpstr>
      <vt:lpstr>Introduction</vt:lpstr>
      <vt:lpstr>Points clés</vt:lpstr>
      <vt:lpstr>Voies de contamination possibles d’une perfusion</vt:lpstr>
      <vt:lpstr>Sources et voies de transmission - 1</vt:lpstr>
      <vt:lpstr>Sources et voies de transmission - 2</vt:lpstr>
      <vt:lpstr>Prévention des Infections - 1</vt:lpstr>
      <vt:lpstr>Prévention des Infections - 2</vt:lpstr>
      <vt:lpstr>Généralités- 1</vt:lpstr>
      <vt:lpstr>Généralités- 2</vt:lpstr>
      <vt:lpstr>Protocole pour perfusion périphérique - 1</vt:lpstr>
      <vt:lpstr>Protocole pour perfusion périphérique - 2</vt:lpstr>
      <vt:lpstr>Recommandations supplémentaires pour les cathéters centraux</vt:lpstr>
      <vt:lpstr>Mesures NON recommandées dans la politique générale de prévention</vt:lpstr>
      <vt:lpstr>Références - 1</vt:lpstr>
      <vt:lpstr>Références - 2</vt:lpstr>
      <vt:lpstr>Quiz</vt:lpstr>
      <vt:lpstr>Fédération Internationale de la Prévention des Infections (IFIC)</vt:lpstr>
      <vt:lpstr>Fédération Internationale de la Prévention des Infections (IFIC)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facility design, construction and renovation</dc:title>
  <dc:creator>Ulrika</dc:creator>
  <cp:lastModifiedBy>PARNEIP</cp:lastModifiedBy>
  <cp:revision>337</cp:revision>
  <cp:lastPrinted>2012-10-17T16:35:42Z</cp:lastPrinted>
  <dcterms:created xsi:type="dcterms:W3CDTF">2013-01-14T18:32:39Z</dcterms:created>
  <dcterms:modified xsi:type="dcterms:W3CDTF">2015-06-15T06:43:40Z</dcterms:modified>
</cp:coreProperties>
</file>