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1"/>
  </p:sldMasterIdLst>
  <p:notesMasterIdLst>
    <p:notesMasterId r:id="rId31"/>
  </p:notes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8" r:id="rId30"/>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3ccl1" initials="3"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D5EA7"/>
    <a:srgbClr val="2B2D9B"/>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9" autoAdjust="0"/>
    <p:restoredTop sz="86491" autoAdjust="0"/>
  </p:normalViewPr>
  <p:slideViewPr>
    <p:cSldViewPr>
      <p:cViewPr>
        <p:scale>
          <a:sx n="66" d="100"/>
          <a:sy n="66" d="100"/>
        </p:scale>
        <p:origin x="-1032"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200" d="100"/>
        <a:sy n="200" d="100"/>
      </p:scale>
      <p:origin x="0" y="32214"/>
    </p:cViewPr>
  </p:sorterViewPr>
  <p:notesViewPr>
    <p:cSldViewPr>
      <p:cViewPr varScale="1">
        <p:scale>
          <a:sx n="56" d="100"/>
          <a:sy n="56" d="100"/>
        </p:scale>
        <p:origin x="-172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1-19T10:36:08.521" idx="1">
    <p:pos x="4992" y="864"/>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1772ACF-8956-4AEC-9E1C-57A1D37EDE2F}" type="datetimeFigureOut">
              <a:rPr lang="sv-SE"/>
              <a:pPr>
                <a:defRPr/>
              </a:pPr>
              <a:t>2015-06-15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6A95E80-106D-458E-A320-76E1EB53B649}" type="slidenum">
              <a:rPr lang="sv-SE"/>
              <a:pPr>
                <a:defRPr/>
              </a:pPr>
              <a:t>‹N°›</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1AB8DD-D9B3-4D4A-96D4-D9113AF73D94}" type="slidenum">
              <a:rPr lang="sv-SE" smtClean="0"/>
              <a:pPr/>
              <a:t>1</a:t>
            </a:fld>
            <a:endParaRPr 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professionnels du contrôle des infections doivent distinguer les définitions cliniques de celles utilisées pour la surveillance. Aux fins de surveillance, la plupart des spécialistes utilisent la définition de la pneumonie publiée par les CDC américains pour le National Healthcare Safety Network (NHSN) voir http://www.cdc.gov/nhsn/PDFs/pscManual/ 6pscVAPcurrent.pdf</a:t>
            </a: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65512-53ED-4FCD-8130-D4F2915BEEAA}" type="slidenum">
              <a:rPr lang="sv-SE" smtClean="0"/>
              <a:pPr/>
              <a:t>10</a:t>
            </a:fld>
            <a:endParaRPr lang="sv-S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Chez ces patients, une lésion mécanique ou chimique, de l'épithélium cilié entrave l'élimination normale de mucus et de micro-organismes à partir des voies respiratoires inférieures. En outre, la réduction du pH gastrique par des inhibiteurs des récepteurs H2 est associée à la colonisation du tractus gastro-intestinal supérieur et de l'oropharynx par les bacilles aérobies Gram-négatif dérivé du propre intestin du patient. Ces micro-organismes peuvent alors passer dans les voies respiratoires inférieures et provoquer une infection.</a:t>
            </a:r>
          </a:p>
          <a:p>
            <a:endParaRPr lang="fr-FR" smtClean="0"/>
          </a:p>
          <a:p>
            <a:r>
              <a:rPr lang="fr-FR" smtClean="0"/>
              <a:t>Il y a un taux élevé de létalité associé à la pneumonie associée à la ventilation, même si le risque attribuable est difficile à déterminer car la comorbidité des patients est très élevée. Les micro-organismes colonisent l'estomac, les voies respiratoires supérieures et des bronches, et cause l'infection des poumons (pneumonie): ils sont souvent endogènes (système digestif ou du nez et de la gorge), mais peuvent être exogènes, souvent associés à la contamination du matériel de ventilation.</a:t>
            </a:r>
            <a:endParaRPr lang="en-GB"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E6B44-4C98-4B81-8037-AECA6604E48E}" type="slidenum">
              <a:rPr lang="sv-SE" smtClean="0"/>
              <a:pPr/>
              <a:t>11</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p>
          <a:p>
            <a:r>
              <a:rPr lang="fr-FR" smtClean="0"/>
              <a:t>Il y a un taux élevé de létalité associé à la pneumonie associée à la ventilation, même si le risque attribuable est difficile à déterminer car la comorbidité des patients est très élevée. Les micro-organismes colonisent l'estomac, les voies respiratoires supérieures et des bronches, et cause l'infection des poumons (pneumonie): ils sont souvent endogènes (système digestif ou du nez et de la gorge), mais peuvent être exogènes, souvent associés à la contamination du matériel de ventilation.</a:t>
            </a:r>
            <a:endParaRPr lang="en-GB" smtClean="0"/>
          </a:p>
          <a:p>
            <a:r>
              <a:rPr lang="fr-FR" smtClean="0"/>
              <a:t>Les voies repiratoires peuvent être contaminées par l'utilisation de matériel / médicaments ou des mains personnel contaminés.</a:t>
            </a:r>
            <a:endParaRPr lang="es-ES_tradnl"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E2470E-E876-4EEA-9A6E-AF7DFF2CC396}" type="slidenum">
              <a:rPr lang="sv-SE" smtClean="0"/>
              <a:pPr/>
              <a:t>12</a:t>
            </a:fld>
            <a:endParaRPr 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fr-FR" sz="1000" smtClean="0"/>
              <a:t>Parmi les facteurs sont la ventilation mécanique (pneumonie associée à la ventilation), la vieillesse, la diminution de la filtration de l'air inspiré, respiratoire intrinsèque, neurologiques, ou d'autres états pathologiques qui entraînent une obstruction des voies, les traumatismes, la chirurgie (abdominale), les médicaments, les volumes pulmonaires respiratoires diminués ou la diminution de la clairance des sécrétions peuvent diminuer les défenses du poumon. En outre, une mauvaise hygiène des mains et la désinfection inadéquate des appareils respiratoires entrainent des infections croisées et sont des facteurs importants. Les facteurs de risque pour la pneumonie nosocomiale peuvent être liées à l'état du patient et / ou à la thérapie reçue.</a:t>
            </a:r>
          </a:p>
          <a:p>
            <a:pPr>
              <a:lnSpc>
                <a:spcPct val="80000"/>
              </a:lnSpc>
            </a:pPr>
            <a:endParaRPr lang="fr-FR" sz="1000" smtClean="0"/>
          </a:p>
          <a:p>
            <a:pPr>
              <a:lnSpc>
                <a:spcPct val="80000"/>
              </a:lnSpc>
            </a:pPr>
            <a:r>
              <a:rPr lang="fr-FR" sz="1000" smtClean="0"/>
              <a:t>Etat des patients</a:t>
            </a:r>
          </a:p>
          <a:p>
            <a:pPr>
              <a:lnSpc>
                <a:spcPct val="80000"/>
              </a:lnSpc>
            </a:pPr>
            <a:r>
              <a:rPr lang="fr-FR" sz="1000" smtClean="0"/>
              <a:t>Gravement malade, par exemple, un choc septique</a:t>
            </a:r>
          </a:p>
          <a:p>
            <a:pPr>
              <a:lnSpc>
                <a:spcPct val="80000"/>
              </a:lnSpc>
            </a:pPr>
            <a:r>
              <a:rPr lang="fr-FR" sz="1000" smtClean="0"/>
              <a:t>Âge (personnes âgées et les nouveau-nés) Intervention chirurgicale (poitrine / abdomen) Les blessures graves</a:t>
            </a:r>
          </a:p>
          <a:p>
            <a:pPr>
              <a:lnSpc>
                <a:spcPct val="80000"/>
              </a:lnSpc>
            </a:pPr>
            <a:r>
              <a:rPr lang="fr-FR" sz="1000" smtClean="0"/>
              <a:t>Maladies cardiaque, maladie pulmonaire obstructive chronique accidents vasculaires cérébraux</a:t>
            </a:r>
          </a:p>
          <a:p>
            <a:pPr>
              <a:lnSpc>
                <a:spcPct val="80000"/>
              </a:lnSpc>
            </a:pPr>
            <a:r>
              <a:rPr lang="fr-FR" sz="1000" smtClean="0"/>
              <a:t>coma</a:t>
            </a:r>
          </a:p>
          <a:p>
            <a:pPr>
              <a:lnSpc>
                <a:spcPct val="80000"/>
              </a:lnSpc>
            </a:pPr>
            <a:r>
              <a:rPr lang="fr-FR" sz="1000" smtClean="0"/>
              <a:t>grand fumeur</a:t>
            </a:r>
          </a:p>
          <a:p>
            <a:pPr>
              <a:lnSpc>
                <a:spcPct val="80000"/>
              </a:lnSpc>
            </a:pPr>
            <a:endParaRPr lang="fr-FR" sz="1000" smtClean="0"/>
          </a:p>
          <a:p>
            <a:pPr>
              <a:lnSpc>
                <a:spcPct val="80000"/>
              </a:lnSpc>
            </a:pPr>
            <a:r>
              <a:rPr lang="fr-FR" sz="1000" smtClean="0"/>
              <a:t>thérapie</a:t>
            </a:r>
          </a:p>
          <a:p>
            <a:pPr>
              <a:lnSpc>
                <a:spcPct val="80000"/>
              </a:lnSpc>
            </a:pPr>
            <a:r>
              <a:rPr lang="fr-FR" sz="1000" smtClean="0"/>
              <a:t>sédation</a:t>
            </a:r>
          </a:p>
          <a:p>
            <a:pPr>
              <a:lnSpc>
                <a:spcPct val="80000"/>
              </a:lnSpc>
            </a:pPr>
            <a:r>
              <a:rPr lang="fr-FR" sz="1000" smtClean="0"/>
              <a:t>anesthésie générale</a:t>
            </a:r>
          </a:p>
          <a:p>
            <a:pPr>
              <a:lnSpc>
                <a:spcPct val="80000"/>
              </a:lnSpc>
            </a:pPr>
            <a:r>
              <a:rPr lang="fr-FR" sz="1000" smtClean="0"/>
              <a:t>intubation trachéale</a:t>
            </a:r>
          </a:p>
          <a:p>
            <a:pPr>
              <a:lnSpc>
                <a:spcPct val="80000"/>
              </a:lnSpc>
            </a:pPr>
            <a:r>
              <a:rPr lang="fr-FR" sz="1000" smtClean="0"/>
              <a:t>trachéotomie</a:t>
            </a:r>
          </a:p>
          <a:p>
            <a:pPr>
              <a:lnSpc>
                <a:spcPct val="80000"/>
              </a:lnSpc>
            </a:pPr>
            <a:r>
              <a:rPr lang="fr-FR" sz="1000" smtClean="0"/>
              <a:t>Ventilation mécanique prolongée, alimentation entérale</a:t>
            </a:r>
          </a:p>
          <a:p>
            <a:pPr>
              <a:lnSpc>
                <a:spcPct val="80000"/>
              </a:lnSpc>
            </a:pPr>
            <a:r>
              <a:rPr lang="fr-FR" sz="1000" smtClean="0"/>
              <a:t>Antibiothérapie à large spectre</a:t>
            </a:r>
          </a:p>
          <a:p>
            <a:pPr>
              <a:lnSpc>
                <a:spcPct val="80000"/>
              </a:lnSpc>
            </a:pPr>
            <a:r>
              <a:rPr lang="fr-FR" sz="1000" smtClean="0"/>
              <a:t>Anti H2</a:t>
            </a:r>
          </a:p>
          <a:p>
            <a:pPr>
              <a:lnSpc>
                <a:spcPct val="80000"/>
              </a:lnSpc>
            </a:pPr>
            <a:r>
              <a:rPr lang="fr-FR" sz="1000" smtClean="0"/>
              <a:t>Immunosuppresseurs et les médicaments cytotoxiques</a:t>
            </a:r>
            <a:endParaRPr lang="es-ES_tradnl" sz="100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7F247-C27E-4639-944C-07D79AF12336}" type="slidenum">
              <a:rPr lang="sv-SE" smtClean="0"/>
              <a:pPr/>
              <a:t>13</a:t>
            </a:fld>
            <a:endParaRPr 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14300"/>
            <a:r>
              <a:rPr lang="fr-FR" smtClean="0"/>
              <a:t>La pneumonie nosocomiale est divisé en maladie précoce et tardive.</a:t>
            </a:r>
          </a:p>
          <a:p>
            <a:pPr marL="114300"/>
            <a:endParaRPr lang="fr-FR" smtClean="0"/>
          </a:p>
          <a:p>
            <a:pPr marL="114300"/>
            <a:r>
              <a:rPr lang="fr-FR" smtClean="0"/>
              <a:t>L'apparition précoce se produit dans les quatre jours d'admission et peut survenir en réanimation ou après une chirurgie, en particulier chez les patients atteints de maladie pulmonaire existante.</a:t>
            </a:r>
          </a:p>
          <a:p>
            <a:pPr marL="114300"/>
            <a:r>
              <a:rPr lang="fr-FR" smtClean="0"/>
              <a:t>La pneumonie d'apparition tardive survient plus de quatre jours après l'admission.</a:t>
            </a: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AB789E-614B-4CEF-83D9-55715DDD5857}" type="slidenum">
              <a:rPr lang="sv-SE" smtClean="0"/>
              <a:pPr/>
              <a:t>14</a:t>
            </a:fld>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pneumonie d'apparition précoce est généralement causée par Streptococcus pneumoniae, Haemophilus influenzae, Moraxella catarrhalis, ou Staphylococcus aureus sensible à la méthicilline.</a:t>
            </a:r>
          </a:p>
          <a:p>
            <a:endParaRPr lang="fr-FR" smtClean="0"/>
          </a:p>
          <a:p>
            <a:r>
              <a:rPr lang="fr-FR" smtClean="0"/>
              <a:t>La pneumonie nosocomiale d'apparition tardive est habituellement causée par des bacilles à Gram négatif, par exemple, Pseudomonas aeruginosa, Acinetobacter ou Enterobacter spp, ou Staphylococcus aureus résistant à la méthicilline (SARM).</a:t>
            </a:r>
          </a:p>
          <a:p>
            <a:endParaRPr lang="fr-FR" smtClean="0"/>
          </a:p>
          <a:p>
            <a:r>
              <a:rPr lang="fr-FR" smtClean="0"/>
              <a:t>Des virus (par exemple, la grippe, respiratoire syncytial, ou d'autres virus respiratoires) peuvent aussi causer une pneumonie précoce et tardive. Les champignons, par exemple, de Candida spp. et rarement Aspergillus spp., provoquent généralement une pneumonie d'apparition tardive.</a:t>
            </a:r>
            <a:endParaRPr lang="es-ES_tradnl"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EBBB7E-9D2B-43B6-A105-97F6C0E43CB1}" type="slidenum">
              <a:rPr lang="sv-SE" smtClean="0"/>
              <a:pPr/>
              <a:t>15</a:t>
            </a:fld>
            <a:endParaRPr lang="sv-S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Beaucoup de PAVM sont d’apparition tardive sont causés par des micro-organismes qui sont résistantes à plusieurs antibiotiques. Les micro-organismes typiques impliqués dans pneumonie sévère chez les patients immunodéprimés sont:</a:t>
            </a:r>
          </a:p>
          <a:p>
            <a:r>
              <a:rPr lang="fr-FR" smtClean="0"/>
              <a:t>Les virus qui se propagent facilement dans les environnements de soins </a:t>
            </a:r>
          </a:p>
          <a:p>
            <a:r>
              <a:rPr lang="fr-FR" smtClean="0"/>
              <a:t>Legionella qui peuvent être acquises par le système de climatisation ou d'approvisionnement en eau</a:t>
            </a:r>
          </a:p>
          <a:p>
            <a:r>
              <a:rPr lang="fr-FR" smtClean="0"/>
              <a:t>Aspergillus de la poussière notamment liée à la construction / rénovation (infections à Aspergillus et Legionella ne se transmet pas de personne à personne)</a:t>
            </a:r>
          </a:p>
          <a:p>
            <a:r>
              <a:rPr lang="fr-FR" smtClean="0"/>
              <a:t>Pneumocystis carinii qui atteints particulièrement les patients atteints du syndrome d'immunodéficience acquise.</a:t>
            </a:r>
          </a:p>
          <a:p>
            <a:r>
              <a:rPr lang="fr-FR" smtClean="0"/>
              <a:t>Maladies pulmonaires opportunistes causées par des mycobactéries, y compris Mycobacterium tuberculosis, qui peut se propager par voie aérienne</a:t>
            </a: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78664B-79DE-4E54-A719-F5F07D4EE0C3}" type="slidenum">
              <a:rPr lang="sv-SE" smtClean="0"/>
              <a:pPr/>
              <a:t>16</a:t>
            </a:fld>
            <a:endParaRPr lang="sv-S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Une enquête NHSN des causes microbiennes de PAVM aux États-Unis a identifié les isolats suivants : Staphylococcus aureus (24,4%), Pseudomonas aeruginosa (16,3%), Enterobacter spp. (8,4%), Acinetobacter baumannii (8,4%), Klebsiella pneumoniae (7,5%), Escherichia coli (4,6%), Candida spp. (2,7%), Klebsiella oxytoca (2,2%), Staphylococcus à coagulase négative (1,3%), sans précision (23,1%).</a:t>
            </a:r>
          </a:p>
          <a:p>
            <a:endParaRPr lang="en-US" smtClean="0"/>
          </a:p>
          <a:p>
            <a:r>
              <a:rPr lang="en-US" smtClean="0"/>
              <a:t>Dudeck MA, Horan TC, Peterson KD, KA Bridson, Morrell GC, Pollock DA, Edwards JR. Réseau National Healthcare Safety (NHSN) Rapport, résumé des données de 2009, le module dispositifs invasifs. http: //www.cdc. gov / NHSN / PDF / Datastat / 2010NHSNReport.pdf</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32D88-9536-40CF-B3AF-DD8D5BA7EB1D}" type="slidenum">
              <a:rPr lang="sv-SE" smtClean="0"/>
              <a:pPr/>
              <a:t>17</a:t>
            </a:fld>
            <a:endParaRPr lang="sv-S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s-ES_tradnl" smtClean="0"/>
              <a:t>Le Centre européen de prévention et contrôle des maladies (ECDC) dans une enquête portant sur 12 pays en 2008 a constaté que la pneumonie en soins intensifs a été associée à : Pseudomonas aeruginosa (18,2%), Staphylococcus aureus (16,3%), Escherichia coli (9,3%), Klebsiella spp. (8,1%), Candida spp. (7,9%), Enterobacter spp. (7,1%), Acinetobacter spp. 3,7%), Haemophilus spp. (3,7%), Stenotrophomonas spp. (3,5%), Enterococcus spp. (3,2%), Serratia spp. (2,8), Proteus spp. (2,7%), staphylocoques à coagulase négative (2,4%), Streptococcus spp. (2,4%), et Citrobacter spp. (1,8%).</a:t>
            </a:r>
          </a:p>
          <a:p>
            <a:endParaRPr lang="es-ES_tradnl" smtClean="0"/>
          </a:p>
          <a:p>
            <a:r>
              <a:rPr lang="es-ES_tradnl" smtClean="0"/>
              <a:t>Centre européen de prévention et de contrôle des maladies. Rapport épidémiologique annuel sur les maladies transmissibles en Europe 2010. Stockholm: ECDC; 2010. http://www.ecdc.europa.eu/en/publications/ Publications/0910_SUR_Annual_Epidemiological_Report_on_Communicable_Diseases_in_Europe.pdf </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80A66C-D799-44B4-A01B-C533F380197F}" type="slidenum">
              <a:rPr lang="sv-SE" smtClean="0"/>
              <a:pPr/>
              <a:t>18</a:t>
            </a:fld>
            <a:endParaRPr lang="sv-S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principales recommandations pour la prévention de la pneumonie nosocomiale sont conçus pour éviter les trois mécanismes les plus communs qui entrainent une pneumonie: 1) l'aspiration, 2) la contamination des voies aérodigestives, et 3) l'équipement contaminé.</a:t>
            </a:r>
          </a:p>
          <a:p>
            <a:endParaRPr lang="fr-FR" smtClean="0"/>
          </a:p>
          <a:p>
            <a:r>
              <a:rPr lang="fr-FR" smtClean="0"/>
              <a:t>La PAVM se produit principalement parce que la sonde endotrachéale ou la trachéotomie permet le libre passage des bactéries dans les segments inférieurs du poumon chez une personne qui a souvent une pathologie pulmonaire sous-jacente ou des problèmes immunitaires. Les bactéries se déplacent en petites gouttelettes à la fois par la sonde endotrachéale et autour de la manchette. Souvent, les bactéries colonisent la sonde endotrachéale ou la trachéotomie et sont embolisées dans les poumons à chaque respiration. Les bactéries peuvent également être ramenées dans les poumons avec des procédures telles que l'aspiration profonde ou la bronchoscopie.</a:t>
            </a: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194A49-369A-44B9-A8A8-772C0504F093}" type="slidenum">
              <a:rPr lang="sv-SE" smtClean="0"/>
              <a:pPr/>
              <a:t>19</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A1193C-4932-4098-B4A3-747F0029D430}" type="slidenum">
              <a:rPr lang="sv-SE" smtClean="0"/>
              <a:pPr/>
              <a:t>2</a:t>
            </a:fld>
            <a:endParaRPr lang="sv-S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mesures de base de la prévention des pneumopathies post-opératoires sont</a:t>
            </a:r>
            <a:r>
              <a:rPr lang="en-GB" smtClean="0"/>
              <a:t> : </a:t>
            </a:r>
          </a:p>
          <a:p>
            <a:pPr eaLnBrk="1" hangingPunct="1">
              <a:spcBef>
                <a:spcPts val="400"/>
              </a:spcBef>
            </a:pPr>
            <a:r>
              <a:rPr lang="fr-FR" sz="1500" smtClean="0"/>
              <a:t>Traiter la maladie pulmonaire sous-jacente avant la chirurgie</a:t>
            </a:r>
          </a:p>
          <a:p>
            <a:pPr eaLnBrk="1" hangingPunct="1">
              <a:spcBef>
                <a:spcPts val="400"/>
              </a:spcBef>
            </a:pPr>
            <a:r>
              <a:rPr lang="fr-FR" sz="1500" smtClean="0"/>
              <a:t>Elever la tête de lit</a:t>
            </a:r>
          </a:p>
          <a:p>
            <a:pPr eaLnBrk="1" hangingPunct="1">
              <a:spcBef>
                <a:spcPts val="400"/>
              </a:spcBef>
            </a:pPr>
            <a:r>
              <a:rPr lang="fr-FR" sz="1500" smtClean="0"/>
              <a:t>Retirer les redons non nécessaires</a:t>
            </a:r>
          </a:p>
          <a:p>
            <a:pPr eaLnBrk="1" hangingPunct="1">
              <a:spcBef>
                <a:spcPts val="400"/>
              </a:spcBef>
            </a:pPr>
            <a:r>
              <a:rPr lang="fr-FR" sz="1500" smtClean="0"/>
              <a:t>Réaliser des soins bucco-dentaire réguliers</a:t>
            </a:r>
          </a:p>
          <a:p>
            <a:pPr eaLnBrk="1" hangingPunct="1">
              <a:spcBef>
                <a:spcPts val="400"/>
              </a:spcBef>
            </a:pPr>
            <a:r>
              <a:rPr lang="fr-FR" sz="1500" smtClean="0"/>
              <a:t>Encourager l’inspiration profonde et la toux</a:t>
            </a:r>
          </a:p>
          <a:p>
            <a:pPr eaLnBrk="1" hangingPunct="1">
              <a:spcBef>
                <a:spcPts val="400"/>
              </a:spcBef>
            </a:pPr>
            <a:r>
              <a:rPr lang="fr-FR" sz="1500" smtClean="0"/>
              <a:t>Traitement antalgique (non-sédatif)</a:t>
            </a:r>
          </a:p>
          <a:p>
            <a:pPr eaLnBrk="1" hangingPunct="1">
              <a:spcBef>
                <a:spcPts val="400"/>
              </a:spcBef>
            </a:pPr>
            <a:r>
              <a:rPr lang="fr-FR" sz="1500" smtClean="0"/>
              <a:t>Utiliser la percussion et le drainage postural pour favoriser la toux</a:t>
            </a:r>
          </a:p>
          <a:p>
            <a:pPr eaLnBrk="1" hangingPunct="1">
              <a:spcBef>
                <a:spcPts val="400"/>
              </a:spcBef>
            </a:pPr>
            <a:r>
              <a:rPr lang="fr-FR" sz="1500" smtClean="0"/>
              <a:t>Encourager la mobilisation précoce</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F67F84-4B1C-45DD-A487-C0617A2F0FB2}" type="slidenum">
              <a:rPr lang="sv-SE" smtClean="0"/>
              <a:pPr/>
              <a:t>20</a:t>
            </a:fld>
            <a:endParaRPr lang="sv-S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prévention de la PVAM implique de résistantes limiter l'exposition à des bactéries, l'interruption de la ventilation mécanique dès que possible, et une variété de stratégies pour limiter l'infection lorsque le patient est intubé.</a:t>
            </a:r>
          </a:p>
          <a:p>
            <a:endParaRPr lang="en-GB" smtClean="0"/>
          </a:p>
          <a:p>
            <a:r>
              <a:rPr lang="en-GB" smtClean="0"/>
              <a:t>Prévention des PAVM</a:t>
            </a:r>
          </a:p>
          <a:p>
            <a:pPr eaLnBrk="1" hangingPunct="1">
              <a:spcBef>
                <a:spcPts val="400"/>
              </a:spcBef>
            </a:pPr>
            <a:r>
              <a:rPr lang="fr-FR" sz="1400" smtClean="0"/>
              <a:t>Hygiène des mains avant et après chaque contact avec le patients ou des sécrétions respiratoires</a:t>
            </a:r>
          </a:p>
          <a:p>
            <a:pPr eaLnBrk="1" hangingPunct="1">
              <a:spcBef>
                <a:spcPts val="400"/>
              </a:spcBef>
            </a:pPr>
            <a:r>
              <a:rPr lang="fr-FR" sz="1400" smtClean="0"/>
              <a:t>Port de gants si manipulation de sécrétions</a:t>
            </a:r>
          </a:p>
          <a:p>
            <a:pPr eaLnBrk="1" hangingPunct="1">
              <a:spcBef>
                <a:spcPts val="400"/>
              </a:spcBef>
            </a:pPr>
            <a:r>
              <a:rPr lang="fr-FR" sz="1400" smtClean="0"/>
              <a:t>Port de gants stériles si aspiration ou soins de trachéostomie</a:t>
            </a:r>
          </a:p>
          <a:p>
            <a:pPr eaLnBrk="1" hangingPunct="1">
              <a:spcBef>
                <a:spcPts val="400"/>
              </a:spcBef>
            </a:pPr>
            <a:r>
              <a:rPr lang="fr-FR" sz="1400" smtClean="0"/>
              <a:t>Cathéter de drainage stérile</a:t>
            </a:r>
          </a:p>
          <a:p>
            <a:pPr eaLnBrk="1" hangingPunct="1">
              <a:spcBef>
                <a:spcPts val="400"/>
              </a:spcBef>
            </a:pPr>
            <a:r>
              <a:rPr lang="fr-FR" sz="1400" smtClean="0"/>
              <a:t>Evaluation quotidienne de la possibilité de sevrage ventilatoire</a:t>
            </a:r>
          </a:p>
          <a:p>
            <a:pPr eaLnBrk="1" hangingPunct="1">
              <a:spcBef>
                <a:spcPts val="400"/>
              </a:spcBef>
            </a:pPr>
            <a:r>
              <a:rPr lang="fr-FR" sz="1400" smtClean="0"/>
              <a:t>Raccourcir la durée de ventilation mécanique et utiliser la ventilation non invasive si possible</a:t>
            </a:r>
            <a:endParaRPr lang="en-GB" sz="140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3BD992-E2AB-4FF3-888F-1A07F923D7AC}" type="slidenum">
              <a:rPr lang="sv-SE" smtClean="0"/>
              <a:pPr/>
              <a:t>21</a:t>
            </a:fld>
            <a:endParaRPr lang="sv-S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Prévention de la PAVM</a:t>
            </a:r>
          </a:p>
          <a:p>
            <a:pPr eaLnBrk="1" hangingPunct="1">
              <a:spcBef>
                <a:spcPts val="400"/>
              </a:spcBef>
            </a:pPr>
            <a:r>
              <a:rPr lang="fr-FR" sz="1400" smtClean="0"/>
              <a:t>Elever la tête du lit</a:t>
            </a:r>
          </a:p>
          <a:p>
            <a:pPr eaLnBrk="1" hangingPunct="1">
              <a:spcBef>
                <a:spcPts val="400"/>
              </a:spcBef>
            </a:pPr>
            <a:r>
              <a:rPr lang="fr-FR" sz="1400" smtClean="0"/>
              <a:t>Eviter la distension gastrique</a:t>
            </a:r>
          </a:p>
          <a:p>
            <a:pPr eaLnBrk="1" hangingPunct="1">
              <a:spcBef>
                <a:spcPts val="400"/>
              </a:spcBef>
            </a:pPr>
            <a:r>
              <a:rPr lang="fr-FR" sz="1400" smtClean="0"/>
              <a:t>Eviter les extubation non programmées</a:t>
            </a:r>
          </a:p>
          <a:p>
            <a:pPr eaLnBrk="1" hangingPunct="1">
              <a:spcBef>
                <a:spcPts val="400"/>
              </a:spcBef>
            </a:pPr>
            <a:r>
              <a:rPr lang="fr-FR" sz="1400" smtClean="0"/>
              <a:t>Intubation orotrachéale</a:t>
            </a:r>
          </a:p>
          <a:p>
            <a:pPr eaLnBrk="1" hangingPunct="1">
              <a:spcBef>
                <a:spcPts val="400"/>
              </a:spcBef>
            </a:pPr>
            <a:r>
              <a:rPr lang="fr-FR" sz="1400" smtClean="0"/>
              <a:t>Eviter l’utilisation d’IPP ou d’anti-H2</a:t>
            </a:r>
          </a:p>
          <a:p>
            <a:pPr eaLnBrk="1" hangingPunct="1">
              <a:spcBef>
                <a:spcPts val="400"/>
              </a:spcBef>
            </a:pPr>
            <a:r>
              <a:rPr lang="fr-FR" sz="1400" smtClean="0"/>
              <a:t>Soins bucco-dentaires réguliers: solution antiseptique</a:t>
            </a:r>
          </a:p>
          <a:p>
            <a:pPr eaLnBrk="1" hangingPunct="1">
              <a:spcBef>
                <a:spcPts val="400"/>
              </a:spcBef>
            </a:pPr>
            <a:r>
              <a:rPr lang="fr-FR" sz="1400" smtClean="0"/>
              <a:t>Eau stérile pour nettoyer le matériel</a:t>
            </a:r>
          </a:p>
          <a:p>
            <a:pPr eaLnBrk="1" hangingPunct="1">
              <a:spcBef>
                <a:spcPts val="400"/>
              </a:spcBef>
            </a:pPr>
            <a:r>
              <a:rPr lang="fr-FR" sz="1400" smtClean="0"/>
              <a:t>Retirer la condensation, maintenir le circuit de ventilation clos</a:t>
            </a:r>
          </a:p>
          <a:p>
            <a:pPr eaLnBrk="1" hangingPunct="1">
              <a:spcBef>
                <a:spcPts val="400"/>
              </a:spcBef>
            </a:pPr>
            <a:r>
              <a:rPr lang="fr-FR" sz="1400" smtClean="0"/>
              <a:t>Changer le circuit de ventilation que si nécessaire</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104A8-BED2-485B-B991-1A26DCB798CD}" type="slidenum">
              <a:rPr lang="sv-SE" smtClean="0"/>
              <a:pPr/>
              <a:t>22</a:t>
            </a:fld>
            <a:endParaRPr lang="sv-S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Prévention de la PAVM</a:t>
            </a:r>
          </a:p>
          <a:p>
            <a:pPr eaLnBrk="1" hangingPunct="1"/>
            <a:r>
              <a:rPr lang="fr-FR" sz="1500" smtClean="0"/>
              <a:t>Stocker et désinfecter le matériel de ventilation</a:t>
            </a:r>
          </a:p>
          <a:p>
            <a:pPr eaLnBrk="1" hangingPunct="1"/>
            <a:r>
              <a:rPr lang="fr-FR" sz="1500" smtClean="0"/>
              <a:t>Surveiller l’apparition de PAVM</a:t>
            </a:r>
          </a:p>
          <a:p>
            <a:pPr eaLnBrk="1" hangingPunct="1"/>
            <a:r>
              <a:rPr lang="fr-FR" sz="1500" smtClean="0"/>
              <a:t>Observer directement la compliance aux mesures</a:t>
            </a:r>
          </a:p>
          <a:p>
            <a:pPr eaLnBrk="1" hangingPunct="1"/>
            <a:r>
              <a:rPr lang="fr-FR" sz="1500" smtClean="0"/>
              <a:t>Eduquer le personnel soignant</a:t>
            </a:r>
          </a:p>
          <a:p>
            <a:pPr eaLnBrk="1" hangingPunct="1"/>
            <a:r>
              <a:rPr lang="fr-FR" sz="1500" smtClean="0"/>
              <a:t>Etablir des recommandations d’usage des antibiotiques en accord avec l’écologie locale</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3639D-E503-484C-81D6-35150322618A}" type="slidenum">
              <a:rPr lang="sv-SE" smtClean="0"/>
              <a:pPr/>
              <a:t>23</a:t>
            </a:fld>
            <a:endParaRPr lang="sv-S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373B22-6ED9-49D8-B475-C11D131DBB20}" type="slidenum">
              <a:rPr lang="sv-SE" smtClean="0"/>
              <a:pPr/>
              <a:t>24</a:t>
            </a:fld>
            <a:endParaRPr lang="sv-S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61001E-01DF-4C86-905C-FAB6DFE59E93}" type="slidenum">
              <a:rPr lang="sv-SE" smtClean="0"/>
              <a:pPr/>
              <a:t>25</a:t>
            </a:fld>
            <a:endParaRPr lang="sv-S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s-ES_tradnl"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089681-1E4E-4B1C-AFBE-3C0ECB937A73}" type="slidenum">
              <a:rPr lang="sv-SE" smtClean="0"/>
              <a:pPr/>
              <a:t>26</a:t>
            </a:fld>
            <a:endParaRPr lang="sv-S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 typeface="Calibri" pitchFamily="34" charset="0"/>
              <a:buAutoNum type="arabicPeriod"/>
            </a:pPr>
            <a:r>
              <a:rPr lang="en-US" smtClean="0"/>
              <a:t>Faux</a:t>
            </a:r>
          </a:p>
          <a:p>
            <a:pPr marL="228600" indent="-228600">
              <a:buFont typeface="Calibri" pitchFamily="34" charset="0"/>
              <a:buAutoNum type="arabicPeriod"/>
            </a:pPr>
            <a:r>
              <a:rPr lang="en-US" smtClean="0"/>
              <a:t>C</a:t>
            </a:r>
          </a:p>
          <a:p>
            <a:pPr marL="228600" indent="-228600"/>
            <a:r>
              <a:rPr lang="en-US" smtClean="0"/>
              <a:t>3.  D</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94A8C-25CA-4F14-ADD6-D3BFB5373C36}" type="slidenum">
              <a:rPr lang="sv-SE" smtClean="0"/>
              <a:pPr/>
              <a:t>27</a:t>
            </a:fld>
            <a:endParaRPr lang="sv-S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759272-6DF4-42C6-9903-542E195B2158}" type="slidenum">
              <a:rPr lang="sv-SE" smtClean="0"/>
              <a:pPr/>
              <a:t>3</a:t>
            </a:fld>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pneumopathies nosocomiales provoquent une morbidité et une mortalité importantes et une utilisation accrue des ressources de soins de santé coûteux; la prévention est donc vitale.</a:t>
            </a:r>
          </a:p>
          <a:p>
            <a:r>
              <a:rPr lang="fr-FR" smtClean="0"/>
              <a:t>Les mesures de prévention comprennent l'hygiène des mains, l'utilisation de gants lors de la manipulation des sécrétions respiratoires, évaluation quotidienne de la possibilité de sevrage du respirateur, l’élévation de la tête de lit (sauf contre-indication), l'utilisation de l'intubation orotrachéale, les soins bucco-dentaires réguliers avec une solution antiseptique, et le bon usage, le nettoyage et la désinfection de l'équipement respiratoire.</a:t>
            </a: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0ECE36-61E3-4836-A243-728BE1FD228A}" type="slidenum">
              <a:rPr lang="sv-SE" smtClean="0"/>
              <a:pPr/>
              <a:t>4</a:t>
            </a:fld>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 réflexe de toux, associé à une muqueuse saine respiratoire, des sécrétions antimicrobiens, et les mécanismes de l'immunité, permet d’empêcher efficacement les micro-organismes d'atteindre les voies respiratoires inférieures (VRI). En conséquence, chez l'individu sain les VRI sont stériles.</a:t>
            </a:r>
          </a:p>
          <a:p>
            <a:r>
              <a:rPr lang="fr-FR" smtClean="0"/>
              <a:t>Les facteurs qui prédisposent à l'infection comprennent la modification du niveau de conscience, l’aspiration, la sonde endotrachéale, les appareils de thérapie respiratoire, la nutrition entérale, la maladie sous-jacente sévère, les âge extrêmes, la malnutrition, l’immunosuppression, l’obstruction mécanique, l’infection virale, la fumée de cigarette et la consommation d'alcool. Les VRI peuvent être contaminées par l’aspiration des sécrétions, la colonisation des voies aérodigestives, ou l'utilisation d’équipement contaminé / médicament.</a:t>
            </a: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FA2B4-3E17-4227-9342-1F4D6C40CE47}" type="slidenum">
              <a:rPr lang="sv-SE" smtClean="0"/>
              <a:pPr/>
              <a:t>5</a:t>
            </a:fld>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pneumopathies représentent 11% - 15% des infections associées aux soins nosocomiales et 25% des infections acquises dans une unité de soins intensifs (USI). Elles ont le plus haut taux de mortalité parmi les infections nosocomiales; la prévention est donc vitale. La pneumonie postopératoire est une complication fréquente de la chirurgie, souvent parce que le patient ne parvient pas à tousser ou respirer profondément à cause de la douleur. Chez ces patients, les infections sont généralement causées par des agents pathogènes respiratoires communs. La pneumonie acquise sous ventilation mécanique (PAV) est une affection plus grave observée chez les patients ventilés mécaniquement en unités de soins intensifs. Il se produit dans 28.8% des patients subissant une ventilation mécanique.</a:t>
            </a:r>
          </a:p>
          <a:p>
            <a:endParaRPr lang="fr-FR" smtClean="0"/>
          </a:p>
          <a:p>
            <a:r>
              <a:rPr lang="fr-FR" smtClean="0"/>
              <a:t>Ces patients ont généralement eu une hospitalisation prolongée et des antibiotiques (parfois plusieurs séries).</a:t>
            </a: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FAB7F8-FA17-443E-BA3C-526FCFBC96C4}" type="slidenum">
              <a:rPr lang="sv-SE" smtClean="0"/>
              <a:pPr/>
              <a:t>6</a:t>
            </a:fld>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fr-FR" smtClean="0"/>
              <a:t>La pneumonie associée aux soins est une infection des voies respiratoires qui apparaît pendant l'hospitalisation d'un patient qui n’était pas en période d'incubation de l'infection à l'admission. La définition de la pneumonie peut être fondée sur des critères cliniques et radiologiques qui sont facilement disponibles, mais non spécifiques: opacités radiologiques récentes et progressives du parenchyme pulmonaire, expectorations purulentes, et apparition récente de la fièvre. Le diagnostic est plus précis lorsque les échantillons microbiologiques quantitatifs sont obtenus en utilisant des méthodes de bronchoscopie protégée spécialisées.</a:t>
            </a:r>
          </a:p>
          <a:p>
            <a:pPr>
              <a:lnSpc>
                <a:spcPct val="90000"/>
              </a:lnSpc>
            </a:pPr>
            <a:endParaRPr lang="fr-FR" smtClean="0"/>
          </a:p>
          <a:p>
            <a:pPr>
              <a:lnSpc>
                <a:spcPct val="90000"/>
              </a:lnSpc>
            </a:pPr>
            <a:r>
              <a:rPr lang="fr-FR" smtClean="0"/>
              <a:t>En dehors de la pneumonie associée à la ventilation, les patients souffrant de crises ou baisse du niveau de conscience sont à risque d'infection, même s’il ne sont pas intubés. La bronchiolite virale (virus respiratoire syncytial, le VRS) est commune dans les unités de l'enfant, et la grippe et la pneumonie bactérienne secondaire peuvent se produire dans les établissements pour les personnes âgées. Avec les patients très immunodéprimés, Legionella spp. et la pneumonie à Aspergillus peuvent se produire. Dans les pays à forte prévalence de la tuberculose, notamment les souches multirésistantes, la transmission en milieu de soins de santé peut être un problème important.</a:t>
            </a: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3F9830-E392-46FE-9416-00B58AC2278D}" type="slidenum">
              <a:rPr lang="sv-SE" smtClean="0"/>
              <a:pPr/>
              <a:t>7</a:t>
            </a:fld>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La pneumonie est diagnostiquée comme suit :</a:t>
            </a:r>
          </a:p>
          <a:p>
            <a:pPr marL="742950" lvl="1" indent="-285750" eaLnBrk="1" hangingPunct="1"/>
            <a:r>
              <a:rPr lang="fr-FR" sz="1400" smtClean="0"/>
              <a:t>Râles ou crépitants à l’auscultation</a:t>
            </a:r>
          </a:p>
          <a:p>
            <a:pPr marL="742950" lvl="1" indent="-285750" eaLnBrk="1" hangingPunct="1"/>
            <a:r>
              <a:rPr lang="fr-FR" sz="1400" smtClean="0"/>
              <a:t>Fièvre</a:t>
            </a:r>
          </a:p>
          <a:p>
            <a:pPr marL="742950" lvl="1" indent="-285750" eaLnBrk="1" hangingPunct="1"/>
            <a:r>
              <a:rPr lang="fr-FR" sz="1400" smtClean="0"/>
              <a:t>Expectorations purulentes, toux, dyspnée, tachypnée</a:t>
            </a:r>
          </a:p>
          <a:p>
            <a:pPr marL="742950" lvl="1" indent="-285750" eaLnBrk="1" hangingPunct="1"/>
            <a:r>
              <a:rPr lang="fr-FR" sz="1400" smtClean="0"/>
              <a:t>Modifications radiologiques compatibles</a:t>
            </a:r>
          </a:p>
          <a:p>
            <a:pPr marL="742950" lvl="1" indent="-285750" eaLnBrk="1" hangingPunct="1"/>
            <a:r>
              <a:rPr lang="fr-FR" sz="1400" smtClean="0"/>
              <a:t>Préférentiellement, un diagnostic microbiologique porté sur un lavage broncho-alvéolaire, une aspiration transtrachéale, ou un prélèvement par brosse protégée</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37FDF2-D615-4DCE-800B-CEFC60AFED4C}" type="slidenum">
              <a:rPr lang="sv-SE" smtClean="0"/>
              <a:pPr/>
              <a:t>8</a:t>
            </a:fld>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fr-FR" sz="1500" smtClean="0"/>
              <a:t>Il y a trois catégories de pneumopathies :</a:t>
            </a:r>
          </a:p>
          <a:p>
            <a:pPr marL="742950" lvl="1" indent="-285750" eaLnBrk="1" hangingPunct="1">
              <a:lnSpc>
                <a:spcPct val="90000"/>
              </a:lnSpc>
            </a:pPr>
            <a:r>
              <a:rPr lang="fr-FR" sz="1400" smtClean="0"/>
              <a:t>PNU1 </a:t>
            </a:r>
          </a:p>
          <a:p>
            <a:pPr marL="1143000" lvl="2" indent="-228600" eaLnBrk="1" hangingPunct="1">
              <a:lnSpc>
                <a:spcPct val="90000"/>
              </a:lnSpc>
            </a:pPr>
            <a:r>
              <a:rPr lang="fr-FR" sz="1600" smtClean="0"/>
              <a:t>Modifications radiologiques, signes cliniques et anomalies biologiques compatibles avec la symptomatologie</a:t>
            </a:r>
          </a:p>
          <a:p>
            <a:pPr marL="742950" lvl="1" indent="-285750" eaLnBrk="1" hangingPunct="1">
              <a:lnSpc>
                <a:spcPct val="90000"/>
              </a:lnSpc>
            </a:pPr>
            <a:r>
              <a:rPr lang="fr-FR" sz="1400" smtClean="0"/>
              <a:t>PNU2 </a:t>
            </a:r>
          </a:p>
          <a:p>
            <a:pPr marL="1143000" lvl="2" indent="-228600" eaLnBrk="1" hangingPunct="1">
              <a:lnSpc>
                <a:spcPct val="90000"/>
              </a:lnSpc>
            </a:pPr>
            <a:r>
              <a:rPr lang="fr-FR" sz="1600" smtClean="0"/>
              <a:t>Modifications radiologiques, signes cliniques et résultats micriobiologiques compatibles</a:t>
            </a:r>
          </a:p>
          <a:p>
            <a:pPr marL="742950" lvl="1" indent="-285750" eaLnBrk="1" hangingPunct="1">
              <a:lnSpc>
                <a:spcPct val="90000"/>
              </a:lnSpc>
            </a:pPr>
            <a:r>
              <a:rPr lang="fr-FR" sz="1400" smtClean="0"/>
              <a:t>PNU3</a:t>
            </a:r>
          </a:p>
          <a:p>
            <a:pPr marL="1143000" lvl="2" indent="-228600" eaLnBrk="1" hangingPunct="1">
              <a:lnSpc>
                <a:spcPct val="90000"/>
              </a:lnSpc>
            </a:pPr>
            <a:r>
              <a:rPr lang="fr-FR" sz="1600" smtClean="0"/>
              <a:t>Pneumpathie de l’immunodéprimé</a:t>
            </a:r>
          </a:p>
          <a:p>
            <a:pPr marL="1143000" lvl="2" indent="-228600" eaLnBrk="1" hangingPunct="1">
              <a:lnSpc>
                <a:spcPct val="90000"/>
              </a:lnSpc>
            </a:pPr>
            <a:endParaRPr lang="en-GB" smtClean="0"/>
          </a:p>
          <a:p>
            <a:pPr>
              <a:lnSpc>
                <a:spcPct val="90000"/>
              </a:lnSpc>
            </a:pPr>
            <a:r>
              <a:rPr lang="fr-FR" smtClean="0"/>
              <a:t>USA NHSN - les définitions de pneumonie changé en 2013. L'accent est mis sur les événements associés à la ventilation assistée</a:t>
            </a:r>
            <a:r>
              <a:rPr lang="en-GB" smtClean="0"/>
              <a:t>. Go to http://www.cdc.gov/nhsn/acute-care-hospital/vae/index.html. </a:t>
            </a:r>
          </a:p>
          <a:p>
            <a:pPr>
              <a:lnSpc>
                <a:spcPct val="90000"/>
              </a:lnSpc>
            </a:pPr>
            <a:r>
              <a:rPr lang="en-GB" smtClean="0"/>
              <a:t>Définitions canadiennes (version anglaise seulement) http://www.publichealthontario.ca/en/eRepository/Surveillance_3-3_ENGLISH_2011-10-28%20FINAL.pdf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792369-6622-4613-A6D2-70EB0EC89CD7}" type="slidenum">
              <a:rPr lang="sv-SE" smtClean="0"/>
              <a:pPr/>
              <a:t>9</a:t>
            </a:fld>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7524750" y="6043613"/>
            <a:ext cx="792163" cy="554037"/>
          </a:xfrm>
          <a:prstGeom prst="rect">
            <a:avLst/>
          </a:prstGeom>
          <a:noFill/>
          <a:ln w="9525">
            <a:noFill/>
            <a:miter lim="800000"/>
            <a:headEnd/>
            <a:tailEnd/>
          </a:ln>
        </p:spPr>
      </p:pic>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sz="1400">
                <a:latin typeface="Arial" pitchFamily="34" charset="0"/>
                <a:cs typeface="Arial" pitchFamily="34" charset="0"/>
              </a:defRPr>
            </a:lvl1pPr>
          </a:lstStyle>
          <a:p>
            <a:pPr>
              <a:defRPr/>
            </a:pPr>
            <a:r>
              <a:rPr lang="en-US"/>
              <a:t>December 1, 2013</a:t>
            </a:r>
            <a:endParaRPr lang="en-GB" dirty="0"/>
          </a:p>
        </p:txBody>
      </p:sp>
      <p:sp>
        <p:nvSpPr>
          <p:cNvPr id="6" name="Slide Number Placeholder 5"/>
          <p:cNvSpPr>
            <a:spLocks noGrp="1"/>
          </p:cNvSpPr>
          <p:nvPr>
            <p:ph type="sldNum" sz="quarter" idx="11"/>
          </p:nvPr>
        </p:nvSpPr>
        <p:spPr/>
        <p:txBody>
          <a:bodyPr/>
          <a:lstStyle>
            <a:lvl1pPr>
              <a:defRPr sz="1400"/>
            </a:lvl1pPr>
          </a:lstStyle>
          <a:p>
            <a:pPr>
              <a:defRPr/>
            </a:pPr>
            <a:r>
              <a:rPr lang="en-GB"/>
              <a:t>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December 1, 2013</a:t>
            </a:r>
            <a:endParaRPr lang="en-GB" dirty="0"/>
          </a:p>
        </p:txBody>
      </p:sp>
      <p:sp>
        <p:nvSpPr>
          <p:cNvPr id="5" name="Slide Number Placeholder 5"/>
          <p:cNvSpPr>
            <a:spLocks noGrp="1"/>
          </p:cNvSpPr>
          <p:nvPr>
            <p:ph type="sldNum" sz="quarter" idx="11"/>
          </p:nvPr>
        </p:nvSpPr>
        <p:spPr>
          <a:ln/>
        </p:spPr>
        <p:txBody>
          <a:bodyPr/>
          <a:lstStyle>
            <a:lvl1pPr>
              <a:defRPr/>
            </a:lvl1pPr>
          </a:lstStyle>
          <a:p>
            <a:pPr>
              <a:defRPr/>
            </a:pPr>
            <a:fld id="{F7F2C412-1087-4542-881D-105B8EA9C6F6}"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t>December 1, 2013</a:t>
            </a:r>
            <a:endParaRPr lang="en-GB" dirty="0"/>
          </a:p>
        </p:txBody>
      </p:sp>
      <p:sp>
        <p:nvSpPr>
          <p:cNvPr id="6" name="Slide Number Placeholder 5"/>
          <p:cNvSpPr>
            <a:spLocks noGrp="1"/>
          </p:cNvSpPr>
          <p:nvPr>
            <p:ph type="sldNum" sz="quarter" idx="11"/>
          </p:nvPr>
        </p:nvSpPr>
        <p:spPr>
          <a:ln/>
        </p:spPr>
        <p:txBody>
          <a:bodyPr/>
          <a:lstStyle>
            <a:lvl1pPr>
              <a:defRPr/>
            </a:lvl1pPr>
          </a:lstStyle>
          <a:p>
            <a:pPr>
              <a:defRPr/>
            </a:pPr>
            <a:fld id="{15AEDEF0-626D-4105-AC90-2F27B231007C}"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December 1, 2013</a:t>
            </a:r>
            <a:endParaRPr lang="en-GB" dirty="0"/>
          </a:p>
        </p:txBody>
      </p:sp>
      <p:sp>
        <p:nvSpPr>
          <p:cNvPr id="4" name="Slide Number Placeholder 5"/>
          <p:cNvSpPr>
            <a:spLocks noGrp="1"/>
          </p:cNvSpPr>
          <p:nvPr>
            <p:ph type="sldNum" sz="quarter" idx="11"/>
          </p:nvPr>
        </p:nvSpPr>
        <p:spPr>
          <a:ln/>
        </p:spPr>
        <p:txBody>
          <a:bodyPr/>
          <a:lstStyle>
            <a:lvl1pPr>
              <a:defRPr/>
            </a:lvl1pPr>
          </a:lstStyle>
          <a:p>
            <a:pPr>
              <a:defRPr/>
            </a:pPr>
            <a:fld id="{095FBB0C-D6AF-442C-83AD-85D5C20BE52E}" type="slidenum">
              <a:rPr lang="en-GB"/>
              <a:pPr>
                <a:defRPr/>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December 1, 2013</a:t>
            </a:r>
            <a:endParaRPr lang="en-GB" dirty="0"/>
          </a:p>
        </p:txBody>
      </p:sp>
      <p:sp>
        <p:nvSpPr>
          <p:cNvPr id="3" name="Slide Number Placeholder 5"/>
          <p:cNvSpPr>
            <a:spLocks noGrp="1"/>
          </p:cNvSpPr>
          <p:nvPr>
            <p:ph type="sldNum" sz="quarter" idx="11"/>
          </p:nvPr>
        </p:nvSpPr>
        <p:spPr>
          <a:ln/>
        </p:spPr>
        <p:txBody>
          <a:bodyPr/>
          <a:lstStyle>
            <a:lvl1pPr>
              <a:defRPr/>
            </a:lvl1pPr>
          </a:lstStyle>
          <a:p>
            <a:pPr>
              <a:defRPr/>
            </a:pPr>
            <a:fld id="{2E6A8D1C-DEEB-464A-9247-11806A42BDCB}" type="slidenum">
              <a:rPr lang="en-GB"/>
              <a:pPr>
                <a:defRPr/>
              </a:pPr>
              <a:t>‹N°›</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400">
                <a:solidFill>
                  <a:schemeClr val="bg2"/>
                </a:solidFill>
                <a:latin typeface="Arial" pitchFamily="34" charset="0"/>
                <a:cs typeface="Arial" pitchFamily="34" charset="0"/>
              </a:defRPr>
            </a:lvl1pPr>
          </a:lstStyle>
          <a:p>
            <a:pPr>
              <a:defRPr/>
            </a:pPr>
            <a:r>
              <a:rPr lang="en-US"/>
              <a:t>December 1, 2013</a:t>
            </a:r>
            <a:endParaRPr lang="en-GB"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noFill/>
          <a:ln w="19050">
            <a:noFill/>
          </a:ln>
        </p:spPr>
        <p:txBody>
          <a:bodyPr vert="horz" lIns="0" tIns="0" rIns="0" bIns="0" rtlCol="0" anchor="ctr"/>
          <a:lstStyle>
            <a:lvl1pPr algn="ctr">
              <a:defRPr sz="1400">
                <a:solidFill>
                  <a:srgbClr val="FFFFFF"/>
                </a:solidFill>
                <a:latin typeface="Arial" pitchFamily="34" charset="0"/>
                <a:cs typeface="Arial" pitchFamily="34" charset="0"/>
              </a:defRPr>
            </a:lvl1pPr>
          </a:lstStyle>
          <a:p>
            <a:pPr>
              <a:defRPr/>
            </a:pPr>
            <a:fld id="{1BB5A019-6AA4-4FB6-B8DE-B35349E16AF6}" type="slidenum">
              <a:rPr lang="en-GB"/>
              <a:pPr>
                <a:defRPr/>
              </a:pPr>
              <a:t>‹N°›</a:t>
            </a:fld>
            <a:endParaRPr lang="en-GB" dirty="0"/>
          </a:p>
        </p:txBody>
      </p:sp>
      <p:pic>
        <p:nvPicPr>
          <p:cNvPr id="1032" name="Picture 9"/>
          <p:cNvPicPr>
            <a:picLocks noChangeAspect="1"/>
          </p:cNvPicPr>
          <p:nvPr userDrawn="1"/>
        </p:nvPicPr>
        <p:blipFill>
          <a:blip r:embed="rId7"/>
          <a:srcRect/>
          <a:stretch>
            <a:fillRect/>
          </a:stretch>
        </p:blipFill>
        <p:spPr bwMode="auto">
          <a:xfrm>
            <a:off x="7524750" y="6043613"/>
            <a:ext cx="792163"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06" r:id="rId2"/>
    <p:sldLayoutId id="2147483707" r:id="rId3"/>
    <p:sldLayoutId id="2147483708" r:id="rId4"/>
    <p:sldLayoutId id="2147483709" r:id="rId5"/>
  </p:sldLayoutIdLst>
  <p:timing>
    <p:tnLst>
      <p:par>
        <p:cTn id="1" dur="indefinite" restart="never" nodeType="tmRoot"/>
      </p:par>
    </p:tnLst>
  </p:timing>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mmwr/preview/mmwrhtml/rr5303a1.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heific.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684213" y="549275"/>
            <a:ext cx="7712075" cy="2994025"/>
          </a:xfrm>
        </p:spPr>
        <p:txBody>
          <a:bodyPr/>
          <a:lstStyle/>
          <a:p>
            <a:pPr eaLnBrk="1" fontAlgn="auto" hangingPunct="1">
              <a:spcAft>
                <a:spcPts val="0"/>
              </a:spcAft>
              <a:defRPr/>
            </a:pPr>
            <a:r>
              <a:rPr lang="fr-FR" dirty="0" smtClean="0">
                <a:cs typeface="Arial" charset="0"/>
              </a:rPr>
              <a:t>Prévention des Infections Respiratoires Basses</a:t>
            </a:r>
          </a:p>
        </p:txBody>
      </p:sp>
      <p:pic>
        <p:nvPicPr>
          <p:cNvPr id="8194" name="Picture 3"/>
          <p:cNvPicPr>
            <a:picLocks noChangeAspect="1" noChangeArrowheads="1"/>
          </p:cNvPicPr>
          <p:nvPr/>
        </p:nvPicPr>
        <p:blipFill>
          <a:blip r:embed="rId3"/>
          <a:srcRect l="20737" t="28539" r="22580" b="19530"/>
          <a:stretch>
            <a:fillRect/>
          </a:stretch>
        </p:blipFill>
        <p:spPr bwMode="auto">
          <a:xfrm>
            <a:off x="2555875" y="3841750"/>
            <a:ext cx="3525838" cy="256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Surveillance</a:t>
            </a:r>
            <a:endParaRPr lang="en-GB" dirty="0"/>
          </a:p>
        </p:txBody>
      </p:sp>
      <p:sp>
        <p:nvSpPr>
          <p:cNvPr id="26626" name="Content Placeholder 2"/>
          <p:cNvSpPr>
            <a:spLocks noGrp="1"/>
          </p:cNvSpPr>
          <p:nvPr>
            <p:ph idx="1"/>
          </p:nvPr>
        </p:nvSpPr>
        <p:spPr>
          <a:xfrm>
            <a:off x="684213" y="2349500"/>
            <a:ext cx="6480175" cy="2555875"/>
          </a:xfrm>
        </p:spPr>
        <p:txBody>
          <a:bodyPr/>
          <a:lstStyle/>
          <a:p>
            <a:pPr marL="114300" indent="0" eaLnBrk="1" hangingPunct="1">
              <a:buFont typeface="Arial" charset="0"/>
              <a:buNone/>
            </a:pPr>
            <a:r>
              <a:rPr lang="en-GB" sz="2800" smtClean="0"/>
              <a:t>A des fins de surveillance, beaucoup de praticiens utilisent la définition publiée par le Centers for Disease Control (CDC) et le Prevention’s National Healthcare Safety Network (NHSN) </a:t>
            </a:r>
          </a:p>
          <a:p>
            <a:pPr marL="114300" indent="0" eaLnBrk="1" hangingPunct="1">
              <a:buFont typeface="Arial" charset="0"/>
              <a:buNone/>
            </a:pPr>
            <a:endParaRPr lang="en-GB" sz="3200" smtClean="0"/>
          </a:p>
          <a:p>
            <a:pPr marL="114300" indent="0" eaLnBrk="1" hangingPunct="1">
              <a:buFont typeface="Arial" charset="0"/>
              <a:buNone/>
            </a:pPr>
            <a:endParaRPr lang="es-ES_tradnl" sz="3200" smtClean="0"/>
          </a:p>
          <a:p>
            <a:pPr marL="114300" indent="0" eaLnBrk="1" hangingPunct="1">
              <a:buFont typeface="Arial" charset="0"/>
              <a:buNone/>
            </a:pPr>
            <a:endParaRPr lang="es-ES_tradnl" sz="3000" smtClean="0"/>
          </a:p>
          <a:p>
            <a:pPr marL="411163" lvl="1" indent="0" eaLnBrk="1" hangingPunct="1">
              <a:buFont typeface="Arial" charset="0"/>
              <a:buNone/>
            </a:pPr>
            <a:endParaRPr lang="es-ES_tradnl" sz="3000" smtClean="0"/>
          </a:p>
        </p:txBody>
      </p:sp>
      <p:sp>
        <p:nvSpPr>
          <p:cNvPr id="2662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26628"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E2A7B81A-4374-48DD-A8C2-4CD7002B7FDF}" type="slidenum">
              <a:rPr lang="en-GB" smtClean="0">
                <a:latin typeface="Arial" charset="0"/>
                <a:cs typeface="Arial" charset="0"/>
              </a:rPr>
              <a:pPr/>
              <a:t>10</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Ventilation mécanique</a:t>
            </a:r>
            <a:endParaRPr lang="fr-FR" dirty="0"/>
          </a:p>
        </p:txBody>
      </p:sp>
      <p:sp>
        <p:nvSpPr>
          <p:cNvPr id="28674" name="Content Placeholder 2"/>
          <p:cNvSpPr>
            <a:spLocks noGrp="1"/>
          </p:cNvSpPr>
          <p:nvPr>
            <p:ph idx="1"/>
          </p:nvPr>
        </p:nvSpPr>
        <p:spPr>
          <a:xfrm>
            <a:off x="468313" y="1763713"/>
            <a:ext cx="4419600" cy="4144962"/>
          </a:xfrm>
        </p:spPr>
        <p:txBody>
          <a:bodyPr/>
          <a:lstStyle/>
          <a:p>
            <a:pPr eaLnBrk="1" hangingPunct="1"/>
            <a:r>
              <a:rPr lang="fr-FR" sz="2800" smtClean="0"/>
              <a:t>Altère l’évacuation physiologique du mucus et des microorganismes des voies respiratoires basses</a:t>
            </a:r>
          </a:p>
          <a:p>
            <a:pPr eaLnBrk="1" hangingPunct="1"/>
            <a:r>
              <a:rPr lang="fr-FR" sz="2800" smtClean="0"/>
              <a:t>L’utilisation d’anti-H2 est associée à une colonisation du tractus gastro-intestinal et de l’oropharynx</a:t>
            </a:r>
          </a:p>
        </p:txBody>
      </p:sp>
      <p:sp>
        <p:nvSpPr>
          <p:cNvPr id="28675"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pic>
        <p:nvPicPr>
          <p:cNvPr id="28676" name="Picture 9" descr="paciente3"/>
          <p:cNvPicPr>
            <a:picLocks noChangeAspect="1" noChangeArrowheads="1"/>
          </p:cNvPicPr>
          <p:nvPr/>
        </p:nvPicPr>
        <p:blipFill>
          <a:blip r:embed="rId3"/>
          <a:srcRect/>
          <a:stretch>
            <a:fillRect/>
          </a:stretch>
        </p:blipFill>
        <p:spPr bwMode="auto">
          <a:xfrm>
            <a:off x="5194300" y="1412875"/>
            <a:ext cx="2970213" cy="4495800"/>
          </a:xfrm>
          <a:prstGeom prst="rect">
            <a:avLst/>
          </a:prstGeom>
          <a:noFill/>
          <a:ln w="9525">
            <a:noFill/>
            <a:miter lim="800000"/>
            <a:headEnd/>
            <a:tailEnd/>
          </a:ln>
        </p:spPr>
      </p:pic>
      <p:sp>
        <p:nvSpPr>
          <p:cNvPr id="28677" name="Slide Number Placeholder 5"/>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C24E7486-21E5-45F8-8B07-17EF3FE98F37}" type="slidenum">
              <a:rPr lang="en-GB" smtClean="0">
                <a:latin typeface="Arial" charset="0"/>
                <a:cs typeface="Arial" charset="0"/>
              </a:rPr>
              <a:pPr/>
              <a:t>11</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Pathogénie</a:t>
            </a:r>
            <a:endParaRPr lang="fr-FR" dirty="0"/>
          </a:p>
        </p:txBody>
      </p:sp>
      <p:sp>
        <p:nvSpPr>
          <p:cNvPr id="30722" name="Content Placeholder 2"/>
          <p:cNvSpPr>
            <a:spLocks noGrp="1"/>
          </p:cNvSpPr>
          <p:nvPr>
            <p:ph idx="1"/>
          </p:nvPr>
        </p:nvSpPr>
        <p:spPr>
          <a:xfrm>
            <a:off x="468313" y="1484313"/>
            <a:ext cx="7199312" cy="5068887"/>
          </a:xfrm>
        </p:spPr>
        <p:txBody>
          <a:bodyPr/>
          <a:lstStyle/>
          <a:p>
            <a:pPr marL="114300" indent="0" eaLnBrk="1" hangingPunct="1">
              <a:buFont typeface="Arial" charset="0"/>
              <a:buNone/>
            </a:pPr>
            <a:r>
              <a:rPr lang="fr-FR" sz="2800" smtClean="0"/>
              <a:t>Les microorganismes peuvent être introduit dans le LRT via du matériel contaminé ou les mains des soignants.</a:t>
            </a:r>
          </a:p>
          <a:p>
            <a:pPr marL="114300" indent="0" eaLnBrk="1" hangingPunct="1"/>
            <a:endParaRPr lang="fr-FR" sz="3200" smtClean="0"/>
          </a:p>
        </p:txBody>
      </p:sp>
      <p:sp>
        <p:nvSpPr>
          <p:cNvPr id="30723"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pic>
        <p:nvPicPr>
          <p:cNvPr id="30724" name="Picture 4"/>
          <p:cNvPicPr>
            <a:picLocks noChangeAspect="1" noChangeArrowheads="1"/>
          </p:cNvPicPr>
          <p:nvPr/>
        </p:nvPicPr>
        <p:blipFill>
          <a:blip r:embed="rId3"/>
          <a:srcRect/>
          <a:stretch>
            <a:fillRect/>
          </a:stretch>
        </p:blipFill>
        <p:spPr bwMode="auto">
          <a:xfrm>
            <a:off x="1905000" y="2895600"/>
            <a:ext cx="4876800" cy="3433763"/>
          </a:xfrm>
          <a:prstGeom prst="rect">
            <a:avLst/>
          </a:prstGeom>
          <a:noFill/>
          <a:ln w="9525">
            <a:noFill/>
            <a:miter lim="800000"/>
            <a:headEnd/>
            <a:tailEnd/>
          </a:ln>
        </p:spPr>
      </p:pic>
      <p:sp>
        <p:nvSpPr>
          <p:cNvPr id="30725" name="Slide Number Placeholder 5"/>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780967DE-3BB5-4AC5-9386-B139DDA0DD3E}" type="slidenum">
              <a:rPr lang="en-GB" smtClean="0">
                <a:latin typeface="Arial" charset="0"/>
                <a:cs typeface="Arial" charset="0"/>
              </a:rPr>
              <a:pPr/>
              <a:t>12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eaLnBrk="1" fontAlgn="auto" hangingPunct="1">
              <a:spcAft>
                <a:spcPts val="0"/>
              </a:spcAft>
              <a:defRPr/>
            </a:pPr>
            <a:r>
              <a:rPr lang="fr-FR" dirty="0" smtClean="0"/>
              <a:t>Facteurs de Risque</a:t>
            </a:r>
            <a:endParaRPr lang="fr-FR" dirty="0"/>
          </a:p>
        </p:txBody>
      </p:sp>
      <p:sp>
        <p:nvSpPr>
          <p:cNvPr id="32770"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graphicFrame>
        <p:nvGraphicFramePr>
          <p:cNvPr id="5" name="Tabla 4"/>
          <p:cNvGraphicFramePr>
            <a:graphicFrameLocks noGrp="1"/>
          </p:cNvGraphicFramePr>
          <p:nvPr/>
        </p:nvGraphicFramePr>
        <p:xfrm>
          <a:off x="827088" y="1196975"/>
          <a:ext cx="6048375" cy="5051425"/>
        </p:xfrm>
        <a:graphic>
          <a:graphicData uri="http://schemas.openxmlformats.org/drawingml/2006/table">
            <a:tbl>
              <a:tblPr/>
              <a:tblGrid>
                <a:gridCol w="1854926"/>
                <a:gridCol w="4193746"/>
              </a:tblGrid>
              <a:tr h="0">
                <a:tc rowSpan="8">
                  <a:txBody>
                    <a:bodyPr/>
                    <a:lstStyle/>
                    <a:p>
                      <a:pPr algn="l" fontAlgn="b"/>
                      <a:r>
                        <a:rPr lang="fr-FR" sz="1800" b="0" i="0" u="none" strike="noStrike" noProof="0" dirty="0" smtClean="0">
                          <a:latin typeface="+mn-lt"/>
                        </a:rPr>
                        <a:t>Etat du patient</a:t>
                      </a:r>
                      <a:endParaRPr lang="fr-FR" sz="1800" b="0" i="0" u="none" strike="noStrike" noProof="0" dirty="0">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5EA7">
                        <a:alpha val="46000"/>
                      </a:srgbClr>
                    </a:solidFill>
                  </a:tcPr>
                </a:tc>
                <a:tc>
                  <a:txBody>
                    <a:bodyPr/>
                    <a:lstStyle/>
                    <a:p>
                      <a:pPr marL="274320" algn="l" fontAlgn="b"/>
                      <a:r>
                        <a:rPr lang="fr-FR" sz="1800" b="0" i="0" u="none" strike="noStrike" noProof="0" dirty="0" smtClean="0">
                          <a:latin typeface="+mn-lt"/>
                        </a:rPr>
                        <a:t>Gravité</a:t>
                      </a:r>
                      <a:r>
                        <a:rPr lang="fr-FR" sz="1800" b="0" i="0" u="none" strike="noStrike" baseline="0" noProof="0" dirty="0" smtClean="0">
                          <a:latin typeface="+mn-lt"/>
                        </a:rPr>
                        <a:t> de l’atteinte</a:t>
                      </a:r>
                      <a:r>
                        <a:rPr lang="fr-FR" sz="1800" b="0" i="0" u="none" strike="noStrike" noProof="0" dirty="0" smtClean="0">
                          <a:latin typeface="+mn-lt"/>
                        </a:rPr>
                        <a:t>, </a:t>
                      </a:r>
                      <a:r>
                        <a:rPr lang="fr-FR" sz="1800" b="0" i="0" u="none" strike="noStrike" noProof="0" dirty="0" err="1" smtClean="0">
                          <a:latin typeface="+mn-lt"/>
                        </a:rPr>
                        <a:t>e.g</a:t>
                      </a:r>
                      <a:r>
                        <a:rPr lang="fr-FR" sz="1800" b="0" i="0" u="none" strike="noStrike" noProof="0" dirty="0" smtClean="0">
                          <a:latin typeface="+mn-lt"/>
                        </a:rPr>
                        <a:t>., choc septique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n-GB"/>
                    </a:p>
                  </a:txBody>
                  <a:tcPr/>
                </a:tc>
                <a:tc>
                  <a:txBody>
                    <a:bodyPr/>
                    <a:lstStyle/>
                    <a:p>
                      <a:pPr marL="274320" algn="l" fontAlgn="b"/>
                      <a:r>
                        <a:rPr lang="fr-FR" sz="1800" b="0" i="0" u="none" strike="noStrike" noProof="0" dirty="0" smtClean="0">
                          <a:latin typeface="+mn-lt"/>
                        </a:rPr>
                        <a:t>Chirurgie (thorax/abdomen)</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vMerge="1">
                  <a:txBody>
                    <a:bodyPr/>
                    <a:lstStyle/>
                    <a:p>
                      <a:endParaRPr lang="es-ES_tradnl"/>
                    </a:p>
                  </a:txBody>
                  <a:tcPr/>
                </a:tc>
                <a:tc>
                  <a:txBody>
                    <a:bodyPr/>
                    <a:lstStyle/>
                    <a:p>
                      <a:pPr marL="274320" algn="l" fontAlgn="b"/>
                      <a:r>
                        <a:rPr lang="fr-FR" sz="1800" b="0" i="0" u="none" strike="noStrike" noProof="0" dirty="0" smtClean="0">
                          <a:latin typeface="+mn-lt"/>
                        </a:rPr>
                        <a:t>Age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vMerge="1">
                  <a:txBody>
                    <a:bodyPr/>
                    <a:lstStyle/>
                    <a:p>
                      <a:endParaRPr lang="en-GB"/>
                    </a:p>
                  </a:txBody>
                  <a:tcPr/>
                </a:tc>
                <a:tc>
                  <a:txBody>
                    <a:bodyPr/>
                    <a:lstStyle/>
                    <a:p>
                      <a:pPr marL="274320" algn="l" fontAlgn="b"/>
                      <a:r>
                        <a:rPr lang="fr-FR" sz="1800" b="0" i="0" u="none" strike="noStrike" noProof="0" dirty="0" smtClean="0">
                          <a:latin typeface="+mn-lt"/>
                        </a:rPr>
                        <a:t>Maladie cardiopulmonaire chronique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vMerge="1">
                  <a:txBody>
                    <a:bodyPr/>
                    <a:lstStyle/>
                    <a:p>
                      <a:endParaRPr lang="en-GB"/>
                    </a:p>
                  </a:txBody>
                  <a:tcPr/>
                </a:tc>
                <a:tc>
                  <a:txBody>
                    <a:bodyPr/>
                    <a:lstStyle/>
                    <a:p>
                      <a:pPr marL="274320" marR="0" indent="0" algn="l" defTabSz="914400" rtl="0" eaLnBrk="1" fontAlgn="b" latinLnBrk="0" hangingPunct="1">
                        <a:lnSpc>
                          <a:spcPct val="100000"/>
                        </a:lnSpc>
                        <a:spcBef>
                          <a:spcPts val="0"/>
                        </a:spcBef>
                        <a:spcAft>
                          <a:spcPts val="0"/>
                        </a:spcAft>
                        <a:buClrTx/>
                        <a:buSzTx/>
                        <a:buFontTx/>
                        <a:buNone/>
                        <a:tabLst/>
                        <a:defRPr/>
                      </a:pPr>
                      <a:r>
                        <a:rPr lang="fr-FR" sz="1800" b="0" i="0" u="none" strike="noStrike" noProof="0" dirty="0" smtClean="0">
                          <a:latin typeface="+mn-lt"/>
                        </a:rPr>
                        <a:t>Accident vasculaire cérébral</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vMerge="1">
                  <a:txBody>
                    <a:bodyPr/>
                    <a:lstStyle/>
                    <a:p>
                      <a:endParaRPr lang="es-ES_tradnl"/>
                    </a:p>
                  </a:txBody>
                  <a:tcPr/>
                </a:tc>
                <a:tc>
                  <a:txBody>
                    <a:bodyPr/>
                    <a:lstStyle/>
                    <a:p>
                      <a:pPr marL="274320" algn="l" fontAlgn="b"/>
                      <a:r>
                        <a:rPr lang="fr-FR" sz="1800" b="0" i="0" u="none" strike="noStrike" noProof="0" dirty="0" smtClean="0">
                          <a:latin typeface="+mn-lt"/>
                        </a:rPr>
                        <a:t>Maladie</a:t>
                      </a:r>
                      <a:r>
                        <a:rPr lang="fr-FR" sz="1800" b="0" i="0" u="none" strike="noStrike" baseline="0" noProof="0" dirty="0" smtClean="0">
                          <a:latin typeface="+mn-lt"/>
                        </a:rPr>
                        <a:t> pulmonaire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Coma</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Tabagisme</a:t>
                      </a:r>
                      <a:r>
                        <a:rPr lang="fr-FR" sz="1800" b="0" i="0" u="none" strike="noStrike" baseline="0" noProof="0" dirty="0" smtClean="0">
                          <a:latin typeface="+mn-lt"/>
                        </a:rPr>
                        <a:t> important</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rowSpan="9">
                  <a:txBody>
                    <a:bodyPr/>
                    <a:lstStyle/>
                    <a:p>
                      <a:pPr algn="l" fontAlgn="b"/>
                      <a:r>
                        <a:rPr lang="fr-FR" sz="1800" b="0" i="0" u="none" strike="noStrike" noProof="0" dirty="0" smtClean="0">
                          <a:latin typeface="+mn-lt"/>
                        </a:rPr>
                        <a:t>Traitement</a:t>
                      </a:r>
                      <a:endParaRPr lang="fr-FR" sz="1800" b="0" i="0" u="none" strike="noStrike" noProof="0" dirty="0">
                        <a:latin typeface="+mn-lt"/>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5EA7">
                        <a:alpha val="46000"/>
                      </a:srgbClr>
                    </a:solidFill>
                  </a:tcPr>
                </a:tc>
                <a:tc>
                  <a:txBody>
                    <a:bodyPr/>
                    <a:lstStyle/>
                    <a:p>
                      <a:pPr marL="274320" algn="l" fontAlgn="b"/>
                      <a:r>
                        <a:rPr lang="fr-FR" sz="1800" b="0" i="0" u="none" strike="noStrike" noProof="0" dirty="0" smtClean="0">
                          <a:latin typeface="+mn-lt"/>
                        </a:rPr>
                        <a:t>Sédation</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Anesthésie générale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Intubation</a:t>
                      </a:r>
                      <a:r>
                        <a:rPr lang="fr-FR" sz="1800" b="0" i="0" u="none" strike="noStrike" baseline="0" noProof="0" dirty="0" smtClean="0">
                          <a:latin typeface="+mn-lt"/>
                        </a:rPr>
                        <a:t> trachéale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Trachéostomie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n-GB"/>
                    </a:p>
                  </a:txBody>
                  <a:tcPr/>
                </a:tc>
                <a:tc>
                  <a:txBody>
                    <a:bodyPr/>
                    <a:lstStyle/>
                    <a:p>
                      <a:pPr marL="274320" algn="l" fontAlgn="b"/>
                      <a:r>
                        <a:rPr lang="fr-FR" sz="1800" b="0" i="0" u="none" strike="noStrike" noProof="0" dirty="0" smtClean="0">
                          <a:latin typeface="+mn-lt"/>
                        </a:rPr>
                        <a:t>Nutrition entérale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Ventilation mécanique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Antibiotique</a:t>
                      </a:r>
                      <a:r>
                        <a:rPr lang="fr-FR" sz="1800" b="0" i="0" u="none" strike="noStrike" baseline="0" noProof="0" dirty="0" smtClean="0">
                          <a:latin typeface="+mn-lt"/>
                        </a:rPr>
                        <a:t> à large spectre</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noProof="0" dirty="0" smtClean="0">
                          <a:latin typeface="+mn-lt"/>
                        </a:rPr>
                        <a:t>Anti-H2</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100">
                <a:tc vMerge="1">
                  <a:txBody>
                    <a:bodyPr/>
                    <a:lstStyle/>
                    <a:p>
                      <a:endParaRPr lang="es-ES_tradnl"/>
                    </a:p>
                  </a:txBody>
                  <a:tcPr/>
                </a:tc>
                <a:tc>
                  <a:txBody>
                    <a:bodyPr/>
                    <a:lstStyle/>
                    <a:p>
                      <a:pPr marL="274320" algn="l" fontAlgn="b"/>
                      <a:r>
                        <a:rPr lang="fr-FR" sz="1800" b="0" i="0" u="none" strike="noStrike" baseline="0" noProof="0" dirty="0" smtClean="0">
                          <a:latin typeface="+mn-lt"/>
                        </a:rPr>
                        <a:t>Immunosuppresseurs ou cytotoxiques</a:t>
                      </a:r>
                      <a:endParaRPr lang="fr-FR" sz="1800" b="0" i="0" u="none" strike="noStrike" noProof="0" dirty="0">
                        <a:latin typeface="+mn-lt"/>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816"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87D315F6-4010-48C6-BD45-3C9A293E1D1C}" type="slidenum">
              <a:rPr lang="en-GB" smtClean="0">
                <a:latin typeface="Arial" charset="0"/>
                <a:cs typeface="Arial" charset="0"/>
              </a:rPr>
              <a:pPr/>
              <a:t>13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Temps d’apparition</a:t>
            </a:r>
            <a:endParaRPr lang="fr-FR" dirty="0"/>
          </a:p>
        </p:txBody>
      </p:sp>
      <p:sp>
        <p:nvSpPr>
          <p:cNvPr id="34818"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graphicFrame>
        <p:nvGraphicFramePr>
          <p:cNvPr id="4" name="3 Tabla"/>
          <p:cNvGraphicFramePr>
            <a:graphicFrameLocks noGrp="1"/>
          </p:cNvGraphicFramePr>
          <p:nvPr/>
        </p:nvGraphicFramePr>
        <p:xfrm>
          <a:off x="1042988" y="2276475"/>
          <a:ext cx="6096000" cy="2743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fr-FR" sz="2400" b="0" noProof="0" dirty="0" smtClean="0">
                          <a:solidFill>
                            <a:schemeClr val="tx1"/>
                          </a:solidFill>
                        </a:rPr>
                        <a:t>Pneumopathie précoce</a:t>
                      </a:r>
                      <a:endParaRPr lang="fr-FR" sz="2400" b="0" noProof="0" dirty="0">
                        <a:solidFill>
                          <a:schemeClr val="tx1"/>
                        </a:solidFill>
                      </a:endParaRPr>
                    </a:p>
                  </a:txBody>
                  <a:tcPr>
                    <a:solidFill>
                      <a:schemeClr val="accent1">
                        <a:lumMod val="75000"/>
                        <a:alpha val="37000"/>
                      </a:schemeClr>
                    </a:solidFill>
                  </a:tcPr>
                </a:tc>
                <a:tc>
                  <a:txBody>
                    <a:bodyPr/>
                    <a:lstStyle/>
                    <a:p>
                      <a:r>
                        <a:rPr lang="fr-FR" sz="2400" b="0" noProof="0" dirty="0" smtClean="0">
                          <a:solidFill>
                            <a:schemeClr val="tx1"/>
                          </a:solidFill>
                        </a:rPr>
                        <a:t>Moins de 4 jours après l’admission (en réanimation</a:t>
                      </a:r>
                      <a:r>
                        <a:rPr lang="fr-FR" sz="2400" b="0" baseline="0" noProof="0" dirty="0" smtClean="0">
                          <a:solidFill>
                            <a:schemeClr val="tx1"/>
                          </a:solidFill>
                        </a:rPr>
                        <a:t> ou après une chirurgie</a:t>
                      </a:r>
                      <a:r>
                        <a:rPr lang="fr-FR" sz="2400" b="0" noProof="0" dirty="0" smtClean="0">
                          <a:solidFill>
                            <a:schemeClr val="tx1"/>
                          </a:solidFill>
                        </a:rPr>
                        <a:t>)</a:t>
                      </a:r>
                    </a:p>
                    <a:p>
                      <a:endParaRPr lang="fr-FR" sz="2400" b="0" noProof="0" dirty="0">
                        <a:solidFill>
                          <a:schemeClr val="tx1"/>
                        </a:solidFill>
                      </a:endParaRPr>
                    </a:p>
                  </a:txBody>
                  <a:tcPr marL="274320">
                    <a:solidFill>
                      <a:schemeClr val="accent1">
                        <a:lumMod val="75000"/>
                        <a:alpha val="37000"/>
                      </a:schemeClr>
                    </a:solidFill>
                  </a:tcPr>
                </a:tc>
              </a:tr>
              <a:tr h="370840">
                <a:tc>
                  <a:txBody>
                    <a:bodyPr/>
                    <a:lstStyle/>
                    <a:p>
                      <a:r>
                        <a:rPr lang="fr-FR" sz="2400" b="0" noProof="0" dirty="0" smtClean="0"/>
                        <a:t>Pneumopathie</a:t>
                      </a:r>
                      <a:r>
                        <a:rPr lang="fr-FR" sz="2400" b="0" baseline="0" noProof="0" dirty="0" smtClean="0"/>
                        <a:t> tardive</a:t>
                      </a:r>
                      <a:endParaRPr lang="fr-FR" sz="2400" b="0" noProof="0" dirty="0"/>
                    </a:p>
                  </a:txBody>
                  <a:tcPr/>
                </a:tc>
                <a:tc>
                  <a:txBody>
                    <a:bodyPr/>
                    <a:lstStyle/>
                    <a:p>
                      <a:r>
                        <a:rPr lang="fr-FR" sz="2400" b="0" noProof="0" dirty="0" smtClean="0"/>
                        <a:t>Plus</a:t>
                      </a:r>
                      <a:r>
                        <a:rPr lang="fr-FR" sz="2400" b="0" baseline="0" noProof="0" dirty="0" smtClean="0"/>
                        <a:t> de 4 jours après l’admission</a:t>
                      </a:r>
                      <a:endParaRPr lang="fr-FR" sz="2400" b="0" noProof="0" dirty="0" smtClean="0"/>
                    </a:p>
                  </a:txBody>
                  <a:tcPr marL="274320"/>
                </a:tc>
              </a:tr>
            </a:tbl>
          </a:graphicData>
        </a:graphic>
      </p:graphicFrame>
      <p:sp>
        <p:nvSpPr>
          <p:cNvPr id="34830"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9F7C128A-25E7-4051-9DE1-68E4CBF6C00B}" type="slidenum">
              <a:rPr lang="en-GB" smtClean="0">
                <a:latin typeface="Arial" charset="0"/>
                <a:cs typeface="Arial" charset="0"/>
              </a:rPr>
              <a:pPr/>
              <a:t>14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
            </a:r>
            <a:br>
              <a:rPr lang="en-US" sz="4800" dirty="0" smtClean="0"/>
            </a:br>
            <a:r>
              <a:rPr lang="en-US" dirty="0" smtClean="0"/>
              <a:t>Agent </a:t>
            </a:r>
            <a:r>
              <a:rPr lang="en-US" dirty="0" err="1" smtClean="0"/>
              <a:t>étiologiques</a:t>
            </a:r>
            <a:r>
              <a:rPr lang="en-US" sz="4800" dirty="0" smtClean="0"/>
              <a:t/>
            </a:r>
            <a:br>
              <a:rPr lang="en-US" sz="4800" dirty="0" smtClean="0"/>
            </a:br>
            <a:endParaRPr lang="en-US" dirty="0"/>
          </a:p>
        </p:txBody>
      </p:sp>
      <p:graphicFrame>
        <p:nvGraphicFramePr>
          <p:cNvPr id="36901" name="Group 37"/>
          <p:cNvGraphicFramePr>
            <a:graphicFrameLocks noGrp="1"/>
          </p:cNvGraphicFramePr>
          <p:nvPr>
            <p:ph idx="1"/>
          </p:nvPr>
        </p:nvGraphicFramePr>
        <p:xfrm>
          <a:off x="684213" y="2060575"/>
          <a:ext cx="6889750" cy="3876675"/>
        </p:xfrm>
        <a:graphic>
          <a:graphicData uri="http://schemas.openxmlformats.org/drawingml/2006/table">
            <a:tbl>
              <a:tblPr/>
              <a:tblGrid>
                <a:gridCol w="3444788"/>
                <a:gridCol w="3444788"/>
              </a:tblGrid>
              <a:tr h="320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chemeClr val="bg1"/>
                          </a:solidFill>
                          <a:effectLst/>
                          <a:latin typeface="Arial" charset="0"/>
                          <a:cs typeface="Arial" charset="0"/>
                        </a:rPr>
                        <a:t>Pneumopathie précoce</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noProof="0" dirty="0" smtClean="0">
                          <a:ln>
                            <a:noFill/>
                          </a:ln>
                          <a:solidFill>
                            <a:schemeClr val="bg1"/>
                          </a:solidFill>
                          <a:effectLst/>
                          <a:latin typeface="Arial" charset="0"/>
                          <a:cs typeface="Arial" charset="0"/>
                        </a:rPr>
                        <a:t>Pneumopathie tardive</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987">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smtClean="0">
                          <a:ln>
                            <a:noFill/>
                          </a:ln>
                          <a:solidFill>
                            <a:srgbClr val="000000"/>
                          </a:solidFill>
                          <a:effectLst/>
                          <a:latin typeface="Arial" charset="0"/>
                          <a:cs typeface="Arial" charset="0"/>
                        </a:rPr>
                        <a:t>Streptococcus </a:t>
                      </a:r>
                      <a:r>
                        <a:rPr kumimoji="0" lang="fr-FR" sz="1800" b="0" i="1" u="none" strike="noStrike" cap="none" normalizeH="0" baseline="0" noProof="0" dirty="0" err="1" smtClean="0">
                          <a:ln>
                            <a:noFill/>
                          </a:ln>
                          <a:solidFill>
                            <a:srgbClr val="000000"/>
                          </a:solidFill>
                          <a:effectLst/>
                          <a:latin typeface="Arial" charset="0"/>
                          <a:cs typeface="Arial" charset="0"/>
                        </a:rPr>
                        <a:t>pneumoniae</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smtClean="0">
                          <a:ln>
                            <a:noFill/>
                          </a:ln>
                          <a:solidFill>
                            <a:srgbClr val="000000"/>
                          </a:solidFill>
                          <a:effectLst/>
                          <a:latin typeface="Arial" charset="0"/>
                          <a:cs typeface="Arial" charset="0"/>
                        </a:rPr>
                        <a:t>Pseudomonas </a:t>
                      </a:r>
                      <a:r>
                        <a:rPr kumimoji="0" lang="fr-FR" sz="1800" b="0" i="1" u="none" strike="noStrike" cap="none" normalizeH="0" baseline="0" noProof="0" dirty="0" err="1" smtClean="0">
                          <a:ln>
                            <a:noFill/>
                          </a:ln>
                          <a:solidFill>
                            <a:srgbClr val="000000"/>
                          </a:solidFill>
                          <a:effectLst/>
                          <a:latin typeface="Arial" charset="0"/>
                          <a:cs typeface="Arial" charset="0"/>
                        </a:rPr>
                        <a:t>aeruginosa</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435970">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err="1" smtClean="0">
                          <a:ln>
                            <a:noFill/>
                          </a:ln>
                          <a:solidFill>
                            <a:srgbClr val="000000"/>
                          </a:solidFill>
                          <a:effectLst/>
                          <a:latin typeface="Arial" charset="0"/>
                          <a:cs typeface="Arial" charset="0"/>
                        </a:rPr>
                        <a:t>Haemophilus</a:t>
                      </a:r>
                      <a:r>
                        <a:rPr kumimoji="0" lang="fr-FR" sz="1800" b="0" i="1" u="none" strike="noStrike" cap="none" normalizeH="0" baseline="0" noProof="0" dirty="0" smtClean="0">
                          <a:ln>
                            <a:noFill/>
                          </a:ln>
                          <a:solidFill>
                            <a:srgbClr val="000000"/>
                          </a:solidFill>
                          <a:effectLst/>
                          <a:latin typeface="Arial" charset="0"/>
                          <a:cs typeface="Arial" charset="0"/>
                        </a:rPr>
                        <a:t> </a:t>
                      </a:r>
                      <a:r>
                        <a:rPr kumimoji="0" lang="fr-FR" sz="1800" b="0" i="1" u="none" strike="noStrike" cap="none" normalizeH="0" baseline="0" noProof="0" dirty="0" err="1" smtClean="0">
                          <a:ln>
                            <a:noFill/>
                          </a:ln>
                          <a:solidFill>
                            <a:srgbClr val="000000"/>
                          </a:solidFill>
                          <a:effectLst/>
                          <a:latin typeface="Arial" charset="0"/>
                          <a:cs typeface="Arial" charset="0"/>
                        </a:rPr>
                        <a:t>influenzae</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err="1" smtClean="0">
                          <a:ln>
                            <a:noFill/>
                          </a:ln>
                          <a:solidFill>
                            <a:srgbClr val="000000"/>
                          </a:solidFill>
                          <a:effectLst/>
                          <a:latin typeface="Arial" charset="0"/>
                          <a:cs typeface="Arial" charset="0"/>
                        </a:rPr>
                        <a:t>Acinetobacter</a:t>
                      </a:r>
                      <a:r>
                        <a:rPr kumimoji="0" lang="fr-FR" sz="1800" b="0" i="1" u="none" strike="noStrike" cap="none" normalizeH="0" baseline="0" noProof="0" dirty="0" smtClean="0">
                          <a:ln>
                            <a:noFill/>
                          </a:ln>
                          <a:solidFill>
                            <a:srgbClr val="000000"/>
                          </a:solidFill>
                          <a:effectLst/>
                          <a:latin typeface="Arial" charset="0"/>
                          <a:cs typeface="Arial" charset="0"/>
                        </a:rPr>
                        <a:t> </a:t>
                      </a:r>
                      <a:r>
                        <a:rPr kumimoji="0" lang="fr-FR" sz="1800" b="0" i="1" u="none" strike="noStrike" cap="none" normalizeH="0" baseline="0" noProof="0" dirty="0" err="1" smtClean="0">
                          <a:ln>
                            <a:noFill/>
                          </a:ln>
                          <a:solidFill>
                            <a:srgbClr val="000000"/>
                          </a:solidFill>
                          <a:effectLst/>
                          <a:latin typeface="Arial" charset="0"/>
                          <a:cs typeface="Arial" charset="0"/>
                        </a:rPr>
                        <a:t>spp</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435970">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err="1" smtClean="0">
                          <a:ln>
                            <a:noFill/>
                          </a:ln>
                          <a:solidFill>
                            <a:srgbClr val="000000"/>
                          </a:solidFill>
                          <a:effectLst/>
                          <a:latin typeface="Arial" charset="0"/>
                          <a:cs typeface="Arial" charset="0"/>
                        </a:rPr>
                        <a:t>Moraxella</a:t>
                      </a:r>
                      <a:r>
                        <a:rPr kumimoji="0" lang="fr-FR" sz="1800" b="0" i="1" u="none" strike="noStrike" cap="none" normalizeH="0" baseline="0" noProof="0" dirty="0" smtClean="0">
                          <a:ln>
                            <a:noFill/>
                          </a:ln>
                          <a:solidFill>
                            <a:srgbClr val="000000"/>
                          </a:solidFill>
                          <a:effectLst/>
                          <a:latin typeface="Arial" charset="0"/>
                          <a:cs typeface="Arial" charset="0"/>
                        </a:rPr>
                        <a:t> </a:t>
                      </a:r>
                      <a:r>
                        <a:rPr kumimoji="0" lang="fr-FR" sz="1800" b="0" i="1" u="none" strike="noStrike" cap="none" normalizeH="0" baseline="0" noProof="0" dirty="0" err="1" smtClean="0">
                          <a:ln>
                            <a:noFill/>
                          </a:ln>
                          <a:solidFill>
                            <a:srgbClr val="000000"/>
                          </a:solidFill>
                          <a:effectLst/>
                          <a:latin typeface="Arial" charset="0"/>
                          <a:cs typeface="Arial" charset="0"/>
                        </a:rPr>
                        <a:t>catarrhalis</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err="1" smtClean="0">
                          <a:ln>
                            <a:noFill/>
                          </a:ln>
                          <a:solidFill>
                            <a:srgbClr val="000000"/>
                          </a:solidFill>
                          <a:effectLst/>
                          <a:latin typeface="Arial" charset="0"/>
                          <a:cs typeface="Arial" charset="0"/>
                        </a:rPr>
                        <a:t>Enterobacter</a:t>
                      </a:r>
                      <a:r>
                        <a:rPr kumimoji="0" lang="fr-FR" sz="1800" b="0" i="1" u="none" strike="noStrike" cap="none" normalizeH="0" baseline="0" noProof="0" dirty="0" smtClean="0">
                          <a:ln>
                            <a:noFill/>
                          </a:ln>
                          <a:solidFill>
                            <a:srgbClr val="000000"/>
                          </a:solidFill>
                          <a:effectLst/>
                          <a:latin typeface="Arial" charset="0"/>
                          <a:cs typeface="Arial" charset="0"/>
                        </a:rPr>
                        <a:t> </a:t>
                      </a:r>
                      <a:r>
                        <a:rPr kumimoji="0" lang="fr-FR" sz="1800" b="0" i="1" u="none" strike="noStrike" cap="none" normalizeH="0" baseline="0" noProof="0" dirty="0" err="1" smtClean="0">
                          <a:ln>
                            <a:noFill/>
                          </a:ln>
                          <a:solidFill>
                            <a:srgbClr val="000000"/>
                          </a:solidFill>
                          <a:effectLst/>
                          <a:latin typeface="Arial" charset="0"/>
                          <a:cs typeface="Arial" charset="0"/>
                        </a:rPr>
                        <a:t>spp</a:t>
                      </a:r>
                      <a:r>
                        <a:rPr kumimoji="0" lang="fr-FR" sz="1800" b="0" i="1" u="none" strike="noStrike" cap="none" normalizeH="0" baseline="0" noProof="0" dirty="0" smtClean="0">
                          <a:ln>
                            <a:noFill/>
                          </a:ln>
                          <a:solidFill>
                            <a:srgbClr val="000000"/>
                          </a:solidFill>
                          <a:effectLst/>
                          <a:latin typeface="Arial" charset="0"/>
                          <a:cs typeface="Arial" charset="0"/>
                        </a:rPr>
                        <a:t>.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622423">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err="1" smtClean="0">
                          <a:ln>
                            <a:noFill/>
                          </a:ln>
                          <a:solidFill>
                            <a:srgbClr val="000000"/>
                          </a:solidFill>
                          <a:effectLst/>
                          <a:latin typeface="Arial" charset="0"/>
                          <a:cs typeface="Arial" charset="0"/>
                        </a:rPr>
                        <a:t>Staphylocoocus</a:t>
                      </a:r>
                      <a:r>
                        <a:rPr kumimoji="0" lang="fr-FR" sz="1800" b="0" i="1" u="none" strike="noStrike" cap="none" normalizeH="0" baseline="0" noProof="0" dirty="0" smtClean="0">
                          <a:ln>
                            <a:noFill/>
                          </a:ln>
                          <a:solidFill>
                            <a:srgbClr val="000000"/>
                          </a:solidFill>
                          <a:effectLst/>
                          <a:latin typeface="Arial" charset="0"/>
                          <a:cs typeface="Arial" charset="0"/>
                        </a:rPr>
                        <a:t> aureus </a:t>
                      </a:r>
                    </a:p>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0" u="none" strike="noStrike" cap="none" normalizeH="0" baseline="0" noProof="0" dirty="0" err="1" smtClean="0">
                          <a:ln>
                            <a:noFill/>
                          </a:ln>
                          <a:solidFill>
                            <a:srgbClr val="000000"/>
                          </a:solidFill>
                          <a:effectLst/>
                          <a:latin typeface="Arial" charset="0"/>
                          <a:cs typeface="Arial" charset="0"/>
                        </a:rPr>
                        <a:t>Methicilline</a:t>
                      </a:r>
                      <a:r>
                        <a:rPr kumimoji="0" lang="fr-FR" sz="1800" b="0" i="0" u="none" strike="noStrike" cap="none" normalizeH="0" baseline="0" noProof="0" dirty="0" smtClean="0">
                          <a:ln>
                            <a:noFill/>
                          </a:ln>
                          <a:solidFill>
                            <a:srgbClr val="000000"/>
                          </a:solidFill>
                          <a:effectLst/>
                          <a:latin typeface="Arial" charset="0"/>
                          <a:cs typeface="Arial" charset="0"/>
                        </a:rPr>
                        <a:t>-sensible</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1" u="none" strike="noStrike" cap="none" normalizeH="0" baseline="0" noProof="0" dirty="0" smtClean="0">
                          <a:ln>
                            <a:noFill/>
                          </a:ln>
                          <a:solidFill>
                            <a:srgbClr val="000000"/>
                          </a:solidFill>
                          <a:effectLst/>
                          <a:latin typeface="Arial" charset="0"/>
                          <a:cs typeface="Arial" charset="0"/>
                        </a:rPr>
                        <a:t>Staphylococcus aureus </a:t>
                      </a:r>
                    </a:p>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0" u="none" strike="noStrike" cap="none" normalizeH="0" baseline="0" noProof="0" dirty="0" err="1" smtClean="0">
                          <a:ln>
                            <a:noFill/>
                          </a:ln>
                          <a:solidFill>
                            <a:srgbClr val="000000"/>
                          </a:solidFill>
                          <a:effectLst/>
                          <a:latin typeface="Arial" charset="0"/>
                          <a:cs typeface="Arial" charset="0"/>
                        </a:rPr>
                        <a:t>Methicilline-resistant</a:t>
                      </a:r>
                      <a:endParaRPr kumimoji="0" lang="fr-FR" sz="1800" b="0" i="0" u="none" strike="noStrike" cap="none" normalizeH="0" baseline="0" noProof="0" dirty="0" smtClean="0">
                        <a:ln>
                          <a:noFill/>
                        </a:ln>
                        <a:solidFill>
                          <a:srgbClr val="000000"/>
                        </a:solidFill>
                        <a:effectLst/>
                        <a:latin typeface="Arial" charset="0"/>
                        <a:cs typeface="Arial" charset="0"/>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537423">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Influenza </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 latinLnBrk="0" hangingPunct="1">
                        <a:lnSpc>
                          <a:spcPct val="100000"/>
                        </a:lnSpc>
                        <a:spcBef>
                          <a:spcPct val="0"/>
                        </a:spcBef>
                        <a:spcAft>
                          <a:spcPts val="200"/>
                        </a:spcAft>
                        <a:buClrTx/>
                        <a:buSzTx/>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Bactéries </a:t>
                      </a:r>
                      <a:r>
                        <a:rPr kumimoji="0" lang="fr-FR" sz="1800" b="0" i="0" u="none" strike="noStrike" cap="none" normalizeH="0" baseline="0" noProof="0" dirty="0" err="1" smtClean="0">
                          <a:ln>
                            <a:noFill/>
                          </a:ln>
                          <a:solidFill>
                            <a:srgbClr val="000000"/>
                          </a:solidFill>
                          <a:effectLst/>
                          <a:latin typeface="Arial" charset="0"/>
                          <a:cs typeface="Arial" charset="0"/>
                        </a:rPr>
                        <a:t>multirésistantes</a:t>
                      </a:r>
                      <a:r>
                        <a:rPr kumimoji="0" lang="fr-FR" sz="1800" b="0" i="0" u="none" strike="noStrike" cap="none" normalizeH="0" baseline="0" noProof="0" dirty="0" smtClean="0">
                          <a:ln>
                            <a:noFill/>
                          </a:ln>
                          <a:solidFill>
                            <a:srgbClr val="000000"/>
                          </a:solidFill>
                          <a:effectLst/>
                          <a:latin typeface="Arial" charset="0"/>
                          <a:cs typeface="Arial" charset="0"/>
                        </a:rPr>
                        <a:t> aux antibiotiques</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745811">
                <a:tc>
                  <a:txBody>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fr-FR" sz="1800" b="0" i="0" u="none" strike="noStrike" cap="none" normalizeH="0" baseline="0" noProof="0" dirty="0" smtClean="0">
                          <a:ln>
                            <a:noFill/>
                          </a:ln>
                          <a:solidFill>
                            <a:srgbClr val="000000"/>
                          </a:solidFill>
                          <a:effectLst/>
                          <a:latin typeface="Arial" charset="0"/>
                          <a:cs typeface="Arial" charset="0"/>
                        </a:rPr>
                        <a:t>Virus respiratoire </a:t>
                      </a:r>
                      <a:r>
                        <a:rPr kumimoji="0" lang="fr-FR" sz="1800" b="0" i="0" u="none" strike="noStrike" cap="none" normalizeH="0" baseline="0" noProof="0" dirty="0" err="1" smtClean="0">
                          <a:ln>
                            <a:noFill/>
                          </a:ln>
                          <a:solidFill>
                            <a:srgbClr val="000000"/>
                          </a:solidFill>
                          <a:effectLst/>
                          <a:latin typeface="Arial" charset="0"/>
                          <a:cs typeface="Arial" charset="0"/>
                        </a:rPr>
                        <a:t>syncytial</a:t>
                      </a:r>
                      <a:r>
                        <a:rPr kumimoji="0" lang="fr-FR" sz="1800" b="0" i="0" u="none" strike="noStrike" cap="none" normalizeH="0" baseline="0" noProof="0" dirty="0" smtClean="0">
                          <a:ln>
                            <a:noFill/>
                          </a:ln>
                          <a:solidFill>
                            <a:srgbClr val="000000"/>
                          </a:solidFill>
                          <a:effectLst/>
                          <a:latin typeface="Arial" charset="0"/>
                          <a:cs typeface="Arial" charset="0"/>
                        </a:rPr>
                        <a:t> et autres virus respiratoires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fr-FR" sz="1800" b="0" i="1" u="none" strike="noStrike" cap="none" normalizeH="0" baseline="0" noProof="0" dirty="0" smtClean="0">
                          <a:ln>
                            <a:noFill/>
                          </a:ln>
                          <a:solidFill>
                            <a:srgbClr val="000000"/>
                          </a:solidFill>
                          <a:effectLst/>
                          <a:latin typeface="Arial" charset="0"/>
                          <a:cs typeface="Arial" charset="0"/>
                        </a:rPr>
                        <a:t>Candida </a:t>
                      </a:r>
                      <a:r>
                        <a:rPr kumimoji="0" lang="fr-FR" sz="1800" b="0" i="1" u="none" strike="noStrike" cap="none" normalizeH="0" baseline="0" noProof="0" dirty="0" err="1" smtClean="0">
                          <a:ln>
                            <a:noFill/>
                          </a:ln>
                          <a:solidFill>
                            <a:srgbClr val="000000"/>
                          </a:solidFill>
                          <a:effectLst/>
                          <a:latin typeface="Arial" charset="0"/>
                          <a:cs typeface="Arial" charset="0"/>
                        </a:rPr>
                        <a:t>spp</a:t>
                      </a:r>
                      <a:r>
                        <a:rPr kumimoji="0" lang="fr-FR" sz="1800" b="0" i="1" u="none" strike="noStrike" cap="none" normalizeH="0" baseline="0" noProof="0" dirty="0" smtClean="0">
                          <a:ln>
                            <a:noFill/>
                          </a:ln>
                          <a:solidFill>
                            <a:srgbClr val="000000"/>
                          </a:solidFill>
                          <a:effectLst/>
                          <a:latin typeface="Arial" charset="0"/>
                          <a:cs typeface="Arial" charset="0"/>
                        </a:rPr>
                        <a:t>. </a:t>
                      </a:r>
                    </a:p>
                    <a:p>
                      <a:pPr marL="0" marR="0" lvl="0" indent="0" algn="l" defTabSz="914400" rtl="0" eaLnBrk="1" fontAlgn="base" latinLnBrk="0" hangingPunct="1">
                        <a:lnSpc>
                          <a:spcPct val="100000"/>
                        </a:lnSpc>
                        <a:spcBef>
                          <a:spcPct val="0"/>
                        </a:spcBef>
                        <a:spcAft>
                          <a:spcPts val="200"/>
                        </a:spcAft>
                        <a:buClrTx/>
                        <a:buSzTx/>
                        <a:buFontTx/>
                        <a:buNone/>
                        <a:tabLst/>
                      </a:pPr>
                      <a:endParaRPr kumimoji="0" lang="fr-FR" sz="1800" b="0" i="1" u="none" strike="noStrike" cap="none" normalizeH="0" baseline="0" noProof="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42196">
                <a:tc>
                  <a:txBody>
                    <a:bodyPr/>
                    <a:lstStyle/>
                    <a:p>
                      <a:pPr marL="0" marR="0" lvl="0" indent="0" algn="l" defTabSz="914400" rtl="0" eaLnBrk="1" fontAlgn="base" latinLnBrk="0" hangingPunct="1">
                        <a:lnSpc>
                          <a:spcPct val="100000"/>
                        </a:lnSpc>
                        <a:spcBef>
                          <a:spcPct val="0"/>
                        </a:spcBef>
                        <a:spcAft>
                          <a:spcPts val="200"/>
                        </a:spcAft>
                        <a:buClrTx/>
                        <a:buSzTx/>
                        <a:buFontTx/>
                        <a:buNone/>
                        <a:tabLst/>
                      </a:pPr>
                      <a:endParaRPr kumimoji="0" lang="fr-FR" sz="1800" b="0" i="0" u="none" strike="noStrike" cap="none" normalizeH="0" baseline="0" noProof="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ts val="200"/>
                        </a:spcAft>
                        <a:buClrTx/>
                        <a:buSzTx/>
                        <a:buFontTx/>
                        <a:buNone/>
                        <a:tabLst/>
                      </a:pPr>
                      <a:r>
                        <a:rPr kumimoji="0" lang="fr-FR" sz="1800" b="0" i="1" u="none" strike="noStrike" cap="none" normalizeH="0" baseline="0" noProof="0" dirty="0" smtClean="0">
                          <a:ln>
                            <a:noFill/>
                          </a:ln>
                          <a:solidFill>
                            <a:srgbClr val="000000"/>
                          </a:solidFill>
                          <a:effectLst/>
                          <a:latin typeface="Arial" charset="0"/>
                          <a:cs typeface="Arial" charset="0"/>
                        </a:rPr>
                        <a:t>Aspergillus </a:t>
                      </a:r>
                      <a:r>
                        <a:rPr kumimoji="0" lang="fr-FR" sz="1800" b="0" i="1" u="none" strike="noStrike" cap="none" normalizeH="0" baseline="0" noProof="0" dirty="0" err="1" smtClean="0">
                          <a:ln>
                            <a:noFill/>
                          </a:ln>
                          <a:solidFill>
                            <a:srgbClr val="000000"/>
                          </a:solidFill>
                          <a:effectLst/>
                          <a:latin typeface="Arial" charset="0"/>
                          <a:cs typeface="Arial" charset="0"/>
                        </a:rPr>
                        <a:t>spp</a:t>
                      </a:r>
                      <a:r>
                        <a:rPr kumimoji="0" lang="fr-FR" sz="1800" b="0" i="1" u="none" strike="noStrike" cap="none" normalizeH="0" baseline="0" noProof="0" dirty="0" smtClean="0">
                          <a:ln>
                            <a:noFill/>
                          </a:ln>
                          <a:solidFill>
                            <a:srgbClr val="00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36895"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36896"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C9BBDB4A-E02D-472D-B490-828E2B3F4D4F}" type="slidenum">
              <a:rPr lang="en-GB" smtClean="0">
                <a:latin typeface="Arial" charset="0"/>
                <a:cs typeface="Arial" charset="0"/>
              </a:rPr>
              <a:pPr/>
              <a:t>15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620000" cy="1143000"/>
          </a:xfrm>
        </p:spPr>
        <p:txBody>
          <a:bodyPr/>
          <a:lstStyle/>
          <a:p>
            <a:pPr eaLnBrk="1" fontAlgn="auto" hangingPunct="1">
              <a:spcAft>
                <a:spcPts val="0"/>
              </a:spcAft>
              <a:defRPr/>
            </a:pPr>
            <a:r>
              <a:rPr lang="fr-FR" dirty="0" smtClean="0"/>
              <a:t>A prendre en compte</a:t>
            </a:r>
            <a:endParaRPr lang="fr-FR" dirty="0"/>
          </a:p>
        </p:txBody>
      </p:sp>
      <p:sp>
        <p:nvSpPr>
          <p:cNvPr id="38914" name="Content Placeholder 2"/>
          <p:cNvSpPr>
            <a:spLocks noGrp="1"/>
          </p:cNvSpPr>
          <p:nvPr>
            <p:ph idx="1"/>
          </p:nvPr>
        </p:nvSpPr>
        <p:spPr>
          <a:xfrm>
            <a:off x="323850" y="1773238"/>
            <a:ext cx="7620000" cy="4433887"/>
          </a:xfrm>
        </p:spPr>
        <p:txBody>
          <a:bodyPr/>
          <a:lstStyle/>
          <a:p>
            <a:pPr eaLnBrk="1" hangingPunct="1"/>
            <a:r>
              <a:rPr lang="fr-FR" sz="2800" smtClean="0"/>
              <a:t>Beaucoup de PAVM tardives sont causées par des organismes multi-résistants</a:t>
            </a:r>
          </a:p>
          <a:p>
            <a:pPr eaLnBrk="1" hangingPunct="1"/>
            <a:r>
              <a:rPr lang="fr-FR" sz="2800" smtClean="0"/>
              <a:t>Pathogènes chez l’immunodéprimé:</a:t>
            </a:r>
          </a:p>
          <a:p>
            <a:pPr lvl="1" eaLnBrk="1" hangingPunct="1"/>
            <a:r>
              <a:rPr lang="fr-FR" sz="2400" smtClean="0"/>
              <a:t>Virus (VRS, influenzae)</a:t>
            </a:r>
          </a:p>
          <a:p>
            <a:pPr lvl="1" eaLnBrk="1" hangingPunct="1"/>
            <a:r>
              <a:rPr lang="fr-FR" sz="2400" smtClean="0"/>
              <a:t>Fongiques (</a:t>
            </a:r>
            <a:r>
              <a:rPr lang="fr-FR" sz="2400" i="1" smtClean="0"/>
              <a:t>Candida spp</a:t>
            </a:r>
            <a:r>
              <a:rPr lang="fr-FR" sz="2400" smtClean="0"/>
              <a:t>. et Aspergillus)</a:t>
            </a:r>
          </a:p>
          <a:p>
            <a:pPr lvl="1" eaLnBrk="1" hangingPunct="1"/>
            <a:r>
              <a:rPr lang="fr-FR" sz="2400" smtClean="0"/>
              <a:t>Légionelle</a:t>
            </a:r>
          </a:p>
          <a:p>
            <a:pPr lvl="2" eaLnBrk="1" hangingPunct="1"/>
            <a:r>
              <a:rPr lang="fr-FR" sz="2000" smtClean="0"/>
              <a:t>Transmis par la climatisation et les réseaux de distribution de l’eau</a:t>
            </a:r>
          </a:p>
          <a:p>
            <a:pPr lvl="1" eaLnBrk="1" hangingPunct="1"/>
            <a:r>
              <a:rPr lang="fr-FR" sz="2400" i="1" smtClean="0"/>
              <a:t>Pneumocystis carinii </a:t>
            </a:r>
            <a:r>
              <a:rPr lang="fr-FR" sz="2400" smtClean="0"/>
              <a:t>(patients VIH stade SIDA) </a:t>
            </a:r>
          </a:p>
          <a:p>
            <a:pPr lvl="1" eaLnBrk="1" hangingPunct="1"/>
            <a:r>
              <a:rPr lang="fr-FR" sz="2400" smtClean="0"/>
              <a:t>Mycobactérie</a:t>
            </a:r>
          </a:p>
        </p:txBody>
      </p:sp>
      <p:sp>
        <p:nvSpPr>
          <p:cNvPr id="3891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38916"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7405512F-5D31-4B08-A32D-D69D743F42A4}" type="slidenum">
              <a:rPr lang="en-GB" smtClean="0">
                <a:latin typeface="Arial" charset="0"/>
                <a:cs typeface="Arial" charset="0"/>
              </a:rPr>
              <a:pPr/>
              <a:t>16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98600"/>
          </a:xfrm>
        </p:spPr>
        <p:txBody>
          <a:bodyPr/>
          <a:lstStyle/>
          <a:p>
            <a:pPr eaLnBrk="1" fontAlgn="auto" hangingPunct="1">
              <a:spcAft>
                <a:spcPts val="0"/>
              </a:spcAft>
              <a:defRPr/>
            </a:pPr>
            <a:r>
              <a:rPr lang="en-GB" dirty="0" smtClean="0"/>
              <a:t>NHSN survey - causes de PAVM aux USA</a:t>
            </a:r>
            <a:endParaRPr lang="en-GB" dirty="0"/>
          </a:p>
        </p:txBody>
      </p:sp>
      <p:graphicFrame>
        <p:nvGraphicFramePr>
          <p:cNvPr id="40969" name="Object 9"/>
          <p:cNvGraphicFramePr>
            <a:graphicFrameLocks noGrp="1"/>
          </p:cNvGraphicFramePr>
          <p:nvPr>
            <p:ph idx="1"/>
          </p:nvPr>
        </p:nvGraphicFramePr>
        <p:xfrm>
          <a:off x="406400" y="1549400"/>
          <a:ext cx="7721600" cy="4902200"/>
        </p:xfrm>
        <a:graphic>
          <a:graphicData uri="http://schemas.openxmlformats.org/presentationml/2006/ole">
            <p:oleObj spid="_x0000_s40969" r:id="rId4" imgW="7718205" imgH="4901609" progId="Excel.Chart.8">
              <p:embed/>
            </p:oleObj>
          </a:graphicData>
        </a:graphic>
      </p:graphicFrame>
      <p:sp>
        <p:nvSpPr>
          <p:cNvPr id="40971"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40972"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002824A0-9F70-44C8-AD63-8377D327CE2F}" type="slidenum">
              <a:rPr lang="en-GB" smtClean="0">
                <a:latin typeface="Arial" charset="0"/>
                <a:cs typeface="Arial" charset="0"/>
              </a:rPr>
              <a:pPr/>
              <a:t>17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54137"/>
          </a:xfrm>
        </p:spPr>
        <p:txBody>
          <a:bodyPr/>
          <a:lstStyle/>
          <a:p>
            <a:pPr eaLnBrk="1" fontAlgn="auto" hangingPunct="1">
              <a:spcAft>
                <a:spcPts val="0"/>
              </a:spcAft>
              <a:defRPr/>
            </a:pPr>
            <a:r>
              <a:rPr lang="fr-FR" dirty="0" smtClean="0"/>
              <a:t>Surveillance dans 12 pays Européens 2008* </a:t>
            </a:r>
            <a:endParaRPr lang="fr-FR" dirty="0"/>
          </a:p>
        </p:txBody>
      </p:sp>
      <p:graphicFrame>
        <p:nvGraphicFramePr>
          <p:cNvPr id="43017" name="Object 9"/>
          <p:cNvGraphicFramePr>
            <a:graphicFrameLocks noGrp="1"/>
          </p:cNvGraphicFramePr>
          <p:nvPr>
            <p:ph idx="1"/>
          </p:nvPr>
        </p:nvGraphicFramePr>
        <p:xfrm>
          <a:off x="395288" y="1431925"/>
          <a:ext cx="7721600" cy="4902200"/>
        </p:xfrm>
        <a:graphic>
          <a:graphicData uri="http://schemas.openxmlformats.org/presentationml/2006/ole">
            <p:oleObj spid="_x0000_s43017" r:id="rId4" imgW="7724301" imgH="4901609" progId="Excel.Chart.8">
              <p:embed/>
            </p:oleObj>
          </a:graphicData>
        </a:graphic>
      </p:graphicFrame>
      <p:sp>
        <p:nvSpPr>
          <p:cNvPr id="43019"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43020" name="Rectángulo 3"/>
          <p:cNvSpPr>
            <a:spLocks noChangeArrowheads="1"/>
          </p:cNvSpPr>
          <p:nvPr/>
        </p:nvSpPr>
        <p:spPr bwMode="auto">
          <a:xfrm>
            <a:off x="179388" y="6334125"/>
            <a:ext cx="7239000" cy="307975"/>
          </a:xfrm>
          <a:prstGeom prst="rect">
            <a:avLst/>
          </a:prstGeom>
          <a:noFill/>
          <a:ln w="9525">
            <a:noFill/>
            <a:miter lim="800000"/>
            <a:headEnd/>
            <a:tailEnd/>
          </a:ln>
        </p:spPr>
        <p:txBody>
          <a:bodyPr>
            <a:spAutoFit/>
          </a:bodyPr>
          <a:lstStyle/>
          <a:p>
            <a:r>
              <a:rPr lang="es-ES_tradnl" sz="1400"/>
              <a:t>*European Centre for Disease Prevention and Control (ECDC) </a:t>
            </a:r>
          </a:p>
        </p:txBody>
      </p:sp>
      <p:sp>
        <p:nvSpPr>
          <p:cNvPr id="43021" name="Slide Number Placeholder 5"/>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785B59F0-DE93-4E35-81B8-6F6C2EC53274}" type="slidenum">
              <a:rPr lang="en-GB" smtClean="0">
                <a:latin typeface="Arial" charset="0"/>
                <a:cs typeface="Arial" charset="0"/>
              </a:rPr>
              <a:pPr/>
              <a:t>18</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Prévention</a:t>
            </a:r>
            <a:endParaRPr lang="fr-FR" dirty="0"/>
          </a:p>
        </p:txBody>
      </p:sp>
      <p:sp>
        <p:nvSpPr>
          <p:cNvPr id="45058" name="Content Placeholder 2"/>
          <p:cNvSpPr>
            <a:spLocks noGrp="1"/>
          </p:cNvSpPr>
          <p:nvPr>
            <p:ph idx="1"/>
          </p:nvPr>
        </p:nvSpPr>
        <p:spPr>
          <a:xfrm>
            <a:off x="395288" y="1773238"/>
            <a:ext cx="7620000" cy="2808287"/>
          </a:xfrm>
        </p:spPr>
        <p:txBody>
          <a:bodyPr/>
          <a:lstStyle/>
          <a:p>
            <a:pPr indent="-342900" eaLnBrk="1" hangingPunct="1"/>
            <a:r>
              <a:rPr lang="fr-FR" sz="2800" smtClean="0"/>
              <a:t>Les recommandations sont faites pour prévenir les trois mécanismes impliqués dans le génèse des pneumopathies :</a:t>
            </a:r>
          </a:p>
          <a:p>
            <a:pPr lvl="1" eaLnBrk="1" hangingPunct="1"/>
            <a:r>
              <a:rPr lang="fr-FR" sz="2400" smtClean="0"/>
              <a:t>aspiration</a:t>
            </a:r>
          </a:p>
          <a:p>
            <a:pPr lvl="1" eaLnBrk="1" hangingPunct="1"/>
            <a:r>
              <a:rPr lang="fr-FR" sz="2400" smtClean="0"/>
              <a:t>contamination du tractus aéro-digestif</a:t>
            </a:r>
          </a:p>
          <a:p>
            <a:pPr lvl="1" eaLnBrk="1" hangingPunct="1"/>
            <a:r>
              <a:rPr lang="fr-FR" sz="2400" smtClean="0"/>
              <a:t>matériel contaminé</a:t>
            </a:r>
          </a:p>
        </p:txBody>
      </p:sp>
      <p:sp>
        <p:nvSpPr>
          <p:cNvPr id="4505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45060"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26E4C2DE-3D0E-42F1-8916-401BF939F4A0}" type="slidenum">
              <a:rPr lang="en-GB" smtClean="0">
                <a:latin typeface="Arial" charset="0"/>
                <a:cs typeface="Arial" charset="0"/>
              </a:rPr>
              <a:pPr/>
              <a:t>19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Objectifs d’apprentissage</a:t>
            </a:r>
            <a:endParaRPr lang="fr-FR" dirty="0"/>
          </a:p>
        </p:txBody>
      </p:sp>
      <p:sp>
        <p:nvSpPr>
          <p:cNvPr id="10242" name="Content Placeholder 2"/>
          <p:cNvSpPr>
            <a:spLocks noGrp="1"/>
          </p:cNvSpPr>
          <p:nvPr>
            <p:ph idx="1"/>
          </p:nvPr>
        </p:nvSpPr>
        <p:spPr>
          <a:xfrm>
            <a:off x="539750" y="1700213"/>
            <a:ext cx="6985000" cy="4349750"/>
          </a:xfrm>
        </p:spPr>
        <p:txBody>
          <a:bodyPr/>
          <a:lstStyle/>
          <a:p>
            <a:pPr marL="514350" indent="-514350" eaLnBrk="1" hangingPunct="1">
              <a:buFont typeface="Cambria" pitchFamily="18" charset="0"/>
              <a:buAutoNum type="arabicPeriod"/>
            </a:pPr>
            <a:r>
              <a:rPr lang="fr-FR" sz="2800" smtClean="0"/>
              <a:t>Détailler la place des pneumopathies dans les établissements de santé.</a:t>
            </a:r>
          </a:p>
          <a:p>
            <a:pPr marL="514350" indent="-514350" eaLnBrk="1" hangingPunct="1">
              <a:buFont typeface="Cambria" pitchFamily="18" charset="0"/>
              <a:buAutoNum type="arabicPeriod"/>
            </a:pPr>
            <a:r>
              <a:rPr lang="fr-FR" sz="2800" smtClean="0"/>
              <a:t>Mettre en évidence les éléments de définition des pneumopathies associées aux soins.</a:t>
            </a:r>
          </a:p>
          <a:p>
            <a:pPr marL="514350" indent="-514350" eaLnBrk="1" hangingPunct="1">
              <a:buFont typeface="Cambria" pitchFamily="18" charset="0"/>
              <a:buAutoNum type="arabicPeriod"/>
            </a:pPr>
            <a:r>
              <a:rPr lang="fr-FR" sz="2800" smtClean="0"/>
              <a:t>Identifier les facteurs de risques de pneumopathie.</a:t>
            </a:r>
          </a:p>
          <a:p>
            <a:pPr marL="514350" indent="-514350" eaLnBrk="1" hangingPunct="1">
              <a:buFont typeface="Cambria" pitchFamily="18" charset="0"/>
              <a:buAutoNum type="arabicPeriod"/>
            </a:pPr>
            <a:r>
              <a:rPr lang="fr-FR" sz="2800" smtClean="0"/>
              <a:t>Décrire les mesures de prévention des pneumopathies.</a:t>
            </a:r>
            <a:endParaRPr lang="fr-FR" smtClean="0"/>
          </a:p>
        </p:txBody>
      </p:sp>
      <p:sp>
        <p:nvSpPr>
          <p:cNvPr id="102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10244"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A485D500-B402-4002-85D1-A9644DE95017}" type="slidenum">
              <a:rPr lang="en-GB" smtClean="0">
                <a:latin typeface="Arial" charset="0"/>
                <a:cs typeface="Arial" charset="0"/>
              </a:rPr>
              <a:pPr/>
              <a:t>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753350" cy="1143000"/>
          </a:xfrm>
        </p:spPr>
        <p:txBody>
          <a:bodyPr/>
          <a:lstStyle/>
          <a:p>
            <a:pPr eaLnBrk="1" fontAlgn="auto" hangingPunct="1">
              <a:spcAft>
                <a:spcPts val="0"/>
              </a:spcAft>
              <a:defRPr/>
            </a:pPr>
            <a:r>
              <a:rPr lang="fr-FR" dirty="0" smtClean="0"/>
              <a:t>Prévention des pneumopathies post-opératoires</a:t>
            </a:r>
            <a:endParaRPr lang="fr-FR" dirty="0"/>
          </a:p>
        </p:txBody>
      </p:sp>
      <p:sp>
        <p:nvSpPr>
          <p:cNvPr id="47106" name="Content Placeholder 2"/>
          <p:cNvSpPr>
            <a:spLocks noGrp="1"/>
          </p:cNvSpPr>
          <p:nvPr>
            <p:ph idx="1"/>
          </p:nvPr>
        </p:nvSpPr>
        <p:spPr>
          <a:xfrm>
            <a:off x="395288" y="1868488"/>
            <a:ext cx="7620000" cy="4800600"/>
          </a:xfrm>
        </p:spPr>
        <p:txBody>
          <a:bodyPr/>
          <a:lstStyle/>
          <a:p>
            <a:pPr indent="-342900" eaLnBrk="1" hangingPunct="1">
              <a:spcBef>
                <a:spcPts val="400"/>
              </a:spcBef>
            </a:pPr>
            <a:r>
              <a:rPr lang="fr-FR" sz="2800" smtClean="0"/>
              <a:t>Traiter la maladie pulmonaire sous-jacente avant la chirurgie</a:t>
            </a:r>
          </a:p>
          <a:p>
            <a:pPr indent="-342900" eaLnBrk="1" hangingPunct="1">
              <a:spcBef>
                <a:spcPts val="400"/>
              </a:spcBef>
            </a:pPr>
            <a:r>
              <a:rPr lang="fr-FR" sz="2800" smtClean="0"/>
              <a:t>Elever la tête de lit</a:t>
            </a:r>
          </a:p>
          <a:p>
            <a:pPr indent="-342900" eaLnBrk="1" hangingPunct="1">
              <a:spcBef>
                <a:spcPts val="400"/>
              </a:spcBef>
            </a:pPr>
            <a:r>
              <a:rPr lang="fr-FR" sz="2800" smtClean="0"/>
              <a:t>Retirer les redons non nécessaires</a:t>
            </a:r>
          </a:p>
          <a:p>
            <a:pPr indent="-342900" eaLnBrk="1" hangingPunct="1">
              <a:spcBef>
                <a:spcPts val="400"/>
              </a:spcBef>
            </a:pPr>
            <a:r>
              <a:rPr lang="fr-FR" sz="2800" smtClean="0"/>
              <a:t>Réaliser des soins bucco-dentaire réguliers</a:t>
            </a:r>
          </a:p>
          <a:p>
            <a:pPr indent="-342900" eaLnBrk="1" hangingPunct="1">
              <a:spcBef>
                <a:spcPts val="400"/>
              </a:spcBef>
            </a:pPr>
            <a:r>
              <a:rPr lang="fr-FR" sz="2800" smtClean="0"/>
              <a:t>Encourager l’inspiration profonde et la toux</a:t>
            </a:r>
          </a:p>
          <a:p>
            <a:pPr indent="-342900" eaLnBrk="1" hangingPunct="1">
              <a:spcBef>
                <a:spcPts val="400"/>
              </a:spcBef>
            </a:pPr>
            <a:r>
              <a:rPr lang="fr-FR" sz="2800" smtClean="0"/>
              <a:t>Traitement antalgique (non-sédatif)</a:t>
            </a:r>
          </a:p>
          <a:p>
            <a:pPr indent="-342900" eaLnBrk="1" hangingPunct="1">
              <a:spcBef>
                <a:spcPts val="400"/>
              </a:spcBef>
            </a:pPr>
            <a:r>
              <a:rPr lang="fr-FR" sz="2800" smtClean="0"/>
              <a:t>Utiliser la percussion et le drainage postural pour favoriser la toux</a:t>
            </a:r>
          </a:p>
          <a:p>
            <a:pPr indent="-342900" eaLnBrk="1" hangingPunct="1">
              <a:spcBef>
                <a:spcPts val="400"/>
              </a:spcBef>
            </a:pPr>
            <a:r>
              <a:rPr lang="fr-FR" sz="2800" smtClean="0"/>
              <a:t>Encourager la mobilisation précoce</a:t>
            </a:r>
            <a:endParaRPr lang="fr-FR" sz="3200" smtClean="0"/>
          </a:p>
        </p:txBody>
      </p:sp>
      <p:sp>
        <p:nvSpPr>
          <p:cNvPr id="4710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47108"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ADDAF7FD-6EB8-4CB5-9C20-9CCD2FDD5B16}" type="slidenum">
              <a:rPr lang="en-GB" smtClean="0">
                <a:latin typeface="Arial" charset="0"/>
                <a:cs typeface="Arial" charset="0"/>
              </a:rPr>
              <a:pPr/>
              <a:t>20</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753350" cy="1143000"/>
          </a:xfrm>
        </p:spPr>
        <p:txBody>
          <a:bodyPr/>
          <a:lstStyle/>
          <a:p>
            <a:pPr eaLnBrk="1" fontAlgn="auto" hangingPunct="1">
              <a:spcAft>
                <a:spcPts val="0"/>
              </a:spcAft>
              <a:defRPr/>
            </a:pPr>
            <a:r>
              <a:rPr lang="fr-FR" dirty="0" smtClean="0"/>
              <a:t>Prévention des PAVM - 1</a:t>
            </a:r>
            <a:endParaRPr lang="fr-FR" dirty="0"/>
          </a:p>
        </p:txBody>
      </p:sp>
      <p:sp>
        <p:nvSpPr>
          <p:cNvPr id="49154" name="Content Placeholder 2"/>
          <p:cNvSpPr>
            <a:spLocks noGrp="1"/>
          </p:cNvSpPr>
          <p:nvPr>
            <p:ph idx="1"/>
          </p:nvPr>
        </p:nvSpPr>
        <p:spPr>
          <a:xfrm>
            <a:off x="481013" y="1668463"/>
            <a:ext cx="7620000" cy="4497387"/>
          </a:xfrm>
        </p:spPr>
        <p:txBody>
          <a:bodyPr/>
          <a:lstStyle/>
          <a:p>
            <a:pPr marL="266700" indent="-266700" eaLnBrk="1" hangingPunct="1">
              <a:spcBef>
                <a:spcPts val="400"/>
              </a:spcBef>
            </a:pPr>
            <a:r>
              <a:rPr lang="fr-FR" sz="2700" smtClean="0"/>
              <a:t>Hygiène des mains avant et après chaque contact avec le patients ou des sécrétions respiratoires</a:t>
            </a:r>
          </a:p>
          <a:p>
            <a:pPr marL="266700" indent="-266700" eaLnBrk="1" hangingPunct="1">
              <a:spcBef>
                <a:spcPts val="400"/>
              </a:spcBef>
            </a:pPr>
            <a:r>
              <a:rPr lang="fr-FR" sz="2700" smtClean="0"/>
              <a:t>Port de gants si manipulation de sécrétions</a:t>
            </a:r>
          </a:p>
          <a:p>
            <a:pPr marL="266700" indent="-266700" eaLnBrk="1" hangingPunct="1">
              <a:spcBef>
                <a:spcPts val="400"/>
              </a:spcBef>
            </a:pPr>
            <a:r>
              <a:rPr lang="fr-FR" sz="2700" smtClean="0"/>
              <a:t>Port de gants stériles si aspiration ou soins de trachéostomie</a:t>
            </a:r>
          </a:p>
          <a:p>
            <a:pPr marL="266700" indent="-266700" eaLnBrk="1" hangingPunct="1">
              <a:spcBef>
                <a:spcPts val="400"/>
              </a:spcBef>
            </a:pPr>
            <a:r>
              <a:rPr lang="fr-FR" sz="2700" smtClean="0"/>
              <a:t>Cathéter de drainage stérile</a:t>
            </a:r>
          </a:p>
          <a:p>
            <a:pPr marL="266700" indent="-266700" eaLnBrk="1" hangingPunct="1">
              <a:spcBef>
                <a:spcPts val="400"/>
              </a:spcBef>
            </a:pPr>
            <a:r>
              <a:rPr lang="fr-FR" sz="2700" smtClean="0"/>
              <a:t>Evaluation quotidienne de la possibilité de sevrage ventilatoire</a:t>
            </a:r>
          </a:p>
          <a:p>
            <a:pPr marL="266700" indent="-266700" eaLnBrk="1" hangingPunct="1">
              <a:spcBef>
                <a:spcPts val="400"/>
              </a:spcBef>
            </a:pPr>
            <a:r>
              <a:rPr lang="fr-FR" sz="2700" smtClean="0"/>
              <a:t>Raccourcir la durée de ventilation mécanique et utiliser la ventilation non invasive si possible </a:t>
            </a:r>
          </a:p>
        </p:txBody>
      </p:sp>
      <p:sp>
        <p:nvSpPr>
          <p:cNvPr id="4915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49156"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017EB6C6-3B84-4FFD-B41B-E251D4419347}" type="slidenum">
              <a:rPr lang="en-GB" smtClean="0">
                <a:latin typeface="Arial" charset="0"/>
                <a:cs typeface="Arial" charset="0"/>
              </a:rPr>
              <a:pPr/>
              <a:t>21</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753350" cy="1143000"/>
          </a:xfrm>
        </p:spPr>
        <p:txBody>
          <a:bodyPr/>
          <a:lstStyle/>
          <a:p>
            <a:pPr eaLnBrk="1" fontAlgn="auto" hangingPunct="1">
              <a:spcAft>
                <a:spcPts val="0"/>
              </a:spcAft>
              <a:defRPr/>
            </a:pPr>
            <a:r>
              <a:rPr lang="fr-FR" dirty="0" smtClean="0"/>
              <a:t>Prévention des PAVM - 2</a:t>
            </a:r>
            <a:endParaRPr lang="fr-FR" dirty="0"/>
          </a:p>
        </p:txBody>
      </p:sp>
      <p:sp>
        <p:nvSpPr>
          <p:cNvPr id="51202" name="Content Placeholder 2"/>
          <p:cNvSpPr>
            <a:spLocks noGrp="1"/>
          </p:cNvSpPr>
          <p:nvPr>
            <p:ph idx="1"/>
          </p:nvPr>
        </p:nvSpPr>
        <p:spPr>
          <a:xfrm>
            <a:off x="395288" y="1652588"/>
            <a:ext cx="7993062" cy="4800600"/>
          </a:xfrm>
        </p:spPr>
        <p:txBody>
          <a:bodyPr/>
          <a:lstStyle/>
          <a:p>
            <a:pPr indent="-342900" eaLnBrk="1" hangingPunct="1">
              <a:spcBef>
                <a:spcPts val="400"/>
              </a:spcBef>
              <a:defRPr/>
            </a:pPr>
            <a:r>
              <a:rPr lang="fr-FR" sz="2700" dirty="0" smtClean="0"/>
              <a:t>Elever la tête du lit</a:t>
            </a:r>
          </a:p>
          <a:p>
            <a:pPr indent="-342900" eaLnBrk="1" hangingPunct="1">
              <a:spcBef>
                <a:spcPts val="400"/>
              </a:spcBef>
              <a:defRPr/>
            </a:pPr>
            <a:r>
              <a:rPr lang="fr-FR" sz="2700" dirty="0" smtClean="0"/>
              <a:t>Eviter la distension gastrique</a:t>
            </a:r>
          </a:p>
          <a:p>
            <a:pPr indent="-342900" eaLnBrk="1" hangingPunct="1">
              <a:spcBef>
                <a:spcPts val="400"/>
              </a:spcBef>
              <a:defRPr/>
            </a:pPr>
            <a:r>
              <a:rPr lang="fr-FR" sz="2700" dirty="0" smtClean="0"/>
              <a:t>Eviter les </a:t>
            </a:r>
            <a:r>
              <a:rPr lang="fr-FR" sz="2700" dirty="0" err="1" smtClean="0"/>
              <a:t>extubation</a:t>
            </a:r>
            <a:r>
              <a:rPr lang="fr-FR" sz="2700" dirty="0" smtClean="0"/>
              <a:t> non programmées</a:t>
            </a:r>
          </a:p>
          <a:p>
            <a:pPr indent="-342900" eaLnBrk="1" hangingPunct="1">
              <a:spcBef>
                <a:spcPts val="400"/>
              </a:spcBef>
              <a:defRPr/>
            </a:pPr>
            <a:r>
              <a:rPr lang="fr-FR" sz="2700" dirty="0" smtClean="0"/>
              <a:t>Intubation orotrachéale</a:t>
            </a:r>
          </a:p>
          <a:p>
            <a:pPr indent="-342900" eaLnBrk="1" hangingPunct="1">
              <a:spcBef>
                <a:spcPts val="400"/>
              </a:spcBef>
              <a:defRPr/>
            </a:pPr>
            <a:r>
              <a:rPr lang="fr-FR" sz="2700" dirty="0" smtClean="0"/>
              <a:t>Eviter l’utilisation d’IPP ou d’anti-H2</a:t>
            </a:r>
          </a:p>
          <a:p>
            <a:pPr indent="-342900" eaLnBrk="1" hangingPunct="1">
              <a:spcBef>
                <a:spcPts val="400"/>
              </a:spcBef>
              <a:defRPr/>
            </a:pPr>
            <a:r>
              <a:rPr lang="fr-FR" sz="2700" dirty="0" smtClean="0"/>
              <a:t>Soins bucco-dentaires réguliers: solution antiseptique</a:t>
            </a:r>
          </a:p>
          <a:p>
            <a:pPr indent="-342900" eaLnBrk="1" hangingPunct="1">
              <a:spcBef>
                <a:spcPts val="400"/>
              </a:spcBef>
              <a:defRPr/>
            </a:pPr>
            <a:r>
              <a:rPr lang="fr-FR" sz="2700" dirty="0" smtClean="0"/>
              <a:t>Eau stérile pour nettoyer le matériel</a:t>
            </a:r>
          </a:p>
          <a:p>
            <a:pPr indent="-342900" eaLnBrk="1" hangingPunct="1">
              <a:spcBef>
                <a:spcPts val="400"/>
              </a:spcBef>
              <a:defRPr/>
            </a:pPr>
            <a:r>
              <a:rPr lang="fr-FR" sz="2700" dirty="0" smtClean="0"/>
              <a:t>Retirer la condensation, maintenir le circuit de ventilation clos</a:t>
            </a:r>
          </a:p>
          <a:p>
            <a:pPr indent="-342900" eaLnBrk="1" hangingPunct="1">
              <a:spcBef>
                <a:spcPts val="400"/>
              </a:spcBef>
              <a:defRPr/>
            </a:pPr>
            <a:r>
              <a:rPr lang="fr-FR" sz="2700" dirty="0" smtClean="0"/>
              <a:t>Changer le circuit de ventilation que si nécessaire</a:t>
            </a:r>
          </a:p>
          <a:p>
            <a:pPr eaLnBrk="1" hangingPunct="1">
              <a:defRPr/>
            </a:pPr>
            <a:endParaRPr lang="fr-FR" sz="2800" dirty="0" smtClean="0"/>
          </a:p>
        </p:txBody>
      </p:sp>
      <p:sp>
        <p:nvSpPr>
          <p:cNvPr id="5120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51204"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47D980A5-41CC-4F87-9A43-E3B513D46C1D}" type="slidenum">
              <a:rPr lang="en-GB" smtClean="0">
                <a:latin typeface="Arial" charset="0"/>
                <a:cs typeface="Arial" charset="0"/>
              </a:rPr>
              <a:pPr/>
              <a:t>22</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620000" cy="1143000"/>
          </a:xfrm>
        </p:spPr>
        <p:txBody>
          <a:bodyPr/>
          <a:lstStyle/>
          <a:p>
            <a:pPr eaLnBrk="1" fontAlgn="auto" hangingPunct="1">
              <a:spcAft>
                <a:spcPts val="0"/>
              </a:spcAft>
              <a:defRPr/>
            </a:pPr>
            <a:r>
              <a:rPr lang="fr-FR" dirty="0" smtClean="0"/>
              <a:t>Prévention des PAVM - 3</a:t>
            </a:r>
            <a:endParaRPr lang="fr-FR" dirty="0"/>
          </a:p>
        </p:txBody>
      </p:sp>
      <p:sp>
        <p:nvSpPr>
          <p:cNvPr id="53250" name="Content Placeholder 2"/>
          <p:cNvSpPr>
            <a:spLocks noGrp="1"/>
          </p:cNvSpPr>
          <p:nvPr>
            <p:ph idx="1"/>
          </p:nvPr>
        </p:nvSpPr>
        <p:spPr>
          <a:xfrm>
            <a:off x="395288" y="1725613"/>
            <a:ext cx="5029200" cy="4656137"/>
          </a:xfrm>
        </p:spPr>
        <p:txBody>
          <a:bodyPr/>
          <a:lstStyle/>
          <a:p>
            <a:pPr marL="266700" indent="-266700" eaLnBrk="1" hangingPunct="1"/>
            <a:r>
              <a:rPr lang="fr-FR" sz="2800" smtClean="0"/>
              <a:t>Stocker et désinfecter le matériel de ventilation</a:t>
            </a:r>
          </a:p>
          <a:p>
            <a:pPr marL="266700" indent="-266700" eaLnBrk="1" hangingPunct="1"/>
            <a:r>
              <a:rPr lang="fr-FR" sz="2800" smtClean="0"/>
              <a:t>Surveiller l’apparition de PAVM</a:t>
            </a:r>
          </a:p>
          <a:p>
            <a:pPr marL="266700" indent="-266700" eaLnBrk="1" hangingPunct="1"/>
            <a:r>
              <a:rPr lang="fr-FR" sz="2800" smtClean="0"/>
              <a:t>Observer directement la compliance aux mesures</a:t>
            </a:r>
          </a:p>
          <a:p>
            <a:pPr marL="266700" indent="-266700" eaLnBrk="1" hangingPunct="1"/>
            <a:r>
              <a:rPr lang="fr-FR" sz="2800" smtClean="0"/>
              <a:t>Eduquer le personnel soignant</a:t>
            </a:r>
          </a:p>
          <a:p>
            <a:pPr marL="266700" indent="-266700" eaLnBrk="1" hangingPunct="1"/>
            <a:r>
              <a:rPr lang="fr-FR" sz="2800" smtClean="0"/>
              <a:t>Etablir des recommandations d’usage des antibiotiques en accord avec l’écologie locale</a:t>
            </a:r>
          </a:p>
        </p:txBody>
      </p:sp>
      <p:sp>
        <p:nvSpPr>
          <p:cNvPr id="53251"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pic>
        <p:nvPicPr>
          <p:cNvPr id="53252" name="Picture 5"/>
          <p:cNvPicPr>
            <a:picLocks noChangeAspect="1"/>
          </p:cNvPicPr>
          <p:nvPr/>
        </p:nvPicPr>
        <p:blipFill>
          <a:blip r:embed="rId3"/>
          <a:srcRect/>
          <a:stretch>
            <a:fillRect/>
          </a:stretch>
        </p:blipFill>
        <p:spPr bwMode="auto">
          <a:xfrm>
            <a:off x="5508625" y="2420938"/>
            <a:ext cx="2360613" cy="1885950"/>
          </a:xfrm>
          <a:prstGeom prst="rect">
            <a:avLst/>
          </a:prstGeom>
          <a:noFill/>
          <a:ln w="9525">
            <a:noFill/>
            <a:miter lim="800000"/>
            <a:headEnd/>
            <a:tailEnd/>
          </a:ln>
        </p:spPr>
      </p:pic>
      <p:sp>
        <p:nvSpPr>
          <p:cNvPr id="53253"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CC60C28E-C62B-4E49-A48D-2204B776B7B4}" type="slidenum">
              <a:rPr lang="en-GB" smtClean="0">
                <a:latin typeface="Arial" charset="0"/>
                <a:cs typeface="Arial" charset="0"/>
              </a:rPr>
              <a:pPr/>
              <a:t>23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Références - 1</a:t>
            </a:r>
            <a:endParaRPr lang="fr-FR" dirty="0"/>
          </a:p>
        </p:txBody>
      </p:sp>
      <p:sp>
        <p:nvSpPr>
          <p:cNvPr id="55298"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5" name="Rectángulo 4"/>
          <p:cNvSpPr/>
          <p:nvPr/>
        </p:nvSpPr>
        <p:spPr>
          <a:xfrm>
            <a:off x="534988" y="1268413"/>
            <a:ext cx="7343775" cy="4894262"/>
          </a:xfrm>
          <a:prstGeom prst="rect">
            <a:avLst/>
          </a:prstGeom>
        </p:spPr>
        <p:txBody>
          <a:bodyPr>
            <a:spAutoFit/>
          </a:bodyPr>
          <a:lstStyle/>
          <a:p>
            <a:pPr marL="457200" indent="-457200">
              <a:buClr>
                <a:schemeClr val="accent1"/>
              </a:buClr>
              <a:buFont typeface="+mj-lt"/>
              <a:buAutoNum type="arabicPeriod"/>
              <a:defRPr/>
            </a:pPr>
            <a:r>
              <a:rPr lang="en-US" sz="2400" dirty="0" err="1">
                <a:latin typeface="+mn-lt"/>
              </a:rPr>
              <a:t>Tablan</a:t>
            </a:r>
            <a:r>
              <a:rPr lang="en-US" sz="2400" dirty="0">
                <a:latin typeface="+mn-lt"/>
              </a:rPr>
              <a:t> OC, Anderson LJ, </a:t>
            </a:r>
            <a:r>
              <a:rPr lang="en-US" sz="2400" dirty="0" err="1">
                <a:latin typeface="+mn-lt"/>
              </a:rPr>
              <a:t>Besser</a:t>
            </a:r>
            <a:r>
              <a:rPr lang="en-US" sz="2400" dirty="0">
                <a:latin typeface="+mn-lt"/>
              </a:rPr>
              <a:t> R, Bridges C, </a:t>
            </a:r>
            <a:r>
              <a:rPr lang="en-US" sz="2400" dirty="0" err="1">
                <a:latin typeface="+mn-lt"/>
              </a:rPr>
              <a:t>Hajjeh</a:t>
            </a:r>
            <a:r>
              <a:rPr lang="en-US" sz="2400" dirty="0">
                <a:latin typeface="+mn-lt"/>
              </a:rPr>
              <a:t> R. Guidelines for preventing health-care associated pneumonia, 2003: recommendations of CDC and the Healthcare Infection Control Practices Advisory Committee. MMWR </a:t>
            </a:r>
            <a:r>
              <a:rPr lang="en-US" sz="2400" dirty="0" err="1">
                <a:latin typeface="+mn-lt"/>
              </a:rPr>
              <a:t>Recom</a:t>
            </a:r>
            <a:r>
              <a:rPr lang="en-US" sz="2400" dirty="0">
                <a:latin typeface="+mn-lt"/>
              </a:rPr>
              <a:t> Rep 2004; 53:1-36. </a:t>
            </a:r>
            <a:r>
              <a:rPr lang="en-US" sz="2400" dirty="0">
                <a:latin typeface="+mn-lt"/>
                <a:hlinkClick r:id="rId3"/>
              </a:rPr>
              <a:t>http://www.cdc.gov/mmwr/preview/mmwrhtml/rr5303a1.htm</a:t>
            </a:r>
            <a:r>
              <a:rPr lang="en-US" sz="2400" dirty="0">
                <a:latin typeface="+mn-lt"/>
              </a:rPr>
              <a:t>   </a:t>
            </a:r>
          </a:p>
          <a:p>
            <a:pPr marL="457200" indent="-457200">
              <a:buClr>
                <a:schemeClr val="accent1"/>
              </a:buClr>
              <a:buFont typeface="+mj-lt"/>
              <a:buAutoNum type="arabicPeriod"/>
              <a:defRPr/>
            </a:pPr>
            <a:r>
              <a:rPr lang="en-US" sz="2400" dirty="0">
                <a:latin typeface="+mn-lt"/>
              </a:rPr>
              <a:t>American Thoracic Society; Infectious Disease Society of America. Guidelines for the management of adults with hospital-acquired, ventilator-associated, and healthcare-associated pneumonia. </a:t>
            </a:r>
            <a:r>
              <a:rPr lang="en-US" sz="2400" dirty="0" err="1">
                <a:latin typeface="+mn-lt"/>
              </a:rPr>
              <a:t>Amer</a:t>
            </a:r>
            <a:r>
              <a:rPr lang="en-US" sz="2400" dirty="0">
                <a:latin typeface="+mn-lt"/>
              </a:rPr>
              <a:t> J </a:t>
            </a:r>
            <a:r>
              <a:rPr lang="en-US" sz="2400" dirty="0" err="1">
                <a:latin typeface="+mn-lt"/>
              </a:rPr>
              <a:t>Respir</a:t>
            </a:r>
            <a:r>
              <a:rPr lang="en-US" sz="2400" dirty="0">
                <a:latin typeface="+mn-lt"/>
              </a:rPr>
              <a:t> </a:t>
            </a:r>
            <a:r>
              <a:rPr lang="en-US" sz="2400" dirty="0" err="1">
                <a:latin typeface="+mn-lt"/>
              </a:rPr>
              <a:t>Crit</a:t>
            </a:r>
            <a:r>
              <a:rPr lang="en-US" sz="2400" dirty="0">
                <a:latin typeface="+mn-lt"/>
              </a:rPr>
              <a:t> Care Med 2005; 171:388-416. http://ajrccm.atsjournals.org/ </a:t>
            </a:r>
            <a:r>
              <a:rPr lang="en-US" sz="2400" dirty="0" err="1">
                <a:latin typeface="+mn-lt"/>
              </a:rPr>
              <a:t>cgi</a:t>
            </a:r>
            <a:r>
              <a:rPr lang="en-US" sz="2400" dirty="0">
                <a:latin typeface="+mn-lt"/>
              </a:rPr>
              <a:t>/reprint/171/4/388  </a:t>
            </a:r>
          </a:p>
        </p:txBody>
      </p:sp>
      <p:sp>
        <p:nvSpPr>
          <p:cNvPr id="55300"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1EAEDD24-17C2-46CF-889E-EE3EB6D75CA4}" type="slidenum">
              <a:rPr lang="en-GB" smtClean="0">
                <a:latin typeface="Arial" charset="0"/>
                <a:cs typeface="Arial" charset="0"/>
              </a:rPr>
              <a:pPr/>
              <a:t>24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Références - 2</a:t>
            </a:r>
            <a:endParaRPr lang="fr-FR" dirty="0"/>
          </a:p>
        </p:txBody>
      </p:sp>
      <p:sp>
        <p:nvSpPr>
          <p:cNvPr id="57346"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5" name="Rectángulo 4"/>
          <p:cNvSpPr/>
          <p:nvPr/>
        </p:nvSpPr>
        <p:spPr>
          <a:xfrm>
            <a:off x="534988" y="2243138"/>
            <a:ext cx="7343775" cy="2986087"/>
          </a:xfrm>
          <a:prstGeom prst="rect">
            <a:avLst/>
          </a:prstGeom>
        </p:spPr>
        <p:txBody>
          <a:bodyPr>
            <a:spAutoFit/>
          </a:bodyPr>
          <a:lstStyle/>
          <a:p>
            <a:pPr marL="457200" indent="-457200">
              <a:buClr>
                <a:schemeClr val="accent1"/>
              </a:buClr>
              <a:buFont typeface="+mj-lt"/>
              <a:buAutoNum type="arabicPeriod"/>
              <a:defRPr/>
            </a:pPr>
            <a:r>
              <a:rPr lang="en-US" sz="2400" dirty="0">
                <a:latin typeface="+mn-lt"/>
              </a:rPr>
              <a:t>Coffin S, </a:t>
            </a:r>
            <a:r>
              <a:rPr lang="en-US" sz="2400" dirty="0" err="1">
                <a:latin typeface="+mn-lt"/>
              </a:rPr>
              <a:t>Klompas</a:t>
            </a:r>
            <a:r>
              <a:rPr lang="en-US" sz="2400" dirty="0">
                <a:latin typeface="+mn-lt"/>
              </a:rPr>
              <a:t> M, </a:t>
            </a:r>
            <a:r>
              <a:rPr lang="en-US" sz="2400" dirty="0" err="1">
                <a:latin typeface="+mn-lt"/>
              </a:rPr>
              <a:t>Classen</a:t>
            </a:r>
            <a:r>
              <a:rPr lang="en-US" sz="2400" dirty="0">
                <a:latin typeface="+mn-lt"/>
              </a:rPr>
              <a:t> D et al. Strategies to prevent ventilator- associated pneumonia in acute care hospitals. Infect Control </a:t>
            </a:r>
            <a:r>
              <a:rPr lang="en-US" sz="2400" dirty="0" err="1">
                <a:latin typeface="+mn-lt"/>
              </a:rPr>
              <a:t>Hosp</a:t>
            </a:r>
            <a:r>
              <a:rPr lang="en-US" sz="2400" dirty="0">
                <a:latin typeface="+mn-lt"/>
              </a:rPr>
              <a:t> </a:t>
            </a:r>
            <a:r>
              <a:rPr lang="en-US" sz="2400" dirty="0" err="1">
                <a:latin typeface="+mn-lt"/>
              </a:rPr>
              <a:t>Epidemiol</a:t>
            </a:r>
            <a:r>
              <a:rPr lang="en-US" sz="2400" dirty="0">
                <a:latin typeface="+mn-lt"/>
              </a:rPr>
              <a:t> 2008; 29:S31-S40.</a:t>
            </a:r>
          </a:p>
          <a:p>
            <a:pPr marL="457200" indent="-457200">
              <a:buClr>
                <a:schemeClr val="accent1"/>
              </a:buClr>
              <a:buFont typeface="+mj-lt"/>
              <a:buAutoNum type="arabicPeriod"/>
              <a:defRPr/>
            </a:pPr>
            <a:r>
              <a:rPr lang="en-US" sz="2400" dirty="0" err="1">
                <a:latin typeface="+mn-lt"/>
              </a:rPr>
              <a:t>Kollef</a:t>
            </a:r>
            <a:r>
              <a:rPr lang="en-US" sz="2400" dirty="0">
                <a:latin typeface="+mn-lt"/>
              </a:rPr>
              <a:t> M. Prevention of hospital-associated pneumonia and ventilator– associated pneumonia. </a:t>
            </a:r>
            <a:r>
              <a:rPr lang="en-US" sz="2400" dirty="0" err="1">
                <a:latin typeface="+mn-lt"/>
              </a:rPr>
              <a:t>Crit</a:t>
            </a:r>
            <a:r>
              <a:rPr lang="en-US" sz="2400" dirty="0">
                <a:latin typeface="+mn-lt"/>
              </a:rPr>
              <a:t> Care Med 2004; 32:1396-1405.</a:t>
            </a:r>
          </a:p>
          <a:p>
            <a:pPr marL="457200" indent="-457200">
              <a:buFont typeface="+mj-lt"/>
              <a:buAutoNum type="arabicPeriod"/>
              <a:defRPr/>
            </a:pPr>
            <a:endParaRPr lang="en-US" sz="2000" dirty="0"/>
          </a:p>
        </p:txBody>
      </p:sp>
      <p:sp>
        <p:nvSpPr>
          <p:cNvPr id="57348"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83913C3E-CC45-4219-8D64-93312DAE9636}" type="slidenum">
              <a:rPr lang="en-GB" smtClean="0">
                <a:latin typeface="Arial" charset="0"/>
                <a:cs typeface="Arial" charset="0"/>
              </a:rPr>
              <a:pPr/>
              <a:t>25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Lectures conseillées</a:t>
            </a:r>
            <a:endParaRPr lang="fr-FR" dirty="0"/>
          </a:p>
        </p:txBody>
      </p:sp>
      <p:sp>
        <p:nvSpPr>
          <p:cNvPr id="59394" name="Content Placeholder 2"/>
          <p:cNvSpPr>
            <a:spLocks noGrp="1"/>
          </p:cNvSpPr>
          <p:nvPr>
            <p:ph idx="1"/>
          </p:nvPr>
        </p:nvSpPr>
        <p:spPr>
          <a:xfrm>
            <a:off x="381000" y="1524000"/>
            <a:ext cx="7720013" cy="4800600"/>
          </a:xfrm>
        </p:spPr>
        <p:txBody>
          <a:bodyPr/>
          <a:lstStyle/>
          <a:p>
            <a:pPr marL="571500" indent="-457200" eaLnBrk="1" hangingPunct="1">
              <a:buFont typeface="Cambria" pitchFamily="18" charset="0"/>
              <a:buAutoNum type="arabicPeriod"/>
            </a:pPr>
            <a:r>
              <a:rPr lang="en-GB" sz="2400" smtClean="0"/>
              <a:t>Allegranz B, Nejad SB, Combescure C, Graafmans W, Attar H, Donaldson L, Pittet P. Burden of endemic health-care-associated infection in developing countries: systematic review and meta- analysis. Lancet 2011; 377: 228 – 241.</a:t>
            </a:r>
          </a:p>
          <a:p>
            <a:pPr marL="571500" indent="-457200" eaLnBrk="1" hangingPunct="1">
              <a:buFont typeface="Cambria" pitchFamily="18" charset="0"/>
              <a:buAutoNum type="arabicPeriod"/>
            </a:pPr>
            <a:r>
              <a:rPr lang="en-GB" sz="2400" smtClean="0"/>
              <a:t>Ding J-G, Qing-Feng S, Li K-C, Zheng M-H, et al. Retrospective analysis of nosocomial infections in the intensive care unit of a tertiary hospital in China during 2003 and 2007. BMC Infect Dis 2009; 9:115.</a:t>
            </a:r>
          </a:p>
        </p:txBody>
      </p:sp>
      <p:sp>
        <p:nvSpPr>
          <p:cNvPr id="5939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59396"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C587F17-6BD7-4F6F-9810-3B1A0A6128BC}" type="slidenum">
              <a:rPr lang="en-GB" smtClean="0">
                <a:latin typeface="Arial" charset="0"/>
                <a:cs typeface="Arial" charset="0"/>
              </a:rPr>
              <a:pPr/>
              <a:t>26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Quiz</a:t>
            </a:r>
            <a:endParaRPr lang="en-US" dirty="0"/>
          </a:p>
        </p:txBody>
      </p:sp>
      <p:sp>
        <p:nvSpPr>
          <p:cNvPr id="3" name="Content Placeholder 2"/>
          <p:cNvSpPr>
            <a:spLocks noGrp="1"/>
          </p:cNvSpPr>
          <p:nvPr>
            <p:ph idx="1"/>
          </p:nvPr>
        </p:nvSpPr>
        <p:spPr>
          <a:xfrm>
            <a:off x="539750" y="1652588"/>
            <a:ext cx="7345363" cy="4800600"/>
          </a:xfrm>
        </p:spPr>
        <p:txBody>
          <a:bodyPr rtlCol="0">
            <a:normAutofit lnSpcReduction="10000"/>
          </a:bodyPr>
          <a:lstStyle/>
          <a:p>
            <a:pPr marL="514350" indent="-514350" eaLnBrk="1" fontAlgn="auto" hangingPunct="1">
              <a:spcAft>
                <a:spcPts val="0"/>
              </a:spcAft>
              <a:buFont typeface="+mj-lt"/>
              <a:buAutoNum type="arabicPeriod"/>
              <a:defRPr/>
            </a:pPr>
            <a:r>
              <a:rPr lang="fr-FR" dirty="0" smtClean="0"/>
              <a:t>La plupart des cas de pneumopathie nosocomiale ne peuvent pas être prévenus. V/F?</a:t>
            </a:r>
          </a:p>
          <a:p>
            <a:pPr marL="514350" indent="-514350" eaLnBrk="1" fontAlgn="auto" hangingPunct="1">
              <a:spcAft>
                <a:spcPts val="0"/>
              </a:spcAft>
              <a:buFont typeface="+mj-lt"/>
              <a:buAutoNum type="arabicPeriod"/>
              <a:defRPr/>
            </a:pPr>
            <a:r>
              <a:rPr lang="fr-FR" dirty="0" smtClean="0"/>
              <a:t> La principale stratégie de prévention des PAVM est</a:t>
            </a:r>
          </a:p>
          <a:p>
            <a:pPr marL="1177290" lvl="2" indent="-514350" eaLnBrk="1" fontAlgn="auto" hangingPunct="1">
              <a:spcAft>
                <a:spcPts val="0"/>
              </a:spcAft>
              <a:buClr>
                <a:schemeClr val="accent3"/>
              </a:buClr>
              <a:buFont typeface="+mj-lt"/>
              <a:buAutoNum type="alphaLcParenR"/>
              <a:defRPr/>
            </a:pPr>
            <a:r>
              <a:rPr lang="fr-FR" dirty="0" smtClean="0"/>
              <a:t>Traiter les pathologies pulmonaires sous-jacentes</a:t>
            </a:r>
          </a:p>
          <a:p>
            <a:pPr marL="1177290" lvl="2" indent="-514350" eaLnBrk="1" fontAlgn="auto" hangingPunct="1">
              <a:spcAft>
                <a:spcPts val="0"/>
              </a:spcAft>
              <a:buClr>
                <a:schemeClr val="accent3"/>
              </a:buClr>
              <a:buFont typeface="+mj-lt"/>
              <a:buAutoNum type="alphaLcParenR"/>
              <a:defRPr/>
            </a:pPr>
            <a:r>
              <a:rPr lang="fr-FR" dirty="0" smtClean="0"/>
              <a:t>Réaliser des prélèvements microbiologiques de routine</a:t>
            </a:r>
          </a:p>
          <a:p>
            <a:pPr marL="1177290" lvl="2" indent="-514350" eaLnBrk="1" fontAlgn="auto" hangingPunct="1">
              <a:spcAft>
                <a:spcPts val="0"/>
              </a:spcAft>
              <a:buClr>
                <a:schemeClr val="accent3"/>
              </a:buClr>
              <a:buFont typeface="+mj-lt"/>
              <a:buAutoNum type="alphaLcParenR"/>
              <a:defRPr/>
            </a:pPr>
            <a:r>
              <a:rPr lang="fr-FR" dirty="0" smtClean="0"/>
              <a:t>Diminuer la durée de ventilation mécanique</a:t>
            </a:r>
          </a:p>
          <a:p>
            <a:pPr marL="1177290" lvl="2" indent="-514350" eaLnBrk="1" fontAlgn="auto" hangingPunct="1">
              <a:spcAft>
                <a:spcPts val="0"/>
              </a:spcAft>
              <a:buClr>
                <a:schemeClr val="accent3"/>
              </a:buClr>
              <a:buFont typeface="+mj-lt"/>
              <a:buAutoNum type="alphaLcParenR"/>
              <a:defRPr/>
            </a:pPr>
            <a:r>
              <a:rPr lang="fr-FR" dirty="0" smtClean="0"/>
              <a:t>Isoler les patients de réanimation qui sont infectés</a:t>
            </a:r>
          </a:p>
          <a:p>
            <a:pPr marL="514350" indent="-514350" eaLnBrk="1" fontAlgn="auto" hangingPunct="1">
              <a:spcAft>
                <a:spcPts val="0"/>
              </a:spcAft>
              <a:buFont typeface="+mj-lt"/>
              <a:buAutoNum type="arabicPeriod"/>
              <a:defRPr/>
            </a:pPr>
            <a:r>
              <a:rPr lang="fr-FR" dirty="0" smtClean="0"/>
              <a:t>En rapport à la prévention des PAVM, quelles informations sont </a:t>
            </a:r>
            <a:r>
              <a:rPr lang="fr-FR" u="sng" dirty="0" smtClean="0"/>
              <a:t>incorrectes?</a:t>
            </a:r>
          </a:p>
          <a:p>
            <a:pPr marL="1177290" lvl="2" indent="-514350" eaLnBrk="1" fontAlgn="auto" hangingPunct="1">
              <a:spcAft>
                <a:spcPts val="0"/>
              </a:spcAft>
              <a:buClr>
                <a:schemeClr val="accent3"/>
              </a:buClr>
              <a:buFont typeface="+mj-lt"/>
              <a:buAutoNum type="alphaLcParenR"/>
              <a:defRPr/>
            </a:pPr>
            <a:r>
              <a:rPr lang="fr-FR" dirty="0" smtClean="0">
                <a:cs typeface="Arial" charset="0"/>
              </a:rPr>
              <a:t>Changer les circuits de ventilation mécanique que lorsque nécessaire</a:t>
            </a:r>
          </a:p>
          <a:p>
            <a:pPr marL="1177290" lvl="2" indent="-514350" eaLnBrk="1" fontAlgn="auto" hangingPunct="1">
              <a:spcAft>
                <a:spcPts val="0"/>
              </a:spcAft>
              <a:buClr>
                <a:schemeClr val="accent3"/>
              </a:buClr>
              <a:buFont typeface="+mj-lt"/>
              <a:buAutoNum type="alphaLcParenR"/>
              <a:defRPr/>
            </a:pPr>
            <a:r>
              <a:rPr lang="fr-FR" dirty="0" smtClean="0"/>
              <a:t>Elever la tête du lit si non contre-indiqué</a:t>
            </a:r>
          </a:p>
          <a:p>
            <a:pPr marL="1177290" lvl="2" indent="-514350" eaLnBrk="1" fontAlgn="auto" hangingPunct="1">
              <a:spcAft>
                <a:spcPts val="0"/>
              </a:spcAft>
              <a:buClr>
                <a:schemeClr val="accent3"/>
              </a:buClr>
              <a:buFont typeface="+mj-lt"/>
              <a:buAutoNum type="alphaLcParenR"/>
              <a:defRPr/>
            </a:pPr>
            <a:r>
              <a:rPr lang="fr-FR" dirty="0" smtClean="0">
                <a:cs typeface="Arial" charset="0"/>
              </a:rPr>
              <a:t>Port de gants lors de la manipulation de sécrétions respiratoires</a:t>
            </a:r>
          </a:p>
          <a:p>
            <a:pPr marL="1177290" lvl="2" indent="-514350" eaLnBrk="1" fontAlgn="auto" hangingPunct="1">
              <a:spcAft>
                <a:spcPts val="0"/>
              </a:spcAft>
              <a:buClr>
                <a:schemeClr val="accent3"/>
              </a:buClr>
              <a:buFont typeface="+mj-lt"/>
              <a:buAutoNum type="alphaLcParenR"/>
              <a:defRPr/>
            </a:pPr>
            <a:r>
              <a:rPr lang="fr-FR" dirty="0" smtClean="0">
                <a:cs typeface="Arial" charset="0"/>
              </a:rPr>
              <a:t>Toujours utiliser une antibioprophylaxie chez les patients sous ventilation mécanique.</a:t>
            </a:r>
          </a:p>
          <a:p>
            <a:pPr marL="1177290" lvl="2" indent="-514350" eaLnBrk="1" fontAlgn="auto" hangingPunct="1">
              <a:spcAft>
                <a:spcPts val="0"/>
              </a:spcAft>
              <a:buClr>
                <a:schemeClr val="accent3"/>
              </a:buClr>
              <a:buFont typeface="+mj-lt"/>
              <a:buAutoNum type="alphaLcParenR"/>
              <a:defRPr/>
            </a:pPr>
            <a:endParaRPr lang="fr-FR" dirty="0" smtClean="0">
              <a:cs typeface="Arial" charset="0"/>
            </a:endParaRPr>
          </a:p>
          <a:p>
            <a:pPr marL="0" indent="0" eaLnBrk="1" fontAlgn="auto" hangingPunct="1">
              <a:spcAft>
                <a:spcPts val="0"/>
              </a:spcAft>
              <a:buFont typeface="Arial" pitchFamily="34" charset="0"/>
              <a:buNone/>
              <a:defRPr/>
            </a:pPr>
            <a:endParaRPr lang="fr-FR" dirty="0" smtClean="0"/>
          </a:p>
          <a:p>
            <a:pPr marL="514350" indent="-514350" eaLnBrk="1" fontAlgn="auto" hangingPunct="1">
              <a:spcAft>
                <a:spcPts val="0"/>
              </a:spcAft>
              <a:buFont typeface="+mj-lt"/>
              <a:buAutoNum type="arabicPeriod"/>
              <a:defRPr/>
            </a:pPr>
            <a:endParaRPr lang="fr-FR" dirty="0"/>
          </a:p>
        </p:txBody>
      </p:sp>
      <p:sp>
        <p:nvSpPr>
          <p:cNvPr id="6144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61444"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5495F3FC-E5BC-443D-A5C0-D112F40AADE7}" type="slidenum">
              <a:rPr lang="en-GB" smtClean="0">
                <a:latin typeface="Arial" charset="0"/>
                <a:cs typeface="Arial" charset="0"/>
              </a:rPr>
              <a:pPr/>
              <a:t>27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63490" name="Content Placeholder 2"/>
          <p:cNvSpPr>
            <a:spLocks noGrp="1"/>
          </p:cNvSpPr>
          <p:nvPr>
            <p:ph idx="4294967295"/>
          </p:nvPr>
        </p:nvSpPr>
        <p:spPr>
          <a:xfrm>
            <a:off x="468313" y="1808163"/>
            <a:ext cx="7620000" cy="4246562"/>
          </a:xfrm>
        </p:spPr>
        <p:txBody>
          <a:bodyPr/>
          <a:lstStyle/>
          <a:p>
            <a:pPr eaLnBrk="1" hangingPunct="1"/>
            <a:r>
              <a:rPr lang="fr-FR" altLang="fr-FR" smtClean="0"/>
              <a:t>La mission de l’IFIC est de faciliter la coopération internationale afin d’améliorer la prévention et le contrôle des infections liées aux soins à l’échelle mondiale. C’est une organisation rassemblant des sociétés et associations de professionnels de santé spécialisées dans la prévention des infections et les domaines liés à travers le monde. </a:t>
            </a:r>
          </a:p>
          <a:p>
            <a:pPr eaLnBrk="1" hangingPunct="1"/>
            <a:r>
              <a:rPr lang="fr-FR" altLang="fr-FR" smtClean="0"/>
              <a:t>Le but de l’IFIC est de diminuer le risque d’infection au sein des établissements de soins à travers le développement d’un réseau d’organisations de lutte contre les infections, pour faciliter la communication, la recherche de consensus, l’éducation et le partage d’expertise.</a:t>
            </a:r>
          </a:p>
          <a:p>
            <a:pPr eaLnBrk="1" hangingPunct="1"/>
            <a:r>
              <a:rPr lang="fr-FR" altLang="fr-FR" smtClean="0"/>
              <a:t>Pour plus d’informations, aller sur  </a:t>
            </a:r>
            <a:r>
              <a:rPr lang="fr-FR" altLang="fr-FR" u="sng" smtClean="0">
                <a:hlinkClick r:id="rId3"/>
              </a:rPr>
              <a:t>http://theific.org/</a:t>
            </a:r>
            <a:endParaRPr lang="fr-FR" altLang="fr-FR" smtClean="0"/>
          </a:p>
          <a:p>
            <a:pPr eaLnBrk="1" hangingPunct="1"/>
            <a:endParaRPr lang="fr-FR" altLang="fr-FR" smtClean="0"/>
          </a:p>
        </p:txBody>
      </p:sp>
      <p:sp>
        <p:nvSpPr>
          <p:cNvPr id="63491"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63492"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33532A10-0F6C-4DAB-9DA3-DFA13B0FACAA}" type="slidenum">
              <a:rPr lang="en-GB" altLang="fr-FR" sz="1400">
                <a:solidFill>
                  <a:srgbClr val="FFFFFF"/>
                </a:solidFill>
              </a:rPr>
              <a:pPr algn="ctr"/>
              <a:t>28</a:t>
            </a:fld>
            <a:endParaRPr lang="en-GB" altLang="fr-FR" sz="14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333375"/>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65538" name="Content Placeholder 2"/>
          <p:cNvSpPr>
            <a:spLocks noGrp="1"/>
          </p:cNvSpPr>
          <p:nvPr>
            <p:ph idx="4294967295"/>
          </p:nvPr>
        </p:nvSpPr>
        <p:spPr>
          <a:xfrm>
            <a:off x="468313" y="2060575"/>
            <a:ext cx="7620000" cy="2836863"/>
          </a:xfrm>
        </p:spPr>
        <p:txBody>
          <a:bodyPr/>
          <a:lstStyle/>
          <a:p>
            <a:pPr eaLnBrk="1" hangingPunct="1"/>
            <a:r>
              <a:rPr lang="fr-FR" altLang="fr-FR" smtClean="0"/>
              <a:t>Traduction réalisée pour le compte de l’IFIC par la Société Française d’hygiène hospitalière SF2H</a:t>
            </a:r>
          </a:p>
          <a:p>
            <a:pPr eaLnBrk="1" hangingPunct="1"/>
            <a:r>
              <a:rPr lang="fr-FR" altLang="fr-FR" smtClean="0"/>
              <a:t>Ont collaboré à ce projet :</a:t>
            </a:r>
          </a:p>
          <a:p>
            <a:pPr marL="742950" lvl="1" indent="-285750" eaLnBrk="1" hangingPunct="1"/>
            <a:r>
              <a:rPr lang="fr-FR" altLang="fr-FR" smtClean="0"/>
              <a:t>Ludwig Serge Aho, Gabriel Birgand, Tristan Delory, Arnaud Florentin, Annick Lefebvre, Clément Legeay, Olivia Keita-Perse, Chantal Léger, Julie Lizon, Margaux Lepainteur, Véronique Merle, Pierre Parneix, Alexandre Rivier, Carole Roy, Anne Savey, Anne-Gaëlle Venier.</a:t>
            </a:r>
          </a:p>
          <a:p>
            <a:pPr eaLnBrk="1" hangingPunct="1"/>
            <a:endParaRPr lang="fr-FR" altLang="fr-FR" sz="2000" smtClean="0"/>
          </a:p>
        </p:txBody>
      </p:sp>
      <p:sp>
        <p:nvSpPr>
          <p:cNvPr id="65539"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65540"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969547CE-A4C0-454E-9D21-68BEA8DEFB1A}" type="slidenum">
              <a:rPr lang="en-GB" altLang="fr-FR" sz="1400">
                <a:solidFill>
                  <a:srgbClr val="FFFFFF"/>
                </a:solidFill>
              </a:rPr>
              <a:pPr algn="ctr"/>
              <a:t>29</a:t>
            </a:fld>
            <a:endParaRPr lang="en-GB" altLang="fr-FR" sz="1400">
              <a:solidFill>
                <a:srgbClr val="FFFFFF"/>
              </a:solidFill>
            </a:endParaRPr>
          </a:p>
        </p:txBody>
      </p:sp>
      <p:pic>
        <p:nvPicPr>
          <p:cNvPr id="65541" name="Picture 6" descr="sf2h_logotype_rvb_1"/>
          <p:cNvPicPr>
            <a:picLocks noChangeAspect="1" noChangeArrowheads="1"/>
          </p:cNvPicPr>
          <p:nvPr/>
        </p:nvPicPr>
        <p:blipFill>
          <a:blip r:embed="rId2"/>
          <a:srcRect/>
          <a:stretch>
            <a:fillRect/>
          </a:stretch>
        </p:blipFill>
        <p:spPr bwMode="auto">
          <a:xfrm>
            <a:off x="2609850" y="4941888"/>
            <a:ext cx="2879725" cy="1266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Time nécessaire</a:t>
            </a:r>
            <a:endParaRPr lang="fr-FR" dirty="0"/>
          </a:p>
        </p:txBody>
      </p:sp>
      <p:sp>
        <p:nvSpPr>
          <p:cNvPr id="12290" name="Content Placeholder 2"/>
          <p:cNvSpPr>
            <a:spLocks noGrp="1"/>
          </p:cNvSpPr>
          <p:nvPr>
            <p:ph idx="1"/>
          </p:nvPr>
        </p:nvSpPr>
        <p:spPr>
          <a:xfrm>
            <a:off x="468313" y="1844675"/>
            <a:ext cx="7620000" cy="1684338"/>
          </a:xfrm>
        </p:spPr>
        <p:txBody>
          <a:bodyPr/>
          <a:lstStyle/>
          <a:p>
            <a:pPr eaLnBrk="1" hangingPunct="1"/>
            <a:r>
              <a:rPr lang="fr-FR" sz="2800" smtClean="0"/>
              <a:t>35-40 minutes</a:t>
            </a:r>
          </a:p>
        </p:txBody>
      </p:sp>
      <p:sp>
        <p:nvSpPr>
          <p:cNvPr id="1229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12292"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59434D73-6EBD-4345-BC14-AF3A94764B11}" type="slidenum">
              <a:rPr lang="en-GB" smtClean="0">
                <a:latin typeface="Arial" charset="0"/>
                <a:cs typeface="Arial" charset="0"/>
              </a:rPr>
              <a:pPr/>
              <a:t>3</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Points clés</a:t>
            </a:r>
            <a:endParaRPr lang="fr-FR" dirty="0"/>
          </a:p>
        </p:txBody>
      </p:sp>
      <p:sp>
        <p:nvSpPr>
          <p:cNvPr id="14338" name="Content Placeholder 2"/>
          <p:cNvSpPr>
            <a:spLocks noGrp="1"/>
          </p:cNvSpPr>
          <p:nvPr>
            <p:ph idx="1"/>
          </p:nvPr>
        </p:nvSpPr>
        <p:spPr>
          <a:xfrm>
            <a:off x="457200" y="1484313"/>
            <a:ext cx="7620000" cy="5040312"/>
          </a:xfrm>
        </p:spPr>
        <p:txBody>
          <a:bodyPr/>
          <a:lstStyle/>
          <a:p>
            <a:pPr marL="266700" indent="-266700" eaLnBrk="1" hangingPunct="1">
              <a:spcBef>
                <a:spcPts val="400"/>
              </a:spcBef>
            </a:pPr>
            <a:r>
              <a:rPr lang="fr-FR" sz="2800" smtClean="0"/>
              <a:t>Les pneumopathies sont causes de morbidités, mortalités, et de surcoût d’hospitalisation</a:t>
            </a:r>
          </a:p>
          <a:p>
            <a:pPr marL="266700" indent="-266700" eaLnBrk="1" hangingPunct="1">
              <a:spcBef>
                <a:spcPts val="400"/>
              </a:spcBef>
            </a:pPr>
            <a:r>
              <a:rPr lang="fr-FR" sz="2800" smtClean="0"/>
              <a:t>Leur prévention est primordiale </a:t>
            </a:r>
          </a:p>
          <a:p>
            <a:pPr marL="266700" indent="-266700" eaLnBrk="1" hangingPunct="1">
              <a:spcBef>
                <a:spcPts val="400"/>
              </a:spcBef>
            </a:pPr>
            <a:r>
              <a:rPr lang="fr-FR" sz="2800" smtClean="0"/>
              <a:t>La prévention inclus :</a:t>
            </a:r>
          </a:p>
          <a:p>
            <a:pPr lvl="1" eaLnBrk="1" hangingPunct="1">
              <a:spcBef>
                <a:spcPts val="400"/>
              </a:spcBef>
            </a:pPr>
            <a:r>
              <a:rPr lang="fr-FR" sz="2400" smtClean="0"/>
              <a:t>hygiène des mains</a:t>
            </a:r>
          </a:p>
          <a:p>
            <a:pPr lvl="1" eaLnBrk="1" hangingPunct="1">
              <a:spcBef>
                <a:spcPts val="400"/>
              </a:spcBef>
            </a:pPr>
            <a:r>
              <a:rPr lang="fr-FR" sz="2400" smtClean="0"/>
              <a:t>utilisation de gants</a:t>
            </a:r>
          </a:p>
          <a:p>
            <a:pPr lvl="1" eaLnBrk="1" hangingPunct="1">
              <a:spcBef>
                <a:spcPts val="400"/>
              </a:spcBef>
            </a:pPr>
            <a:r>
              <a:rPr lang="fr-FR" sz="2400" smtClean="0"/>
              <a:t>évaluation quotidienne du sevrage ventilatoire </a:t>
            </a:r>
          </a:p>
          <a:p>
            <a:pPr lvl="1" eaLnBrk="1" hangingPunct="1">
              <a:spcBef>
                <a:spcPts val="400"/>
              </a:spcBef>
            </a:pPr>
            <a:r>
              <a:rPr lang="fr-FR" sz="2400" smtClean="0"/>
              <a:t>élévation de la tête du lit</a:t>
            </a:r>
          </a:p>
          <a:p>
            <a:pPr lvl="1" eaLnBrk="1" hangingPunct="1">
              <a:spcBef>
                <a:spcPts val="400"/>
              </a:spcBef>
            </a:pPr>
            <a:r>
              <a:rPr lang="fr-FR" sz="2400" smtClean="0"/>
              <a:t>intubation orotrachéale</a:t>
            </a:r>
          </a:p>
          <a:p>
            <a:pPr lvl="1" eaLnBrk="1" hangingPunct="1">
              <a:spcBef>
                <a:spcPts val="400"/>
              </a:spcBef>
            </a:pPr>
            <a:r>
              <a:rPr lang="fr-FR" sz="2400" smtClean="0"/>
              <a:t>soins bucco-dentaire avec une solution antiseptique</a:t>
            </a:r>
          </a:p>
          <a:p>
            <a:pPr lvl="1" eaLnBrk="1" hangingPunct="1">
              <a:spcBef>
                <a:spcPts val="400"/>
              </a:spcBef>
            </a:pPr>
            <a:r>
              <a:rPr lang="fr-FR" sz="2400" smtClean="0"/>
              <a:t>nettoyage et la désinfection de l’équipement</a:t>
            </a:r>
          </a:p>
        </p:txBody>
      </p:sp>
      <p:sp>
        <p:nvSpPr>
          <p:cNvPr id="14339"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14340"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5A031AC-627E-4007-A982-F0B9112D3885}" type="slidenum">
              <a:rPr lang="en-GB" smtClean="0">
                <a:latin typeface="Arial" charset="0"/>
                <a:cs typeface="Arial" charset="0"/>
              </a:rPr>
              <a:pPr/>
              <a:t>4</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Introduction</a:t>
            </a:r>
            <a:endParaRPr lang="en-US" dirty="0"/>
          </a:p>
        </p:txBody>
      </p:sp>
      <p:sp>
        <p:nvSpPr>
          <p:cNvPr id="16386" name="Content Placeholder 2"/>
          <p:cNvSpPr>
            <a:spLocks noGrp="1"/>
          </p:cNvSpPr>
          <p:nvPr>
            <p:ph idx="1"/>
          </p:nvPr>
        </p:nvSpPr>
        <p:spPr>
          <a:xfrm>
            <a:off x="438150" y="2133600"/>
            <a:ext cx="7551738" cy="3744913"/>
          </a:xfrm>
        </p:spPr>
        <p:txBody>
          <a:bodyPr/>
          <a:lstStyle/>
          <a:p>
            <a:pPr indent="-342900" eaLnBrk="1" hangingPunct="1"/>
            <a:r>
              <a:rPr lang="fr-FR" sz="2800" smtClean="0"/>
              <a:t>Chez l’individus sain le tractus respiratoire bas (LRT) est stérile</a:t>
            </a:r>
          </a:p>
          <a:p>
            <a:pPr lvl="1" eaLnBrk="1" hangingPunct="1"/>
            <a:r>
              <a:rPr lang="fr-FR" sz="2400" smtClean="0"/>
              <a:t>Réflexe de toux, mucus respiratoire, secrétions, et l’immunité, préviennent la présence de microorganismes dans le LRT</a:t>
            </a:r>
          </a:p>
          <a:p>
            <a:pPr indent="-342900" eaLnBrk="1" hangingPunct="1"/>
            <a:r>
              <a:rPr lang="fr-FR" sz="2800" smtClean="0"/>
              <a:t>L’altération de l’état des patients et les mauvaises pratiques de soins contribuent à la survenue de pneumopathie associées aux soins.</a:t>
            </a:r>
            <a:endParaRPr lang="fr-FR" sz="3200" smtClean="0"/>
          </a:p>
        </p:txBody>
      </p:sp>
      <p:sp>
        <p:nvSpPr>
          <p:cNvPr id="16387"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pic>
        <p:nvPicPr>
          <p:cNvPr id="16388" name="Picture 4"/>
          <p:cNvPicPr>
            <a:picLocks noChangeAspect="1"/>
          </p:cNvPicPr>
          <p:nvPr/>
        </p:nvPicPr>
        <p:blipFill>
          <a:blip r:embed="rId3"/>
          <a:srcRect/>
          <a:stretch>
            <a:fillRect/>
          </a:stretch>
        </p:blipFill>
        <p:spPr bwMode="auto">
          <a:xfrm>
            <a:off x="6084888" y="28575"/>
            <a:ext cx="1905000" cy="2105025"/>
          </a:xfrm>
          <a:prstGeom prst="rect">
            <a:avLst/>
          </a:prstGeom>
          <a:noFill/>
          <a:ln w="9525">
            <a:noFill/>
            <a:miter lim="800000"/>
            <a:headEnd/>
            <a:tailEnd/>
          </a:ln>
        </p:spPr>
      </p:pic>
      <p:sp>
        <p:nvSpPr>
          <p:cNvPr id="16389" name="Slide Number Placeholder 5"/>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E6B283E1-AC65-4420-939F-9B8A18D09862}" type="slidenum">
              <a:rPr lang="en-GB" smtClean="0">
                <a:latin typeface="Arial" charset="0"/>
                <a:cs typeface="Arial" charset="0"/>
              </a:rPr>
              <a:pPr/>
              <a:t>5</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7620000" cy="960438"/>
          </a:xfrm>
        </p:spPr>
        <p:txBody>
          <a:bodyPr/>
          <a:lstStyle/>
          <a:p>
            <a:pPr eaLnBrk="1" fontAlgn="auto" hangingPunct="1">
              <a:spcAft>
                <a:spcPts val="0"/>
              </a:spcAft>
              <a:defRPr/>
            </a:pPr>
            <a:r>
              <a:rPr lang="fr-FR" dirty="0" smtClean="0"/>
              <a:t>Problématique</a:t>
            </a:r>
            <a:endParaRPr lang="fr-FR" dirty="0"/>
          </a:p>
        </p:txBody>
      </p:sp>
      <p:sp>
        <p:nvSpPr>
          <p:cNvPr id="3" name="Content Placeholder 2"/>
          <p:cNvSpPr>
            <a:spLocks noGrp="1"/>
          </p:cNvSpPr>
          <p:nvPr>
            <p:ph idx="1"/>
          </p:nvPr>
        </p:nvSpPr>
        <p:spPr>
          <a:xfrm>
            <a:off x="107950" y="1196975"/>
            <a:ext cx="8208963" cy="4679950"/>
          </a:xfrm>
        </p:spPr>
        <p:txBody>
          <a:bodyPr rtlCol="0">
            <a:noAutofit/>
          </a:bodyPr>
          <a:lstStyle/>
          <a:p>
            <a:pPr eaLnBrk="1" fontAlgn="auto" hangingPunct="1">
              <a:spcAft>
                <a:spcPts val="0"/>
              </a:spcAft>
              <a:buFont typeface="Arial" pitchFamily="34" charset="0"/>
              <a:buChar char="•"/>
              <a:defRPr/>
            </a:pPr>
            <a:r>
              <a:rPr lang="fr-FR" sz="2700" dirty="0" smtClean="0"/>
              <a:t>Les pneumopathies comptent pour 11% - 15% des infections associées aux soins (IAS) et 25% des infections en réanimation</a:t>
            </a:r>
          </a:p>
          <a:p>
            <a:pPr eaLnBrk="1" fontAlgn="auto" hangingPunct="1">
              <a:spcAft>
                <a:spcPts val="0"/>
              </a:spcAft>
              <a:buFont typeface="Arial" pitchFamily="34" charset="0"/>
              <a:buChar char="•"/>
              <a:defRPr/>
            </a:pPr>
            <a:r>
              <a:rPr lang="fr-FR" sz="2700" dirty="0" smtClean="0"/>
              <a:t>Mortalité la plus élevée parmi les IAS</a:t>
            </a:r>
          </a:p>
          <a:p>
            <a:pPr eaLnBrk="1" fontAlgn="auto" hangingPunct="1">
              <a:spcAft>
                <a:spcPts val="0"/>
              </a:spcAft>
              <a:buFont typeface="Arial" pitchFamily="34" charset="0"/>
              <a:buChar char="•"/>
              <a:defRPr/>
            </a:pPr>
            <a:r>
              <a:rPr lang="fr-FR" sz="2700" dirty="0" smtClean="0"/>
              <a:t>Pneumopathie post-opératoire ; une complication fréquente de la chirurgie</a:t>
            </a:r>
          </a:p>
          <a:p>
            <a:pPr eaLnBrk="1" fontAlgn="auto" hangingPunct="1">
              <a:spcAft>
                <a:spcPts val="0"/>
              </a:spcAft>
              <a:buFont typeface="Arial" pitchFamily="34" charset="0"/>
              <a:buChar char="•"/>
              <a:defRPr/>
            </a:pPr>
            <a:r>
              <a:rPr lang="fr-FR" sz="2700" dirty="0" smtClean="0"/>
              <a:t>Les pneumopathies associées à la ventilation mécanique (PAVM) chez 8-28% des patients</a:t>
            </a:r>
          </a:p>
          <a:p>
            <a:pPr eaLnBrk="1" fontAlgn="auto" hangingPunct="1">
              <a:spcAft>
                <a:spcPts val="0"/>
              </a:spcAft>
              <a:buFont typeface="Arial" pitchFamily="34" charset="0"/>
              <a:buChar char="•"/>
              <a:defRPr/>
            </a:pPr>
            <a:r>
              <a:rPr lang="fr-FR" sz="2700" dirty="0" smtClean="0"/>
              <a:t>Prolongent l’hospitalisation et l’utilisation d’antibiotiques </a:t>
            </a:r>
          </a:p>
          <a:p>
            <a:pPr eaLnBrk="1" fontAlgn="auto" hangingPunct="1">
              <a:spcAft>
                <a:spcPts val="0"/>
              </a:spcAft>
              <a:buFont typeface="Arial" pitchFamily="34" charset="0"/>
              <a:buChar char="•"/>
              <a:defRPr/>
            </a:pPr>
            <a:r>
              <a:rPr lang="fr-FR" sz="2700" dirty="0" smtClean="0"/>
              <a:t>Microorganismes impliqués souvent multi-résistants</a:t>
            </a:r>
          </a:p>
          <a:p>
            <a:pPr marL="114300" indent="0" eaLnBrk="1" fontAlgn="auto" hangingPunct="1">
              <a:spcAft>
                <a:spcPts val="0"/>
              </a:spcAft>
              <a:buFont typeface="Arial" pitchFamily="34" charset="0"/>
              <a:buNone/>
              <a:defRPr/>
            </a:pPr>
            <a:endParaRPr lang="fr-FR" sz="2700" dirty="0" smtClean="0"/>
          </a:p>
        </p:txBody>
      </p:sp>
      <p:sp>
        <p:nvSpPr>
          <p:cNvPr id="1843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18436"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18058187-C352-43B4-902D-058697884FE6}" type="slidenum">
              <a:rPr lang="en-GB" smtClean="0">
                <a:latin typeface="Arial" charset="0"/>
                <a:cs typeface="Arial" charset="0"/>
              </a:rPr>
              <a:pPr/>
              <a:t>6</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74638"/>
            <a:ext cx="7681912" cy="1425575"/>
          </a:xfrm>
        </p:spPr>
        <p:txBody>
          <a:bodyPr/>
          <a:lstStyle/>
          <a:p>
            <a:pPr eaLnBrk="1" fontAlgn="auto" hangingPunct="1">
              <a:spcAft>
                <a:spcPts val="0"/>
              </a:spcAft>
              <a:defRPr/>
            </a:pPr>
            <a:r>
              <a:rPr lang="fr-FR" dirty="0" smtClean="0"/>
              <a:t>Pneumopathies associées aux soins</a:t>
            </a:r>
            <a:endParaRPr lang="fr-FR" dirty="0"/>
          </a:p>
        </p:txBody>
      </p:sp>
      <p:sp>
        <p:nvSpPr>
          <p:cNvPr id="20482" name="Content Placeholder 2"/>
          <p:cNvSpPr>
            <a:spLocks noGrp="1"/>
          </p:cNvSpPr>
          <p:nvPr>
            <p:ph idx="1"/>
          </p:nvPr>
        </p:nvSpPr>
        <p:spPr>
          <a:xfrm>
            <a:off x="395288" y="2349500"/>
            <a:ext cx="7543800" cy="2374900"/>
          </a:xfrm>
        </p:spPr>
        <p:txBody>
          <a:bodyPr/>
          <a:lstStyle/>
          <a:p>
            <a:pPr indent="-342900" eaLnBrk="1" hangingPunct="1"/>
            <a:r>
              <a:rPr lang="fr-FR" sz="2800" smtClean="0"/>
              <a:t>DEFINITION</a:t>
            </a:r>
          </a:p>
          <a:p>
            <a:pPr lvl="1" eaLnBrk="1" hangingPunct="1"/>
            <a:r>
              <a:rPr lang="fr-FR" sz="2400" smtClean="0"/>
              <a:t>Infection du LRT qui apparait en cours d’hospitalisation chez un patient qui ne présentait pas une infection en phase d’incubation au moment de l’admission</a:t>
            </a:r>
          </a:p>
        </p:txBody>
      </p:sp>
      <p:sp>
        <p:nvSpPr>
          <p:cNvPr id="20483"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20484"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FF1088FE-0959-4B4E-83D9-7E5123CE712C}" type="slidenum">
              <a:rPr lang="en-GB" smtClean="0">
                <a:latin typeface="Arial" charset="0"/>
                <a:cs typeface="Arial" charset="0"/>
              </a:rPr>
              <a:pPr/>
              <a:t>7</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ES_tradnl" dirty="0" smtClean="0"/>
              <a:t>Diagnostique</a:t>
            </a:r>
            <a:endParaRPr lang="en-US" dirty="0"/>
          </a:p>
        </p:txBody>
      </p:sp>
      <p:sp>
        <p:nvSpPr>
          <p:cNvPr id="22530" name="Content Placeholder 2"/>
          <p:cNvSpPr>
            <a:spLocks noGrp="1"/>
          </p:cNvSpPr>
          <p:nvPr>
            <p:ph idx="1"/>
          </p:nvPr>
        </p:nvSpPr>
        <p:spPr>
          <a:xfrm>
            <a:off x="395288" y="1700213"/>
            <a:ext cx="7646987" cy="4430712"/>
          </a:xfrm>
        </p:spPr>
        <p:txBody>
          <a:bodyPr/>
          <a:lstStyle/>
          <a:p>
            <a:pPr marL="114300" indent="0" eaLnBrk="1" hangingPunct="1">
              <a:buFont typeface="Arial" charset="0"/>
              <a:buNone/>
            </a:pPr>
            <a:r>
              <a:rPr lang="fr-FR" sz="2800" smtClean="0"/>
              <a:t>Les pneumopathies sont diagnostiquées par :</a:t>
            </a:r>
          </a:p>
          <a:p>
            <a:pPr lvl="1" eaLnBrk="1" hangingPunct="1"/>
            <a:r>
              <a:rPr lang="fr-FR" sz="2400" smtClean="0"/>
              <a:t>Râles ou crépitants à l’auscultation</a:t>
            </a:r>
          </a:p>
          <a:p>
            <a:pPr lvl="1" eaLnBrk="1" hangingPunct="1"/>
            <a:r>
              <a:rPr lang="fr-FR" sz="2400" smtClean="0"/>
              <a:t>Fièvre</a:t>
            </a:r>
          </a:p>
          <a:p>
            <a:pPr lvl="1" eaLnBrk="1" hangingPunct="1"/>
            <a:r>
              <a:rPr lang="fr-FR" sz="2400" smtClean="0"/>
              <a:t>Expectorations purulentes, toux, dyspnée, tachypnée</a:t>
            </a:r>
          </a:p>
          <a:p>
            <a:pPr lvl="1" eaLnBrk="1" hangingPunct="1"/>
            <a:r>
              <a:rPr lang="fr-FR" sz="2400" smtClean="0"/>
              <a:t>Modifications radiologiques compatibles</a:t>
            </a:r>
          </a:p>
          <a:p>
            <a:pPr lvl="1" eaLnBrk="1" hangingPunct="1"/>
            <a:r>
              <a:rPr lang="fr-FR" sz="2400" smtClean="0"/>
              <a:t>Préférentiellement, un diagnostic microbiologique porté sur un lavage broncho-alvéolaire, une aspiration transtrachéale, ou un prélèvement par brosse protégée</a:t>
            </a:r>
          </a:p>
        </p:txBody>
      </p:sp>
      <p:sp>
        <p:nvSpPr>
          <p:cNvPr id="22531"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22532" name="Slide Number Placeholder 4"/>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B91467CE-817D-4A87-AE6A-17E700625969}" type="slidenum">
              <a:rPr lang="en-GB" smtClean="0">
                <a:latin typeface="Arial" charset="0"/>
                <a:cs typeface="Arial" charset="0"/>
              </a:rPr>
              <a:pPr/>
              <a:t>8</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Catégories*</a:t>
            </a:r>
            <a:endParaRPr lang="fr-FR" dirty="0"/>
          </a:p>
        </p:txBody>
      </p:sp>
      <p:sp>
        <p:nvSpPr>
          <p:cNvPr id="24578" name="Content Placeholder 2"/>
          <p:cNvSpPr>
            <a:spLocks noGrp="1"/>
          </p:cNvSpPr>
          <p:nvPr>
            <p:ph idx="1"/>
          </p:nvPr>
        </p:nvSpPr>
        <p:spPr>
          <a:xfrm>
            <a:off x="457200" y="1447800"/>
            <a:ext cx="7620000" cy="4645025"/>
          </a:xfrm>
        </p:spPr>
        <p:txBody>
          <a:bodyPr/>
          <a:lstStyle/>
          <a:p>
            <a:pPr marL="114300" indent="0" eaLnBrk="1" hangingPunct="1">
              <a:buFont typeface="Arial" charset="0"/>
              <a:buNone/>
            </a:pPr>
            <a:r>
              <a:rPr lang="fr-FR" sz="2800" smtClean="0"/>
              <a:t>Il y a trois catégories de pneumopathies :</a:t>
            </a:r>
          </a:p>
          <a:p>
            <a:pPr marL="723900" lvl="1" indent="-312738" eaLnBrk="1" hangingPunct="1"/>
            <a:r>
              <a:rPr lang="fr-FR" sz="2400" smtClean="0"/>
              <a:t>PNU1 </a:t>
            </a:r>
          </a:p>
          <a:p>
            <a:pPr lvl="2" eaLnBrk="1" hangingPunct="1"/>
            <a:r>
              <a:rPr lang="fr-FR" sz="2400" smtClean="0"/>
              <a:t>Modifications radiologiques, signes cliniques et anomalies biologiques compatibles avec la symptomatologie</a:t>
            </a:r>
          </a:p>
          <a:p>
            <a:pPr marL="723900" lvl="1" indent="-312738" eaLnBrk="1" hangingPunct="1"/>
            <a:r>
              <a:rPr lang="fr-FR" sz="2400" smtClean="0"/>
              <a:t>PNU2 </a:t>
            </a:r>
          </a:p>
          <a:p>
            <a:pPr lvl="2" eaLnBrk="1" hangingPunct="1"/>
            <a:r>
              <a:rPr lang="fr-FR" sz="2400" smtClean="0"/>
              <a:t>Modifications radiologiques, signes cliniques et résultats micriobiologiques compatibles</a:t>
            </a:r>
          </a:p>
          <a:p>
            <a:pPr marL="723900" lvl="1" indent="-312738" eaLnBrk="1" hangingPunct="1"/>
            <a:r>
              <a:rPr lang="fr-FR" sz="2400" smtClean="0"/>
              <a:t>PNU3</a:t>
            </a:r>
          </a:p>
          <a:p>
            <a:pPr lvl="2" eaLnBrk="1" hangingPunct="1"/>
            <a:r>
              <a:rPr lang="fr-FR" sz="2400" smtClean="0"/>
              <a:t>Pneumpathie de l’immunodéprimé</a:t>
            </a:r>
          </a:p>
        </p:txBody>
      </p:sp>
      <p:sp>
        <p:nvSpPr>
          <p:cNvPr id="24579" name="Date Placeholder 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December 1, 2013</a:t>
            </a:r>
            <a:endParaRPr lang="sv-SE" smtClean="0">
              <a:latin typeface="Arial" charset="0"/>
              <a:cs typeface="Arial" charset="0"/>
            </a:endParaRPr>
          </a:p>
        </p:txBody>
      </p:sp>
      <p:sp>
        <p:nvSpPr>
          <p:cNvPr id="24580" name="Slide Number Placeholder 3"/>
          <p:cNvSpPr>
            <a:spLocks noGrp="1"/>
          </p:cNvSpPr>
          <p:nvPr>
            <p:ph type="sldNum" sz="quarter" idx="11"/>
          </p:nvPr>
        </p:nvSpPr>
        <p:spPr bwMode="auto">
          <a:noFill/>
          <a:ln>
            <a:round/>
            <a:headEnd/>
            <a:tailEnd/>
          </a:ln>
        </p:spPr>
        <p:txBody>
          <a:bodyPr wrap="square" numCol="1" anchorCtr="0" compatLnSpc="1">
            <a:prstTxWarp prst="textNoShape">
              <a:avLst/>
            </a:prstTxWarp>
          </a:bodyPr>
          <a:lstStyle/>
          <a:p>
            <a:fld id="{0613AC4B-BC4E-43F5-9AA7-3F7D77CF9680}" type="slidenum">
              <a:rPr lang="en-GB" smtClean="0">
                <a:latin typeface="Arial" charset="0"/>
                <a:cs typeface="Arial" charset="0"/>
              </a:rPr>
              <a:pPr/>
              <a:t>9</a:t>
            </a:fld>
            <a:endParaRPr lang="en-GB" smtClean="0">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24846</TotalTime>
  <Words>3221</Words>
  <Application>Microsoft Office PowerPoint</Application>
  <PresentationFormat>Affichage à l'écran (4:3)</PresentationFormat>
  <Paragraphs>374</Paragraphs>
  <Slides>29</Slides>
  <Notes>28</Notes>
  <HiddenSlides>0</HiddenSlides>
  <MMClips>0</MMClips>
  <ScaleCrop>false</ScaleCrop>
  <HeadingPairs>
    <vt:vector size="8" baseType="variant">
      <vt:variant>
        <vt:lpstr>Polices utilisées</vt:lpstr>
      </vt:variant>
      <vt:variant>
        <vt:i4>3</vt:i4>
      </vt:variant>
      <vt:variant>
        <vt:lpstr>Modèle de conception</vt:lpstr>
      </vt:variant>
      <vt:variant>
        <vt:i4>2</vt:i4>
      </vt:variant>
      <vt:variant>
        <vt:lpstr>Serveurs OLE incorporés</vt:lpstr>
      </vt:variant>
      <vt:variant>
        <vt:i4>1</vt:i4>
      </vt:variant>
      <vt:variant>
        <vt:lpstr>Titres des diapositives</vt:lpstr>
      </vt:variant>
      <vt:variant>
        <vt:i4>29</vt:i4>
      </vt:variant>
    </vt:vector>
  </HeadingPairs>
  <TitlesOfParts>
    <vt:vector size="35" baseType="lpstr">
      <vt:lpstr>Arial</vt:lpstr>
      <vt:lpstr>Cambria</vt:lpstr>
      <vt:lpstr>Calibri</vt:lpstr>
      <vt:lpstr>1_Adjacency</vt:lpstr>
      <vt:lpstr>1_Adjacency</vt:lpstr>
      <vt:lpstr>Graphique Microsoft Excel</vt:lpstr>
      <vt:lpstr>Prévention des Infections Respiratoires Basses</vt:lpstr>
      <vt:lpstr>Objectifs d’apprentissage</vt:lpstr>
      <vt:lpstr>Time nécessaire</vt:lpstr>
      <vt:lpstr>Points clés</vt:lpstr>
      <vt:lpstr>Introduction</vt:lpstr>
      <vt:lpstr>Problématique</vt:lpstr>
      <vt:lpstr>Pneumopathies associées aux soins</vt:lpstr>
      <vt:lpstr>Diagnostique</vt:lpstr>
      <vt:lpstr>Catégories*</vt:lpstr>
      <vt:lpstr>Surveillance</vt:lpstr>
      <vt:lpstr>Ventilation mécanique</vt:lpstr>
      <vt:lpstr>Pathogénie</vt:lpstr>
      <vt:lpstr>Facteurs de Risque</vt:lpstr>
      <vt:lpstr>Temps d’apparition</vt:lpstr>
      <vt:lpstr> Agent étiologiques </vt:lpstr>
      <vt:lpstr>A prendre en compte</vt:lpstr>
      <vt:lpstr>NHSN survey - causes de PAVM aux USA</vt:lpstr>
      <vt:lpstr>Surveillance dans 12 pays Européens 2008* </vt:lpstr>
      <vt:lpstr>Prévention</vt:lpstr>
      <vt:lpstr>Prévention des pneumopathies post-opératoires</vt:lpstr>
      <vt:lpstr>Prévention des PAVM - 1</vt:lpstr>
      <vt:lpstr>Prévention des PAVM - 2</vt:lpstr>
      <vt:lpstr>Prévention des PAVM - 3</vt:lpstr>
      <vt:lpstr>Références - 1</vt:lpstr>
      <vt:lpstr>Références - 2</vt:lpstr>
      <vt:lpstr>Lectures conseillées</vt:lpstr>
      <vt:lpstr>Quiz</vt:lpstr>
      <vt:lpstr>Fédération Internationale de la Prévention des Infections (IFIC)</vt:lpstr>
      <vt:lpstr>Fédération Internationale de la Prévention des Infections (IFIC)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PARNEIP</cp:lastModifiedBy>
  <cp:revision>426</cp:revision>
  <cp:lastPrinted>2012-10-17T16:35:42Z</cp:lastPrinted>
  <dcterms:created xsi:type="dcterms:W3CDTF">2013-03-15T13:03:29Z</dcterms:created>
  <dcterms:modified xsi:type="dcterms:W3CDTF">2015-06-15T06:44:10Z</dcterms:modified>
</cp:coreProperties>
</file>