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8"/>
  </p:notesMasterIdLst>
  <p:sldIdLst>
    <p:sldId id="257" r:id="rId2"/>
    <p:sldId id="258" r:id="rId3"/>
    <p:sldId id="259" r:id="rId4"/>
    <p:sldId id="260" r:id="rId5"/>
    <p:sldId id="261" r:id="rId6"/>
    <p:sldId id="376" r:id="rId7"/>
    <p:sldId id="287" r:id="rId8"/>
    <p:sldId id="383" r:id="rId9"/>
    <p:sldId id="384" r:id="rId10"/>
    <p:sldId id="385" r:id="rId11"/>
    <p:sldId id="386" r:id="rId12"/>
    <p:sldId id="387" r:id="rId13"/>
    <p:sldId id="388" r:id="rId14"/>
    <p:sldId id="389" r:id="rId15"/>
    <p:sldId id="263" r:id="rId16"/>
    <p:sldId id="390" r:id="rId17"/>
    <p:sldId id="391" r:id="rId18"/>
    <p:sldId id="264" r:id="rId19"/>
    <p:sldId id="392" r:id="rId20"/>
    <p:sldId id="393" r:id="rId21"/>
    <p:sldId id="395" r:id="rId22"/>
    <p:sldId id="396" r:id="rId23"/>
    <p:sldId id="397" r:id="rId24"/>
    <p:sldId id="265" r:id="rId25"/>
    <p:sldId id="288" r:id="rId26"/>
    <p:sldId id="394" r:id="rId27"/>
    <p:sldId id="298" r:id="rId28"/>
    <p:sldId id="329" r:id="rId29"/>
    <p:sldId id="330" r:id="rId30"/>
    <p:sldId id="300" r:id="rId31"/>
    <p:sldId id="343" r:id="rId32"/>
    <p:sldId id="320" r:id="rId33"/>
    <p:sldId id="322" r:id="rId34"/>
    <p:sldId id="323" r:id="rId35"/>
    <p:sldId id="325" r:id="rId36"/>
    <p:sldId id="278" r:id="rId37"/>
    <p:sldId id="279" r:id="rId38"/>
    <p:sldId id="367" r:id="rId39"/>
    <p:sldId id="327" r:id="rId40"/>
    <p:sldId id="336" r:id="rId41"/>
    <p:sldId id="337" r:id="rId42"/>
    <p:sldId id="374" r:id="rId43"/>
    <p:sldId id="375" r:id="rId44"/>
    <p:sldId id="286" r:id="rId45"/>
    <p:sldId id="399" r:id="rId46"/>
    <p:sldId id="400" r:id="rId4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9127" autoAdjust="0"/>
  </p:normalViewPr>
  <p:slideViewPr>
    <p:cSldViewPr>
      <p:cViewPr>
        <p:scale>
          <a:sx n="82" d="100"/>
          <a:sy n="82" d="100"/>
        </p:scale>
        <p:origin x="-552" y="-72"/>
      </p:cViewPr>
      <p:guideLst>
        <p:guide orient="horz" pos="2160"/>
        <p:guide pos="2880"/>
      </p:guideLst>
    </p:cSldViewPr>
  </p:slideViewPr>
  <p:notesTextViewPr>
    <p:cViewPr>
      <p:scale>
        <a:sx n="1" d="1"/>
        <a:sy n="1" d="1"/>
      </p:scale>
      <p:origin x="0" y="0"/>
    </p:cViewPr>
  </p:notesTextViewPr>
  <p:sorterViewPr>
    <p:cViewPr>
      <p:scale>
        <a:sx n="100" d="100"/>
        <a:sy n="100" d="100"/>
      </p:scale>
      <p:origin x="0" y="173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5B59852-8976-45B4-9C59-5DAADA5B59A1}" type="datetimeFigureOut">
              <a:rPr lang="hr-HR"/>
              <a:pPr>
                <a:defRPr/>
              </a:pPr>
              <a:t>15.6.2015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E5705F-69D4-4597-8399-D8D3DB3587D8}" type="slidenum">
              <a:rPr lang="hr-HR"/>
              <a:pPr>
                <a:defRPr/>
              </a:pPr>
              <a:t>‹N°›</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microbiologie est l'étude des organismes microscopiques; les sous-disciplines comprennent la virologie, mycologie, parasitologie et la bactériologie. Les micro-organismes sont très diverses; ils incluent toutes les bactéries, les protozoaires, les champignons et les virus. Ils peuvent vivre sur ou dans le corps humain. Les micro-organismes peuvent former une relation avec l'homme, par exemple, les bactéries qui vivent dans le système digestif humain contribuent à l'immunité viscérale, synthétiser les vitamines et fermente les glucides non digestibles complexes. Alors que certains microbes sont confinés à un hôte, la plupart des microbes peuvent vivre sur / dans un large éventail d'hôtes dans la nature. Les microbes végétaux sont inoffensifs pour les humains, mais certains microbes animales peuvent provoquer des maladies chez les humains aussi (zoonose). Les micro-organismes sont la cause de nombreuses maladies infectieuses.</a:t>
            </a:r>
            <a:endParaRPr lang="en-GB"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72DA33-951E-4B37-AE81-2A76FA0395B0}" type="slidenum">
              <a:rPr lang="en-GB"/>
              <a:pPr fontAlgn="base">
                <a:spcBef>
                  <a:spcPct val="0"/>
                </a:spcBef>
                <a:spcAft>
                  <a:spcPct val="0"/>
                </a:spcAft>
                <a:defRPr/>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E54FBD-AAC3-43DE-822A-F0D7B9B7E4F4}" type="slidenum">
              <a:rPr lang="hr-HR"/>
              <a:pPr fontAlgn="base">
                <a:spcBef>
                  <a:spcPct val="0"/>
                </a:spcBef>
                <a:spcAft>
                  <a:spcPct val="0"/>
                </a:spcAft>
                <a:defRPr/>
              </a:pPr>
              <a:t>13</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tableaux montrent les caractéristiques de la plupart des bactéries importantes qui peuvent causer des infections nosocomiales (IN).</a:t>
            </a:r>
          </a:p>
          <a:p>
            <a:endParaRPr lang="fr-FR" smtClean="0"/>
          </a:p>
          <a:p>
            <a:r>
              <a:rPr lang="fr-FR" smtClean="0"/>
              <a:t>La survie est meilleure si les conditions sont humide pour la plupart des organismes (l’exception étant Staphylococcus aureus), si le micro-organisme est dans un produit biologique (sang, les selles, l'exsudat de la plaie), si la température est plus basse, et si les bactéries sont en plus grand nombre. Chaque fois que les contacts indirects sont impliqués, il l’est le plus souvent via les mains des professionnels de la santé.</a:t>
            </a:r>
          </a:p>
          <a:p>
            <a:endParaRPr lang="fr-FR" smtClean="0"/>
          </a:p>
          <a:p>
            <a:r>
              <a:rPr lang="fr-FR" smtClean="0"/>
              <a:t>CSF = céphalorachidien GI fluide = HC gastro = soins de santé IV = intraveineuse</a:t>
            </a:r>
          </a:p>
          <a:p>
            <a:endParaRPr lang="fr-FR" smtClean="0"/>
          </a:p>
          <a:p>
            <a:r>
              <a:rPr lang="fr-FR" smtClean="0"/>
              <a:t>Référence: Concepts de base IFIC du contrôle des infections - http://www.theific.org/basic_concepts/index.htm. Il serait conseillé de télécharger tous les quatre tableaux (de 7.1 à 7.4) et donner aux participants du cours.</a:t>
            </a:r>
            <a:endParaRPr lang="en-GB"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431B11-8A60-4439-9D9D-D53E5256382A}" type="slidenum">
              <a:rPr lang="hr-HR"/>
              <a:pPr fontAlgn="base">
                <a:spcBef>
                  <a:spcPct val="0"/>
                </a:spcBef>
                <a:spcAft>
                  <a:spcPct val="0"/>
                </a:spcAft>
                <a:defRPr/>
              </a:pPr>
              <a:t>14</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La transmission n’est pas interhumaine la plupart du temps. Cependant, il a été montré qu’il existe une transmission interhumaine pour les Candida sp via les mains. Les infections à moisissures sont toujours d’origine exogène dont la  source est environnementale.</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7E7E2B-AB99-400A-A95A-DFAB953BBD2E}" type="slidenum">
              <a:rPr lang="en-GB"/>
              <a:pPr fontAlgn="base">
                <a:spcBef>
                  <a:spcPct val="0"/>
                </a:spcBef>
                <a:spcAft>
                  <a:spcPct val="0"/>
                </a:spcAft>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B57EB4-9819-4EDC-8391-67BC56804665}" type="slidenum">
              <a:rPr lang="hr-HR"/>
              <a:pPr fontAlgn="base">
                <a:spcBef>
                  <a:spcPct val="0"/>
                </a:spcBef>
                <a:spcAft>
                  <a:spcPct val="0"/>
                </a:spcAft>
                <a:defRPr/>
              </a:pPr>
              <a:t>16</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0483FE-21A9-4FE5-BD08-D244376B7CBA}" type="slidenum">
              <a:rPr lang="hr-HR"/>
              <a:pPr fontAlgn="base">
                <a:spcBef>
                  <a:spcPct val="0"/>
                </a:spcBef>
                <a:spcAft>
                  <a:spcPct val="0"/>
                </a:spcAft>
                <a:defRPr/>
              </a:pPr>
              <a:t>17</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Les </a:t>
            </a:r>
            <a:r>
              <a:rPr lang="en-US" b="1" smtClean="0"/>
              <a:t>virus </a:t>
            </a:r>
            <a:r>
              <a:rPr lang="en-US" smtClean="0"/>
              <a:t>sont des agents infectieux de petite taille qui se répliquent uniquement dans les cellules vivantes des hôtes. Les particules virales sont constituées de 2 ou 3 parties : i) le matériel génétique est constitué d’AND et d’ARN ii) un manteau protéique qui protège le matériel génétique iii) et dans certain cas, une enveloppe lipidique autour du manteau protéique. Les virus sont sous forme de simple hélice à des structures plus complexes. En moyenne, les virus sont environ 1000 fois plus petit que les bactéries.</a:t>
            </a:r>
          </a:p>
          <a:p>
            <a:pPr eaLnBrk="1" hangingPunct="1">
              <a:spcBef>
                <a:spcPct val="0"/>
              </a:spcBef>
            </a:pPr>
            <a:endParaRPr lang="en-GB" smtClean="0"/>
          </a:p>
          <a:p>
            <a:pPr eaLnBrk="1" hangingPunct="1">
              <a:spcBef>
                <a:spcPct val="0"/>
              </a:spcBef>
            </a:pPr>
            <a:r>
              <a:rPr lang="en-GB" smtClean="0"/>
              <a:t>Viruses as causative agents of HAIs are mostly encountered in paediatric wards. Depending on vaccination programmes in particular countries, it could be different viruses. </a:t>
            </a:r>
          </a:p>
          <a:p>
            <a:pPr eaLnBrk="1" hangingPunct="1">
              <a:spcBef>
                <a:spcPct val="0"/>
              </a:spcBef>
            </a:pPr>
            <a:r>
              <a:rPr lang="en-GB" smtClean="0"/>
              <a:t>Blood transmitted viruses (HIV, HBV, HCV) are very important in healthcare.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BD7EBA-DB96-4018-8FC1-8C9347142ACD}" type="slidenum">
              <a:rPr lang="en-GB"/>
              <a:pPr fontAlgn="base">
                <a:spcBef>
                  <a:spcPct val="0"/>
                </a:spcBef>
                <a:spcAft>
                  <a:spcPct val="0"/>
                </a:spcAft>
                <a:defRPr/>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46906-48F0-4D5F-9BED-B96CDDD38ED6}" type="slidenum">
              <a:rPr lang="en-GB"/>
              <a:pPr fontAlgn="base">
                <a:spcBef>
                  <a:spcPct val="0"/>
                </a:spcBef>
                <a:spcAft>
                  <a:spcPct val="0"/>
                </a:spcAft>
                <a:defRPr/>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E0F08-E8FD-4F63-9FB5-7A214E5A92DF}" type="slidenum">
              <a:rPr lang="hr-HR"/>
              <a:pPr fontAlgn="base">
                <a:spcBef>
                  <a:spcPct val="0"/>
                </a:spcBef>
                <a:spcAft>
                  <a:spcPct val="0"/>
                </a:spcAft>
                <a:defRPr/>
              </a:pPr>
              <a:t>20</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764D5-69FA-4251-8F5F-1AE321E758B8}" type="slidenum">
              <a:rPr lang="hr-HR"/>
              <a:pPr fontAlgn="base">
                <a:spcBef>
                  <a:spcPct val="0"/>
                </a:spcBef>
                <a:spcAft>
                  <a:spcPct val="0"/>
                </a:spcAft>
                <a:defRPr/>
              </a:pPr>
              <a:t>21</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2534C5-EC86-458F-BF91-A0FD1252B18B}" type="slidenum">
              <a:rPr lang="hr-HR"/>
              <a:pPr fontAlgn="base">
                <a:spcBef>
                  <a:spcPct val="0"/>
                </a:spcBef>
                <a:spcAft>
                  <a:spcPct val="0"/>
                </a:spcAft>
                <a:defRPr/>
              </a:pPr>
              <a:t>22</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microbes qui causent toujours pathogène chez un humain sensible sont appelés pathogènes primaires alors que les microbes qui provoquent des maladies seulement chez les patients immunodéprimés sont appelés pathogènes opportunistes. Les microbes de la flore normale sont un exemple de pathogènes opportunistes. Après l'infection, les microbes peuvent rester dans le corps humain pendant un certain temps, ce que nous appelons "l'état de porteur».</a:t>
            </a:r>
          </a:p>
          <a:p>
            <a:endParaRPr lang="fr-FR" smtClean="0"/>
          </a:p>
          <a:p>
            <a:r>
              <a:rPr lang="fr-FR" smtClean="0"/>
              <a:t>État de porteur = La présence continue d'un organisme (bactérie, virus ou parasite) dans le corps qui ne provoque pas de symptômes, mais est capable de se transmettre et d'infecter d'autres personnes.</a:t>
            </a:r>
          </a:p>
          <a:p>
            <a:r>
              <a:rPr lang="fr-FR" smtClean="0"/>
              <a:t>Colonisation = La présence de bactéries sur une surface du corps (comme sur la peau, la bouche, les intestins ou les voies respiratoires) sans causer de maladie chez la personne.</a:t>
            </a:r>
          </a:p>
          <a:p>
            <a:r>
              <a:rPr lang="fr-FR" smtClean="0"/>
              <a:t>Flore normale = La présence de bactéries normalement présentes dans des sites spécifiques du corps.</a:t>
            </a:r>
          </a:p>
          <a:p>
            <a:r>
              <a:rPr lang="fr-FR" smtClean="0"/>
              <a:t>Infection = invasion et la multiplication de micro-organismes dans les tissus du corps, en particulier qui causent un dommage cellulaire local en raison du métabolisme compétitivf, les toxines, la réplication intracellulaire, ou la réponse antigène-anticorps.</a:t>
            </a:r>
            <a:endParaRPr lang="en-GB"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53C4A-9EEA-4045-A815-B209B6D676B0}" type="slidenum">
              <a:rPr lang="en-US"/>
              <a:pPr fontAlgn="base">
                <a:spcBef>
                  <a:spcPct val="0"/>
                </a:spcBef>
                <a:spcAft>
                  <a:spcPct val="0"/>
                </a:spcAft>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5E3EA-5DB5-4BA7-A123-CE367B16EAAC}" type="slidenum">
              <a:rPr lang="hr-HR"/>
              <a:pPr fontAlgn="base">
                <a:spcBef>
                  <a:spcPct val="0"/>
                </a:spcBef>
                <a:spcAft>
                  <a:spcPct val="0"/>
                </a:spcAft>
                <a:defRPr/>
              </a:pPr>
              <a:t>23</a:t>
            </a:fld>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La plus importante maladie est la maladie de Creutzfeldt-Jakob (encéphalopathie familiale spongiforme hériditaire) et un variant de la maladie de Creutzfeldt-Jakob (encéphalopathie spongiforme bovine transmise du bétail au Homme) et d’autres maladies.</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EE6EC-4FA2-4199-AB75-787FC1E09BEA}" type="slidenum">
              <a:rPr lang="en-GB"/>
              <a:pPr fontAlgn="base">
                <a:spcBef>
                  <a:spcPct val="0"/>
                </a:spcBef>
                <a:spcAft>
                  <a:spcPct val="0"/>
                </a:spcAft>
                <a:defRPr/>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Les protozoa</a:t>
            </a:r>
            <a:r>
              <a:rPr lang="en-US" smtClean="0"/>
              <a:t> sont des microorganismes unicellulaires, eucaryotes et souvent mobiles.  </a:t>
            </a:r>
          </a:p>
          <a:p>
            <a:pPr eaLnBrk="1" hangingPunct="1">
              <a:spcBef>
                <a:spcPct val="0"/>
              </a:spcBef>
            </a:pPr>
            <a:endParaRPr lang="en-US" smtClean="0"/>
          </a:p>
          <a:p>
            <a:pPr eaLnBrk="1" hangingPunct="1">
              <a:spcBef>
                <a:spcPct val="0"/>
              </a:spcBef>
            </a:pPr>
            <a:r>
              <a:rPr lang="en-GB" smtClean="0"/>
              <a:t>Certains arthropodes sont à l’origine d’infection et d’IAS : </a:t>
            </a:r>
            <a:r>
              <a:rPr lang="en-GB" i="1" smtClean="0"/>
              <a:t>Sarcoptes scabies </a:t>
            </a:r>
            <a:r>
              <a:rPr lang="en-GB" smtClean="0"/>
              <a:t>responsible de la gale. Les poux peuvent disséminer également parmi les patients.</a:t>
            </a:r>
          </a:p>
          <a:p>
            <a:pPr eaLnBrk="1" hangingPunct="1">
              <a:spcBef>
                <a:spcPct val="0"/>
              </a:spcBef>
            </a:pPr>
            <a:endParaRPr lang="en-GB" smtClean="0"/>
          </a:p>
          <a:p>
            <a:pPr eaLnBrk="1" hangingPunct="1">
              <a:spcBef>
                <a:spcPct val="0"/>
              </a:spcBef>
            </a:pPr>
            <a:r>
              <a:rPr lang="en-US" smtClean="0"/>
              <a:t>Les Hommes peuvent être infestés par des vers qui utilisent tous les nutriments nécessaires de leur hôte (parasitisme). La plupart des vers sont intestinaux pendant au moins une partie de leur cycle biologique. Dans plusieurs cas, l’infestation se réalise sur le long terme où la symptomatologie est absente ou discrète au début du cycle de vie.</a:t>
            </a:r>
          </a:p>
          <a:p>
            <a:pPr eaLnBrk="1" hangingPunct="1">
              <a:spcBef>
                <a:spcPct val="0"/>
              </a:spcBef>
            </a:pPr>
            <a:endParaRPr lang="en-GB"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26E20-4805-4DBB-8DF2-FA2A66A7B835}" type="slidenum">
              <a:rPr lang="hr-HR"/>
              <a:pPr fontAlgn="base">
                <a:spcBef>
                  <a:spcPct val="0"/>
                </a:spcBef>
                <a:spcAft>
                  <a:spcPct val="0"/>
                </a:spcAft>
                <a:defRPr/>
              </a:pPr>
              <a:t>25</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GB" smtClean="0"/>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8F6F8-4837-49B2-B5A0-0CD3C6A38579}" type="slidenum">
              <a:rPr lang="hr-HR"/>
              <a:pPr fontAlgn="base">
                <a:spcBef>
                  <a:spcPct val="0"/>
                </a:spcBef>
                <a:spcAft>
                  <a:spcPct val="0"/>
                </a:spcAft>
                <a:defRPr/>
              </a:pPr>
              <a:t>26</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GB" smtClean="0"/>
              <a:t>Le rôle clinique et épidémiologique du laboratoire de microbiologie est trés important afin de connaître la source, le mode de transmission et les mesures préventives à prendre</a:t>
            </a:r>
            <a:r>
              <a:rPr lang="en-GB" sz="3000" smtClean="0"/>
              <a:t>.</a:t>
            </a:r>
            <a:endParaRPr lang="hr-HR"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4581E9-3933-49C1-9A5C-FCEEE6FD230E}" type="slidenum">
              <a:rPr lang="hr-HR"/>
              <a:pPr fontAlgn="base">
                <a:spcBef>
                  <a:spcPct val="0"/>
                </a:spcBef>
                <a:spcAft>
                  <a:spcPct val="0"/>
                </a:spcAft>
                <a:defRPr/>
              </a:pPr>
              <a:t>27</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Tous les laboratoire de microbiologie doivent posséder un système d’assurance qualité et des microbiologistes qualifiés.</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E0278-FE2B-4004-B8C0-C155330220DC}" type="slidenum">
              <a:rPr lang="hr-HR"/>
              <a:pPr fontAlgn="base">
                <a:spcBef>
                  <a:spcPct val="0"/>
                </a:spcBef>
                <a:spcAft>
                  <a:spcPct val="0"/>
                </a:spcAft>
                <a:defRPr/>
              </a:pPr>
              <a:t>28</a:t>
            </a:fld>
            <a:endParaRPr lang="hr-H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Il est trés utile que le laboratoire puissent également réaliser le génotypage des souches ou qu’il est la possibilité de le faire dans un autre centre.</a:t>
            </a:r>
          </a:p>
          <a:p>
            <a:pPr eaLnBrk="1" hangingPunct="1">
              <a:spcBef>
                <a:spcPct val="0"/>
              </a:spcBef>
            </a:pPr>
            <a:endParaRPr lang="en-GB" smtClean="0"/>
          </a:p>
          <a:p>
            <a:pPr eaLnBrk="1" hangingPunct="1">
              <a:spcBef>
                <a:spcPct val="0"/>
              </a:spcBef>
            </a:pPr>
            <a:r>
              <a:rPr lang="en-GB" smtClean="0"/>
              <a:t>Common bacteria &amp; fungi = </a:t>
            </a:r>
          </a:p>
          <a:p>
            <a:pPr marL="0" lvl="1" eaLnBrk="1" hangingPunct="1">
              <a:spcBef>
                <a:spcPct val="0"/>
              </a:spcBef>
            </a:pPr>
            <a:r>
              <a:rPr lang="en-US" sz="2600" i="1" smtClean="0"/>
              <a:t>S</a:t>
            </a:r>
            <a:r>
              <a:rPr lang="hr-HR" sz="2600" i="1" smtClean="0"/>
              <a:t>.</a:t>
            </a:r>
            <a:r>
              <a:rPr lang="en-US" sz="2600" i="1" smtClean="0"/>
              <a:t>aureus, E</a:t>
            </a:r>
            <a:r>
              <a:rPr lang="hr-HR" sz="2600" i="1" smtClean="0"/>
              <a:t>.</a:t>
            </a:r>
            <a:r>
              <a:rPr lang="en-US" sz="2600" i="1" smtClean="0"/>
              <a:t>coli, Salmonella, Shigella, </a:t>
            </a:r>
            <a:r>
              <a:rPr lang="hr-HR" sz="2600" i="1" smtClean="0"/>
              <a:t>P.</a:t>
            </a:r>
            <a:r>
              <a:rPr lang="en-US" sz="2600" i="1" smtClean="0"/>
              <a:t>aeruginosa, K</a:t>
            </a:r>
            <a:r>
              <a:rPr lang="hr-HR" sz="2600" i="1" smtClean="0"/>
              <a:t>.</a:t>
            </a:r>
            <a:r>
              <a:rPr lang="en-US" sz="2600" i="1" smtClean="0"/>
              <a:t>pneumoniae, </a:t>
            </a:r>
            <a:r>
              <a:rPr lang="en-US" sz="2600" smtClean="0"/>
              <a:t>Group A streptococci, Group B streptococci, enterococci, </a:t>
            </a:r>
            <a:r>
              <a:rPr lang="en-US" sz="2600" i="1" smtClean="0"/>
              <a:t>S</a:t>
            </a:r>
            <a:r>
              <a:rPr lang="hr-HR" sz="2600" i="1" smtClean="0"/>
              <a:t>.</a:t>
            </a:r>
            <a:r>
              <a:rPr lang="en-US" sz="2600" i="1" smtClean="0"/>
              <a:t>pneumoniae, C</a:t>
            </a:r>
            <a:r>
              <a:rPr lang="hr-HR" sz="2600" i="1" smtClean="0"/>
              <a:t>.</a:t>
            </a:r>
            <a:r>
              <a:rPr lang="en-US" sz="2600" i="1" smtClean="0"/>
              <a:t>jejuni/coli</a:t>
            </a:r>
            <a:r>
              <a:rPr lang="en-US" sz="2600" smtClean="0"/>
              <a:t>, other enterobacteria,  </a:t>
            </a:r>
            <a:r>
              <a:rPr lang="en-US" sz="2600" i="1" smtClean="0"/>
              <a:t>H</a:t>
            </a:r>
            <a:r>
              <a:rPr lang="hr-HR" sz="2600" i="1" smtClean="0"/>
              <a:t>.</a:t>
            </a:r>
            <a:r>
              <a:rPr lang="en-US" sz="2600" i="1" smtClean="0"/>
              <a:t>influenzae, N</a:t>
            </a:r>
            <a:r>
              <a:rPr lang="hr-HR" sz="2600" i="1" smtClean="0"/>
              <a:t>.</a:t>
            </a:r>
            <a:r>
              <a:rPr lang="en-US" sz="2600" i="1" smtClean="0"/>
              <a:t> meningitidis </a:t>
            </a:r>
            <a:r>
              <a:rPr lang="en-US" sz="2600" smtClean="0"/>
              <a:t>and</a:t>
            </a:r>
            <a:r>
              <a:rPr lang="en-US" sz="2600" i="1" smtClean="0"/>
              <a:t> N.gonorrhoeae, S</a:t>
            </a:r>
            <a:r>
              <a:rPr lang="hr-HR" sz="2600" i="1" smtClean="0"/>
              <a:t>.</a:t>
            </a:r>
            <a:r>
              <a:rPr lang="en-US" sz="2600" i="1" smtClean="0"/>
              <a:t> maltophilia, C</a:t>
            </a:r>
            <a:r>
              <a:rPr lang="hr-HR" sz="2600" i="1" smtClean="0"/>
              <a:t>.</a:t>
            </a:r>
            <a:r>
              <a:rPr lang="en-US" sz="2600" i="1" smtClean="0"/>
              <a:t>albicans</a:t>
            </a:r>
            <a:r>
              <a:rPr lang="en-US" sz="2600" smtClean="0"/>
              <a:t>, aspergilli</a:t>
            </a:r>
            <a:endParaRPr lang="hr-HR" sz="2600"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42BC1-C37A-45F7-AC73-EBF61CB9E645}" type="slidenum">
              <a:rPr lang="hr-HR"/>
              <a:pPr fontAlgn="base">
                <a:spcBef>
                  <a:spcPct val="0"/>
                </a:spcBef>
                <a:spcAft>
                  <a:spcPct val="0"/>
                </a:spcAft>
                <a:defRPr/>
              </a:pPr>
              <a:t>29</a:t>
            </a:fld>
            <a:endParaRPr lang="hr-H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Dans les IAS, l’étiologie doit être connue le plus tôt possible afin de cibler la prise en charge du patient – dans ce cas, le microorganisme en cause peut être rapidement éradiquer et le patient ne plus être une source de contamination sauf en cas d’échec thérapeutique. La sérologie n’est utile que pour les virose où des IgM peuvent être détectés.</a:t>
            </a:r>
          </a:p>
          <a:p>
            <a:pPr eaLnBrk="1" hangingPunct="1">
              <a:spcBef>
                <a:spcPct val="0"/>
              </a:spcBef>
            </a:pPr>
            <a:endParaRPr lang="en-GB" smtClean="0"/>
          </a:p>
          <a:p>
            <a:pPr eaLnBrk="1" hangingPunct="1">
              <a:spcBef>
                <a:spcPct val="0"/>
              </a:spcBef>
            </a:pPr>
            <a:r>
              <a:rPr lang="en-GB" smtClean="0"/>
              <a:t>For ensuring good microbiological diagnosis, right specimen should be sent to the laboratory. Laboratory staff could advice ward staff about specimen collection and transport.</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FEF9F-854E-4205-A426-B916258574A6}" type="slidenum">
              <a:rPr lang="hr-HR"/>
              <a:pPr fontAlgn="base">
                <a:spcBef>
                  <a:spcPct val="0"/>
                </a:spcBef>
                <a:spcAft>
                  <a:spcPct val="0"/>
                </a:spcAft>
                <a:defRPr/>
              </a:pPr>
              <a:t>30</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 laboratoire à un rôle important dans la prévention et le contrôle de l’infection. Il a un rôle important dans l’interprétation des données ainsi que dans léducation du personnel dans la prévention et le contrôle des infections. Cela signifie que le microbiologiqte devrait participer au groupe de travail sur la prévention et le contrôle des infections au niveau local (hôpital) et national ou au moins communiquer quotidiennement avec le groupe de travail.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7F982-8FD3-45D9-8342-B7C55A2910B9}" type="slidenum">
              <a:rPr lang="hr-HR"/>
              <a:pPr fontAlgn="base">
                <a:spcBef>
                  <a:spcPct val="0"/>
                </a:spcBef>
                <a:spcAft>
                  <a:spcPct val="0"/>
                </a:spcAft>
                <a:defRPr/>
              </a:pPr>
              <a:t>31</a:t>
            </a:fld>
            <a:endParaRPr lang="hr-H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Une espèce microbienne peut se subdiviser en sous espèces et variants,. De plus, chez un même individu, la même bactérie peut différer phénotypiquement et génotypiquement (jusqu’à 30 % du génome). Ceci explique l’importance du laboratoire dans l’identification phénotypique et génotypique des souches.</a:t>
            </a:r>
          </a:p>
          <a:p>
            <a:pPr eaLnBrk="1" hangingPunct="1">
              <a:spcBef>
                <a:spcPct val="0"/>
              </a:spcBef>
            </a:pPr>
            <a:endParaRPr lang="en-US" smtClean="0"/>
          </a:p>
          <a:p>
            <a:pPr eaLnBrk="1" hangingPunct="1">
              <a:spcBef>
                <a:spcPct val="0"/>
              </a:spcBef>
            </a:pPr>
            <a:endParaRPr lang="hr-HR"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0F180-0479-414C-9956-AA7AF24F4B96}" type="slidenum">
              <a:rPr lang="hr-HR"/>
              <a:pPr fontAlgn="base">
                <a:spcBef>
                  <a:spcPct val="0"/>
                </a:spcBef>
                <a:spcAft>
                  <a:spcPct val="0"/>
                </a:spcAft>
                <a:defRPr/>
              </a:pPr>
              <a:t>32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sources de microbes pour des hôtes humains pourraient être un autre être humain colonisés / infectés ou animale ou l'environnement. L'environnement pourrait être une source de microbes environnementaux (par exemple, d'Aspergillus) ou, plus souvent, de microbes qui contaminent l'environnement à partir d'un hôte humain ou animal (par exemple, les salmonelles dans l'eau ou Staphylococcus aureus résistant à la méthicilline sur les surfaces de l'hôpital). Dans les soins de santé, la transmission par contact direct ou indirect est le type le plus fréquent. Le portail d'entrée pourrait être l'appareil respiratoire, gastro-intestinal ou des voies génito-urinaire ou la peau endommagée (comme en chirurgie).</a:t>
            </a: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D21BA-5DAD-4B27-ABB5-10112F73FDFE}" type="slidenum">
              <a:rPr lang="hr-HR"/>
              <a:pPr fontAlgn="base">
                <a:spcBef>
                  <a:spcPct val="0"/>
                </a:spcBef>
                <a:spcAft>
                  <a:spcPct val="0"/>
                </a:spcAft>
                <a:defRPr/>
              </a:pPr>
              <a:t>6</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Si l’agent pathogène est connu, le laboratoire peut utiliser des milieux de culture sélectifs pour la recherche de l’agent dans l’environnement.</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0CD8C-01F9-447C-AF03-5C947F9E511B}" type="slidenum">
              <a:rPr lang="hr-HR"/>
              <a:pPr fontAlgn="base">
                <a:spcBef>
                  <a:spcPct val="0"/>
                </a:spcBef>
                <a:spcAft>
                  <a:spcPct val="0"/>
                </a:spcAft>
                <a:defRPr/>
              </a:pPr>
              <a:t>33</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Les comptes rendus du laboratoire  permet de déterminer rapidement la source plus qu’avec les données cliniques seules. De plus, les rapports peuvent indiquer  s’il s’agit d’une bactérie émergentee et être utile dans la mise en place des mesures préventives. Le laboratoire peut génotuper les souches et dire s’il s’agit de la même souche chez différents patients. Les données sont plus facilement interprétables à partir de souches issues du sang, des urines que du tractus respiratoire.</a:t>
            </a:r>
            <a:endParaRPr lang="hr-HR"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BD4A8-5D31-48A0-BFA0-7D4C59BD8A7E}" type="slidenum">
              <a:rPr lang="hr-HR"/>
              <a:pPr fontAlgn="base">
                <a:spcBef>
                  <a:spcPct val="0"/>
                </a:spcBef>
                <a:spcAft>
                  <a:spcPct val="0"/>
                </a:spcAft>
                <a:defRPr/>
              </a:pPr>
              <a:t>34</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Les microorganismes qui doivent faire l’objet d’une alerte doit être réalisé conjointement entre le laboratoire et l’hygiène hospitalière. L’isolement d’une souche inhabituelle (virulence ou résistance) permet à l’hygiène hospitalière de prende les mesures rapidement et de stopper la dissémination.</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F68C5-56EE-4140-A474-9498EA0E93DB}" type="slidenum">
              <a:rPr lang="hr-HR"/>
              <a:pPr fontAlgn="base">
                <a:spcBef>
                  <a:spcPct val="0"/>
                </a:spcBef>
                <a:spcAft>
                  <a:spcPct val="0"/>
                </a:spcAft>
                <a:defRPr/>
              </a:pPr>
              <a:t>35</a:t>
            </a:fld>
            <a:endParaRPr lang="hr-H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 laboratoire de microbiologie jour un rôle crucial dans la prise en charge du patient en fournissant l’identification et la sensibilité aux antibiotiques mais aussi dans la rédaction des protocoles hospitaliers.</a:t>
            </a:r>
          </a:p>
          <a:p>
            <a:pPr eaLnBrk="1" hangingPunct="1">
              <a:spcBef>
                <a:spcPct val="0"/>
              </a:spcBef>
            </a:pPr>
            <a:r>
              <a:rPr lang="en-GB" smtClean="0"/>
              <a:t>Le laboratoire  devrait pouvoir réaliser périodiquement des rapports sur le niveau de résistance selon les services cliniques. </a:t>
            </a:r>
          </a:p>
          <a:p>
            <a:pPr eaLnBrk="1" hangingPunct="1">
              <a:spcBef>
                <a:spcPct val="0"/>
              </a:spcBef>
            </a:pPr>
            <a:r>
              <a:rPr lang="en-GB" smtClean="0"/>
              <a:t>Restricted antibiotic reporting in individual patient reports is important for saving of reserve antibiotics.</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3070C-3218-48E9-8615-2A263BECFE8E}" type="slidenum">
              <a:rPr lang="en-GB"/>
              <a:pPr fontAlgn="base">
                <a:spcBef>
                  <a:spcPct val="0"/>
                </a:spcBef>
                <a:spcAft>
                  <a:spcPct val="0"/>
                </a:spcAft>
                <a:defRPr/>
              </a:pPr>
              <a:t>36</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 laboratoire de microbiologie fournit également les données de surveillance des profils de résistance en faisant un retour régulier aux prescripteurs. Le screening  des patients porteurs de bactéries résistantes se réalise selon l’écologie de l’hôpital et  peut être trés utile pour la mise en place d’un traitement empirique dans le cas d’une infection.</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2D6DC-369F-46AD-A8A9-DEC1D1A7A9F3}" type="slidenum">
              <a:rPr lang="en-GB"/>
              <a:pPr fontAlgn="base">
                <a:spcBef>
                  <a:spcPct val="0"/>
                </a:spcBef>
                <a:spcAft>
                  <a:spcPct val="0"/>
                </a:spcAft>
                <a:defRPr/>
              </a:pPr>
              <a:t>37</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Pour interpréter les données microbiologiques, il faut prendre en compte la nature du microorganisme isolé (primaire ou opportuniste), l’espèce, l’état clinique du patient et  le statut immunitaire. Pour interpréter ces données pour mettre en place des mesures épidémiologuqes, uil faudrait prendre en compte également les propriétés et l’habitat du microorganisme ainsi que sa capacité de diffusion à d’autres patients.</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EB83A-1F82-498A-B545-55CDA1DEDDB0}" type="slidenum">
              <a:rPr lang="hr-HR"/>
              <a:pPr fontAlgn="base">
                <a:spcBef>
                  <a:spcPct val="0"/>
                </a:spcBef>
                <a:spcAft>
                  <a:spcPct val="0"/>
                </a:spcAft>
                <a:defRPr/>
              </a:pPr>
              <a:t>38</a:t>
            </a:fld>
            <a:endParaRPr lang="hr-H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personnel du laboratoire de microbiologie a un rôle important dans la formation du personnel de soins en microbiologie. Cette éducation est un travail de tous les jours, la plupart du temps fait individuellement avec les professionnels de santé qui entrent en contact avec le laboratoire. Peut également être effectuée sous forme de séminaires organisés périodiquement sur des sujets spécifiques sur le niveau de l'organisation (par exemple échantillon de collecte).</a:t>
            </a:r>
            <a:endParaRPr lang="en-GB"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57F44-59B3-4703-8AE6-AA318D3549CC}" type="slidenum">
              <a:rPr lang="hr-HR"/>
              <a:pPr fontAlgn="base">
                <a:spcBef>
                  <a:spcPct val="0"/>
                </a:spcBef>
                <a:spcAft>
                  <a:spcPct val="0"/>
                </a:spcAft>
                <a:defRPr/>
              </a:pPr>
              <a:t>39</a:t>
            </a:fld>
            <a:endParaRPr lang="hr-H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28EE7-7155-4A29-9439-99136E7B8160}" type="slidenum">
              <a:rPr lang="hr-HR"/>
              <a:pPr fontAlgn="base">
                <a:spcBef>
                  <a:spcPct val="0"/>
                </a:spcBef>
                <a:spcAft>
                  <a:spcPct val="0"/>
                </a:spcAft>
                <a:defRPr/>
              </a:pPr>
              <a:t>40</a:t>
            </a:fld>
            <a:endParaRPr lang="hr-H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GB" smtClean="0"/>
              <a:t>Faux</a:t>
            </a:r>
          </a:p>
          <a:p>
            <a:pPr marL="228600" indent="-228600" eaLnBrk="1" hangingPunct="1">
              <a:spcBef>
                <a:spcPct val="0"/>
              </a:spcBef>
              <a:buFontTx/>
              <a:buAutoNum type="arabicPeriod"/>
            </a:pPr>
            <a:r>
              <a:rPr lang="en-GB" smtClean="0"/>
              <a:t>Vrai</a:t>
            </a:r>
          </a:p>
          <a:p>
            <a:pPr marL="228600" indent="-228600" eaLnBrk="1" hangingPunct="1">
              <a:spcBef>
                <a:spcPct val="0"/>
              </a:spcBef>
              <a:buFontTx/>
              <a:buAutoNum type="arabicPeriod"/>
            </a:pPr>
            <a:r>
              <a:rPr lang="en-GB" smtClean="0"/>
              <a:t>C</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490F6-85CE-4D77-91F8-9DCD74AFFC91}" type="slidenum">
              <a:rPr lang="hr-HR"/>
              <a:pPr fontAlgn="base">
                <a:spcBef>
                  <a:spcPct val="0"/>
                </a:spcBef>
                <a:spcAft>
                  <a:spcPct val="0"/>
                </a:spcAft>
                <a:defRPr/>
              </a:pPr>
              <a:t>44</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bactéries sont des organismes unicellulaires avec l'ADN haploïde (de sorte que toute variation génétique peut être facilement exprimé phénotypiquement), et plusieurs petites molécules d'ADN appelés plasmides indépendants. Certaines parties de l'ADN chromosomique, ainsi que des plasmides, peuvent être transmis horizontalement entre très différentes bactéries. Particulièrement important est la transmission de gènes de résistance et de virulence entre les bactéries.</a:t>
            </a:r>
            <a:endParaRPr lang="en-GB"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F55706-B0FC-4ADB-B23E-456233DC2E2D}" type="slidenum">
              <a:rPr lang="hr-HR"/>
              <a:pPr fontAlgn="base">
                <a:spcBef>
                  <a:spcPct val="0"/>
                </a:spcBef>
                <a:spcAft>
                  <a:spcPct val="0"/>
                </a:spcAft>
                <a:defRPr/>
              </a:pPr>
              <a:t>7</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Tableau décrit les caractéristiques des principales bactéries impliquées dans les infections associées aux soins,</a:t>
            </a:r>
          </a:p>
          <a:p>
            <a:pPr eaLnBrk="1" hangingPunct="1">
              <a:spcBef>
                <a:spcPct val="0"/>
              </a:spcBef>
            </a:pPr>
            <a:r>
              <a:rPr lang="en-GB" smtClean="0">
                <a:cs typeface="Times New Roman" pitchFamily="18" charset="0"/>
              </a:rPr>
              <a:t>La survie des microorganismes est favorisée par l’humidité (exception </a:t>
            </a:r>
            <a:r>
              <a:rPr lang="en-GB" i="1" smtClean="0">
                <a:cs typeface="Times New Roman" pitchFamily="18" charset="0"/>
              </a:rPr>
              <a:t>Staphylococcus aureus</a:t>
            </a:r>
            <a:r>
              <a:rPr lang="en-GB" smtClean="0">
                <a:cs typeface="Times New Roman" pitchFamily="18" charset="0"/>
              </a:rPr>
              <a:t>), par la présence de matériel organique (sang, selle, exudat), par les température basse et si les bactérie sont présentes en grande quantité. Lorsqu’il y a un contact, il se fait principalement via les mains du personnel soignant.</a:t>
            </a:r>
          </a:p>
          <a:p>
            <a:pPr eaLnBrk="1" hangingPunct="1">
              <a:spcBef>
                <a:spcPct val="0"/>
              </a:spcBef>
            </a:pPr>
            <a:endParaRPr lang="en-GB" smtClean="0"/>
          </a:p>
          <a:p>
            <a:pPr eaLnBrk="1" hangingPunct="1">
              <a:spcBef>
                <a:spcPct val="0"/>
              </a:spcBef>
            </a:pPr>
            <a:r>
              <a:rPr lang="en-GB" smtClean="0"/>
              <a:t>LCR = liquide céphalo-rachidien	CDI = infection à </a:t>
            </a:r>
            <a:r>
              <a:rPr lang="en-GB" i="1" smtClean="0"/>
              <a:t>Clostridium difficile</a:t>
            </a:r>
            <a:endParaRPr lang="en-GB" smtClean="0"/>
          </a:p>
          <a:p>
            <a:pPr eaLnBrk="1" hangingPunct="1">
              <a:spcBef>
                <a:spcPct val="0"/>
              </a:spcBef>
            </a:pPr>
            <a:r>
              <a:rPr lang="en-GB" smtClean="0"/>
              <a:t>GI = gastrointestinal		US = unité de soins</a:t>
            </a:r>
          </a:p>
          <a:p>
            <a:pPr eaLnBrk="1" hangingPunct="1">
              <a:spcBef>
                <a:spcPct val="0"/>
              </a:spcBef>
            </a:pPr>
            <a:r>
              <a:rPr lang="en-GB" smtClean="0"/>
              <a:t>NP = </a:t>
            </a:r>
            <a:r>
              <a:rPr lang="hr-HR" smtClean="0">
                <a:cs typeface="Times New Roman" pitchFamily="18" charset="0"/>
              </a:rPr>
              <a:t>Nasopharyng</a:t>
            </a:r>
            <a:r>
              <a:rPr lang="fr-FR" smtClean="0">
                <a:cs typeface="Times New Roman" pitchFamily="18" charset="0"/>
              </a:rPr>
              <a:t>ée</a:t>
            </a:r>
            <a:r>
              <a:rPr lang="en-US" smtClean="0">
                <a:cs typeface="Times New Roman" pitchFamily="18" charset="0"/>
              </a:rPr>
              <a:t>		UTI = infection du tractus urinaire</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65E469-10B9-4314-9CCE-41EAFE2A5438}" type="slidenum">
              <a:rPr lang="hr-HR"/>
              <a:pPr fontAlgn="base">
                <a:spcBef>
                  <a:spcPct val="0"/>
                </a:spcBef>
                <a:spcAft>
                  <a:spcPct val="0"/>
                </a:spcAft>
                <a:defRPr/>
              </a:pPr>
              <a:t>8</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GI = gastrointestinal		GU = genitourinaire</a:t>
            </a:r>
          </a:p>
          <a:p>
            <a:pPr eaLnBrk="1" hangingPunct="1">
              <a:spcBef>
                <a:spcPct val="0"/>
              </a:spcBef>
            </a:pPr>
            <a:r>
              <a:rPr lang="en-GB" smtClean="0"/>
              <a:t>US = unité de soins		NP = </a:t>
            </a:r>
            <a:r>
              <a:rPr lang="hr-HR" smtClean="0">
                <a:cs typeface="Times New Roman" pitchFamily="18" charset="0"/>
              </a:rPr>
              <a:t>Nasopharyngeal</a:t>
            </a:r>
            <a:endParaRPr lang="en-US" smtClean="0">
              <a:cs typeface="Times New Roman" pitchFamily="18" charset="0"/>
            </a:endParaRPr>
          </a:p>
          <a:p>
            <a:pPr eaLnBrk="1" hangingPunct="1">
              <a:spcBef>
                <a:spcPct val="0"/>
              </a:spcBef>
            </a:pPr>
            <a:r>
              <a:rPr lang="en-US" smtClean="0">
                <a:cs typeface="Times New Roman" pitchFamily="18" charset="0"/>
              </a:rPr>
              <a:t>UTI = infection du tractus urinaire</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Reference: IFIC Basic Concepts of Infection Control - http://www.theific.org/basic_concepts/index.htm. </a:t>
            </a:r>
            <a:r>
              <a:rPr lang="en-GB" smtClean="0"/>
              <a:t>It would be advisable to download all 4 tables (Tables 7.1-7.4) and give it to course participants.</a:t>
            </a:r>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C7A8B-CB29-43C6-8504-EC0053A04F2C}" type="slidenum">
              <a:rPr lang="hr-HR"/>
              <a:pPr fontAlgn="base">
                <a:spcBef>
                  <a:spcPct val="0"/>
                </a:spcBef>
                <a:spcAft>
                  <a:spcPct val="0"/>
                </a:spcAft>
                <a:defRPr/>
              </a:pPr>
              <a:t>9</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GI = gastrointestinal		GU = genitourinaire</a:t>
            </a:r>
          </a:p>
          <a:p>
            <a:pPr eaLnBrk="1" hangingPunct="1">
              <a:spcBef>
                <a:spcPct val="0"/>
              </a:spcBef>
            </a:pPr>
            <a:r>
              <a:rPr lang="en-GB" smtClean="0"/>
              <a:t>US = unité de soins		</a:t>
            </a:r>
            <a:r>
              <a:rPr lang="en-US" smtClean="0">
                <a:cs typeface="Times New Roman" pitchFamily="18" charset="0"/>
              </a:rPr>
              <a:t>UTI = infection du tractus urinaire</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Reference: IFIC Basic Concepts of Infection Control - http://www.theific.org/basic_concepts/index.htm. </a:t>
            </a:r>
            <a:r>
              <a:rPr lang="en-GB" smtClean="0"/>
              <a:t>It would be advisable to download all 4 tables (Tables 7.1-7.4) and give it to course participants.</a:t>
            </a:r>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BAE43-5BD9-48E8-BE5A-9F4095E405C0}" type="slidenum">
              <a:rPr lang="hr-HR"/>
              <a:pPr fontAlgn="base">
                <a:spcBef>
                  <a:spcPct val="0"/>
                </a:spcBef>
                <a:spcAft>
                  <a:spcPct val="0"/>
                </a:spcAft>
                <a:defRPr/>
              </a:pPr>
              <a:t>10</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LCR = Liquide céphalorachidien	GI = gastrointestinal		</a:t>
            </a:r>
          </a:p>
          <a:p>
            <a:pPr eaLnBrk="1" hangingPunct="1">
              <a:spcBef>
                <a:spcPct val="0"/>
              </a:spcBef>
            </a:pPr>
            <a:r>
              <a:rPr lang="en-GB" smtClean="0"/>
              <a:t>US = unité de soins		NP = </a:t>
            </a:r>
            <a:r>
              <a:rPr lang="hr-HR" smtClean="0">
                <a:cs typeface="Times New Roman" pitchFamily="18" charset="0"/>
              </a:rPr>
              <a:t>Nasopharyng</a:t>
            </a:r>
            <a:r>
              <a:rPr lang="fr-FR" smtClean="0">
                <a:cs typeface="Times New Roman" pitchFamily="18" charset="0"/>
              </a:rPr>
              <a:t>é</a:t>
            </a:r>
            <a:r>
              <a:rPr lang="en-US" smtClean="0">
                <a:cs typeface="Times New Roman" pitchFamily="18" charset="0"/>
              </a:rPr>
              <a:t>		</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Reference: IFIC Basic Concepts of Infection Control - http://www.theific.org/basic_concepts/index.htm. </a:t>
            </a:r>
            <a:r>
              <a:rPr lang="en-GB" smtClean="0"/>
              <a:t>It would be advisable to download all 4 tables (Tables 7.1-7.4) and give it to course participants.</a:t>
            </a:r>
          </a:p>
          <a:p>
            <a:pPr eaLnBrk="1" hangingPunct="1">
              <a:spcBef>
                <a:spcPct val="0"/>
              </a:spcBef>
            </a:pP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9D064-D15E-4AB7-8A14-0214B0084582}" type="slidenum">
              <a:rPr lang="hr-HR"/>
              <a:pPr fontAlgn="base">
                <a:spcBef>
                  <a:spcPct val="0"/>
                </a:spcBef>
                <a:spcAft>
                  <a:spcPct val="0"/>
                </a:spcAft>
                <a:defRPr/>
              </a:pPr>
              <a:t>11</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Reference: IFIC Basic Concepts of Infection Control - http://www.theific.org/basic_concepts/index.htm. </a:t>
            </a:r>
            <a:r>
              <a:rPr lang="fr-FR" smtClean="0"/>
              <a:t>Il serait conseillé de télécharger tous les quatre tableaux (de 7.1 à 7.4) et donner aux participants du cours.</a:t>
            </a:r>
            <a:endParaRPr lang="en-US" smtClean="0">
              <a:cs typeface="Times New Roman" pitchFamily="18" charset="0"/>
            </a:endParaRPr>
          </a:p>
          <a:p>
            <a:pPr eaLnBrk="1" hangingPunct="1">
              <a:spcBef>
                <a:spcPct val="0"/>
              </a:spcBef>
            </a:pPr>
            <a:endParaRPr lang="en-US" smtClean="0">
              <a:cs typeface="Times New Roman" pitchFamily="18" charset="0"/>
            </a:endParaRPr>
          </a:p>
          <a:p>
            <a:pPr eaLnBrk="1" hangingPunct="1">
              <a:spcBef>
                <a:spcPct val="0"/>
              </a:spcBef>
            </a:pPr>
            <a:endParaRPr lang="en-GB"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73638-CE2C-4012-A61A-DA0840A02AC1}" type="slidenum">
              <a:rPr lang="hr-HR"/>
              <a:pPr fontAlgn="base">
                <a:spcBef>
                  <a:spcPct val="0"/>
                </a:spcBef>
                <a:spcAft>
                  <a:spcPct val="0"/>
                </a:spcAft>
                <a:defRPr/>
              </a:pPr>
              <a:t>12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24750" y="6043613"/>
            <a:ext cx="792163" cy="554037"/>
          </a:xfrm>
          <a:prstGeom prst="rect">
            <a:avLst/>
          </a:prstGeom>
          <a:noFill/>
          <a:ln w="9525">
            <a:noFill/>
            <a:miter lim="800000"/>
            <a:headEnd/>
            <a:tailEnd/>
          </a:ln>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hr-HR"/>
              <a:t>August 23, 2013</a:t>
            </a: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sz="1400">
                <a:latin typeface="Arial" pitchFamily="34" charset="0"/>
                <a:cs typeface="Arial" pitchFamily="34" charset="0"/>
              </a:defRPr>
            </a:lvl1pPr>
          </a:lstStyle>
          <a:p>
            <a:pPr>
              <a:defRPr/>
            </a:pPr>
            <a:fld id="{20CE35B4-DDAA-4215-9CED-72CF7E88E227}" type="slidenum">
              <a:rPr lang="hr-HR"/>
              <a:pPr>
                <a:defRPr/>
              </a:pPr>
              <a:t>‹N°›</a:t>
            </a:fld>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hr-HR"/>
              <a:t>August 23, 2013</a:t>
            </a: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D95850F-D3C6-4685-AE42-C80530109BE2}" type="slidenum">
              <a:rPr lang="hr-HR"/>
              <a:pPr>
                <a:defRPr/>
              </a:pPr>
              <a:t>‹N°›</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hr-HR"/>
              <a:t>August 23, 2013</a:t>
            </a: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81B5B0CA-9880-43B3-9CE2-790686557C79}" type="slidenum">
              <a:rPr lang="hr-HR"/>
              <a:pPr>
                <a:defRPr/>
              </a:pPr>
              <a:t>‹N°›</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hr-HR"/>
              <a:t>August 23, 2013</a:t>
            </a:r>
          </a:p>
        </p:txBody>
      </p:sp>
      <p:sp>
        <p:nvSpPr>
          <p:cNvPr id="8" name="Footer Placeholder 7"/>
          <p:cNvSpPr>
            <a:spLocks noGrp="1"/>
          </p:cNvSpPr>
          <p:nvPr>
            <p:ph type="ftr" sz="quarter" idx="11"/>
          </p:nvPr>
        </p:nvSpPr>
        <p:spPr/>
        <p:txBody>
          <a:bodyPr/>
          <a:lstStyle>
            <a:lvl1pPr>
              <a:defRPr/>
            </a:lvl1pPr>
          </a:lstStyle>
          <a:p>
            <a:pPr>
              <a:defRPr/>
            </a:pPr>
            <a:endParaRPr lang="hr-HR"/>
          </a:p>
        </p:txBody>
      </p:sp>
      <p:sp>
        <p:nvSpPr>
          <p:cNvPr id="9" name="Slide Number Placeholder 8"/>
          <p:cNvSpPr>
            <a:spLocks noGrp="1"/>
          </p:cNvSpPr>
          <p:nvPr>
            <p:ph type="sldNum" sz="quarter" idx="12"/>
          </p:nvPr>
        </p:nvSpPr>
        <p:spPr/>
        <p:txBody>
          <a:bodyPr/>
          <a:lstStyle>
            <a:lvl1pPr>
              <a:defRPr sz="1400">
                <a:latin typeface="Arial" pitchFamily="34" charset="0"/>
                <a:cs typeface="Arial" pitchFamily="34" charset="0"/>
              </a:defRPr>
            </a:lvl1pPr>
          </a:lstStyle>
          <a:p>
            <a:pPr>
              <a:defRPr/>
            </a:pPr>
            <a:fld id="{5FA51C71-A95C-475B-B140-29B487CAE0C2}" type="slidenum">
              <a:rPr lang="hr-HR"/>
              <a:pPr>
                <a:defRPr/>
              </a:pPr>
              <a:t>‹N°›</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hr-HR"/>
              <a:t>August 23, 2013</a:t>
            </a:r>
          </a:p>
        </p:txBody>
      </p:sp>
      <p:sp>
        <p:nvSpPr>
          <p:cNvPr id="4" name="Footer Placeholder 3"/>
          <p:cNvSpPr>
            <a:spLocks noGrp="1"/>
          </p:cNvSpPr>
          <p:nvPr>
            <p:ph type="ftr" sz="quarter" idx="11"/>
          </p:nvPr>
        </p:nvSpPr>
        <p:spPr/>
        <p:txBody>
          <a:bodyPr/>
          <a:lstStyle>
            <a:lvl1pPr>
              <a:defRPr/>
            </a:lvl1pPr>
          </a:lstStyle>
          <a:p>
            <a:pPr>
              <a:defRPr/>
            </a:pPr>
            <a:endParaRPr lang="hr-HR"/>
          </a:p>
        </p:txBody>
      </p:sp>
      <p:sp>
        <p:nvSpPr>
          <p:cNvPr id="5" name="Slide Number Placeholder 4"/>
          <p:cNvSpPr>
            <a:spLocks noGrp="1"/>
          </p:cNvSpPr>
          <p:nvPr>
            <p:ph type="sldNum" sz="quarter" idx="12"/>
          </p:nvPr>
        </p:nvSpPr>
        <p:spPr/>
        <p:txBody>
          <a:bodyPr/>
          <a:lstStyle>
            <a:lvl1pPr>
              <a:defRPr sz="1400">
                <a:latin typeface="Arial" pitchFamily="34" charset="0"/>
                <a:cs typeface="Arial" pitchFamily="34" charset="0"/>
              </a:defRPr>
            </a:lvl1pPr>
          </a:lstStyle>
          <a:p>
            <a:pPr>
              <a:defRPr/>
            </a:pPr>
            <a:fld id="{E6EC7FA9-FC9F-4500-8184-5A6E3FEB06EF}" type="slidenum">
              <a:rPr lang="hr-HR"/>
              <a:pPr>
                <a:defRPr/>
              </a:pPr>
              <a:t>‹N°›</a:t>
            </a:fld>
            <a:endParaRPr lang="hr-H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hr-HR"/>
              <a:t>August 23, 2013</a:t>
            </a:r>
          </a:p>
        </p:txBody>
      </p:sp>
      <p:sp>
        <p:nvSpPr>
          <p:cNvPr id="3" name="Footer Placeholder 2"/>
          <p:cNvSpPr>
            <a:spLocks noGrp="1"/>
          </p:cNvSpPr>
          <p:nvPr>
            <p:ph type="ftr" sz="quarter" idx="11"/>
          </p:nvPr>
        </p:nvSpPr>
        <p:spPr/>
        <p:txBody>
          <a:bodyPr/>
          <a:lstStyle>
            <a:lvl1pPr>
              <a:defRPr/>
            </a:lvl1pPr>
          </a:lstStyle>
          <a:p>
            <a:pPr>
              <a:defRPr/>
            </a:pPr>
            <a:endParaRPr lang="hr-HR"/>
          </a:p>
        </p:txBody>
      </p:sp>
      <p:sp>
        <p:nvSpPr>
          <p:cNvPr id="4" name="Slide Number Placeholder 3"/>
          <p:cNvSpPr>
            <a:spLocks noGrp="1"/>
          </p:cNvSpPr>
          <p:nvPr>
            <p:ph type="sldNum" sz="quarter" idx="12"/>
          </p:nvPr>
        </p:nvSpPr>
        <p:spPr/>
        <p:txBody>
          <a:bodyPr/>
          <a:lstStyle>
            <a:lvl1pPr>
              <a:defRPr sz="1400">
                <a:latin typeface="Arial" pitchFamily="34" charset="0"/>
                <a:cs typeface="Arial" pitchFamily="34" charset="0"/>
              </a:defRPr>
            </a:lvl1pPr>
          </a:lstStyle>
          <a:p>
            <a:pPr>
              <a:defRPr/>
            </a:pPr>
            <a:fld id="{52AE6020-3D1E-4CEB-898E-6BA5665A21CA}" type="slidenum">
              <a:rPr lang="hr-HR"/>
              <a:pPr>
                <a:defRPr/>
              </a:pPr>
              <a:t>‹N°›</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p:txBody>
          <a:bodyPr/>
          <a:lstStyle>
            <a:lvl1pPr>
              <a:defRPr sz="1400">
                <a:latin typeface="Arial" pitchFamily="34" charset="0"/>
                <a:cs typeface="Arial" pitchFamily="34" charset="0"/>
              </a:defRPr>
            </a:lvl1pPr>
          </a:lstStyle>
          <a:p>
            <a:pPr>
              <a:defRPr/>
            </a:pPr>
            <a:r>
              <a:rPr lang="hr-HR" altLang="en-US"/>
              <a:t>August 23, 2013</a:t>
            </a: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sz="1400">
                <a:latin typeface="Arial" pitchFamily="34" charset="0"/>
                <a:cs typeface="Arial" pitchFamily="34" charset="0"/>
              </a:defRPr>
            </a:lvl1pPr>
          </a:lstStyle>
          <a:p>
            <a:pPr>
              <a:defRPr/>
            </a:pPr>
            <a:fld id="{AB4ACB03-FA14-4C25-9EF3-B47A17871E50}" type="slidenum">
              <a:rPr lang="en-US" altLang="en-US"/>
              <a:pPr>
                <a:defRPr/>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noFill/>
          </a:ln>
        </p:spPr>
        <p:txBody>
          <a:bodyPr vert="horz" lIns="0" tIns="0" rIns="0" bIns="0" rtlCol="0" anchor="ctr"/>
          <a:lstStyle>
            <a:lvl1pPr algn="ctr" fontAlgn="auto">
              <a:spcBef>
                <a:spcPts val="0"/>
              </a:spcBef>
              <a:spcAft>
                <a:spcPts val="0"/>
              </a:spcAft>
              <a:defRPr sz="1400">
                <a:solidFill>
                  <a:srgbClr val="FFFFFF"/>
                </a:solidFill>
                <a:latin typeface="+mn-lt"/>
              </a:defRPr>
            </a:lvl1pPr>
          </a:lstStyle>
          <a:p>
            <a:pPr>
              <a:defRPr/>
            </a:pPr>
            <a:r>
              <a:rPr lang="en-US"/>
              <a:t>ari</a:t>
            </a:r>
            <a:endParaRPr lang="hr-H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hr-H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400">
                <a:solidFill>
                  <a:schemeClr val="bg2"/>
                </a:solidFill>
                <a:latin typeface="Arial" pitchFamily="34" charset="0"/>
                <a:cs typeface="Arial" pitchFamily="34" charset="0"/>
              </a:defRPr>
            </a:lvl1pPr>
          </a:lstStyle>
          <a:p>
            <a:pPr>
              <a:defRPr/>
            </a:pPr>
            <a:r>
              <a:rPr lang="hr-HR"/>
              <a:t>August 23, 2013</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11188" y="1125538"/>
            <a:ext cx="7416800" cy="4319587"/>
          </a:xfrm>
        </p:spPr>
        <p:txBody>
          <a:bodyPr/>
          <a:lstStyle/>
          <a:p>
            <a:pPr eaLnBrk="1" fontAlgn="auto" hangingPunct="1">
              <a:spcAft>
                <a:spcPts val="0"/>
              </a:spcAft>
              <a:defRPr/>
            </a:pPr>
            <a:r>
              <a:rPr lang="fr-FR" sz="5400" dirty="0" smtClean="0"/>
              <a:t>Rôle du laboratoire de microbiologie environnementale dans la prévention et le contrôle des infections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5" name="Group 55"/>
          <p:cNvGraphicFramePr>
            <a:graphicFrameLocks noGrp="1"/>
          </p:cNvGraphicFramePr>
          <p:nvPr>
            <p:ph idx="1"/>
          </p:nvPr>
        </p:nvGraphicFramePr>
        <p:xfrm>
          <a:off x="395288" y="404813"/>
          <a:ext cx="7848600" cy="5308600"/>
        </p:xfrm>
        <a:graphic>
          <a:graphicData uri="http://schemas.openxmlformats.org/drawingml/2006/table">
            <a:tbl>
              <a:tblPr/>
              <a:tblGrid>
                <a:gridCol w="1296987"/>
                <a:gridCol w="1655763"/>
                <a:gridCol w="1728787"/>
                <a:gridCol w="1439863"/>
                <a:gridCol w="1727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FFFFFF"/>
                          </a:solidFill>
                          <a:effectLst/>
                          <a:latin typeface="Calibri" pitchFamily="34" charset="0"/>
                        </a:rPr>
                        <a:t>Bacteries</a:t>
                      </a:r>
                      <a:endParaRPr kumimoji="0" lang="en-GB"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Enterobacter species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Escherichia coli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Helicobacter pylori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Klebsiella pneumoniae</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ubiquitaire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tractus GI</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 et GU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Muqueuse gastrique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ubiquitaire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tractus GI</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5-49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1,5 heures à 16 mois</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moins de 90 minutes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2 heures à plus de 30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Contact,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aliment</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Fecal-oral, </a:t>
                      </a:r>
                      <a:r>
                        <a:rPr kumimoji="0" lang="en-US" sz="1800" b="0" i="0" u="none" strike="noStrike" cap="none" normalizeH="0" baseline="0" smtClean="0">
                          <a:ln>
                            <a:noFill/>
                          </a:ln>
                          <a:solidFill>
                            <a:srgbClr val="000000"/>
                          </a:solidFill>
                          <a:effectLst/>
                          <a:latin typeface="Calibri" pitchFamily="34" charset="0"/>
                          <a:cs typeface="Times New Roman" pitchFamily="18" charset="0"/>
                        </a:rPr>
                        <a:t>contact, endogène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rgbClr val="000000"/>
                          </a:solidFill>
                          <a:effectLst/>
                          <a:latin typeface="Calibri" pitchFamily="34" charset="0"/>
                          <a:cs typeface="Times New Roman" pitchFamily="18" charset="0"/>
                        </a:rPr>
                        <a:t>Endoscopes</a:t>
                      </a:r>
                      <a:r>
                        <a:rPr kumimoji="0" lang="fr-FR" sz="18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GI </a:t>
                      </a: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Contact, endogène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UTI, sepsis,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plaies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Times New Roman" pitchFamily="18" charset="0"/>
                        </a:rPr>
                        <a:t>UTI, sepsis, méningite néonatale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G</a:t>
                      </a:r>
                      <a:r>
                        <a:rPr kumimoji="0" lang="fr-FR" sz="1800" b="0" i="0" u="none" strike="noStrike" cap="none" normalizeH="0" baseline="0" smtClean="0">
                          <a:ln>
                            <a:noFill/>
                          </a:ln>
                          <a:solidFill>
                            <a:srgbClr val="000000"/>
                          </a:solidFill>
                          <a:effectLst/>
                          <a:latin typeface="Calibri" pitchFamily="34" charset="0"/>
                          <a:cs typeface="Times New Roman" pitchFamily="18" charset="0"/>
                        </a:rPr>
                        <a:t>astrite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UTI, sepsis,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pneumonie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Variable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Variable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Variable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Variable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main et équipement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main, usage des cephalosporines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Désinfection des endoscopes GI</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main, usage des cephalosporines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565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25652"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768455C-B64F-470E-825B-6D94F4EAC177}" type="slidenum">
              <a:rPr lang="hr-HR"/>
              <a:pPr fontAlgn="base">
                <a:spcBef>
                  <a:spcPct val="0"/>
                </a:spcBef>
                <a:spcAft>
                  <a:spcPct val="0"/>
                </a:spcAft>
                <a:defRPr/>
              </a:pPr>
              <a:t>10</a:t>
            </a:fld>
            <a:endParaRPr lang="hr-H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95288" y="404813"/>
          <a:ext cx="7848600" cy="5578475"/>
        </p:xfrm>
        <a:graphic>
          <a:graphicData uri="http://schemas.openxmlformats.org/drawingml/2006/table">
            <a:tbl>
              <a:tblPr/>
              <a:tblGrid>
                <a:gridCol w="1368425"/>
                <a:gridCol w="1679575"/>
                <a:gridCol w="1849437"/>
                <a:gridCol w="1582738"/>
                <a:gridCol w="13684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Bacteries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Legionella pneumophila</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Listeria monocytogenes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M</a:t>
                      </a:r>
                      <a:r>
                        <a:rPr kumimoji="0" lang="en-US" sz="1800" b="1" i="1" u="none" strike="noStrike" cap="none" normalizeH="0" baseline="0" smtClean="0">
                          <a:ln>
                            <a:noFill/>
                          </a:ln>
                          <a:solidFill>
                            <a:srgbClr val="FFFFFF"/>
                          </a:solidFill>
                          <a:effectLst/>
                          <a:latin typeface="Calibri" pitchFamily="34" charset="0"/>
                          <a:cs typeface="Times New Roman" pitchFamily="18" charset="0"/>
                        </a:rPr>
                        <a:t>.</a:t>
                      </a:r>
                      <a:r>
                        <a:rPr kumimoji="0" lang="hr-HR" sz="1800" b="1" i="1" u="none" strike="noStrike" cap="none" normalizeH="0" baseline="0" smtClean="0">
                          <a:ln>
                            <a:noFill/>
                          </a:ln>
                          <a:solidFill>
                            <a:srgbClr val="FFFFFF"/>
                          </a:solidFill>
                          <a:effectLst/>
                          <a:latin typeface="Calibri" pitchFamily="34" charset="0"/>
                          <a:cs typeface="Times New Roman" pitchFamily="18" charset="0"/>
                        </a:rPr>
                        <a:t> tuberculosis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Neisseria meningitidis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Eau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Sol, tractus 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Tractus respiratoire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NP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1 jour à plusieurs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1 jour à 4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dans les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Aérosols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Aliment, équipement, périnatal</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Aéroporté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Goutelettes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Légionellose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Méningite, bactériémie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Tuberculose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M</a:t>
                      </a:r>
                      <a:r>
                        <a:rPr kumimoji="0" lang="fr-FR" sz="1800" b="0" i="0" u="none" strike="noStrike" cap="none" normalizeH="0" baseline="0" smtClean="0">
                          <a:ln>
                            <a:noFill/>
                          </a:ln>
                          <a:solidFill>
                            <a:srgbClr val="000000"/>
                          </a:solidFill>
                          <a:effectLst/>
                          <a:latin typeface="Calibri" pitchFamily="34" charset="0"/>
                          <a:cs typeface="Times New Roman" pitchFamily="18" charset="0"/>
                        </a:rPr>
                        <a:t>éningite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Expectoration, sang</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Sang</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LCR</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Expectoration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LCR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Chloration ou température d’usage à 55°C</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Contrôle alimentaire, lavage des équipement en crèche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769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2770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521187F6-C72B-41AE-98A5-CDD8A0394FCE}" type="slidenum">
              <a:rPr lang="hr-HR"/>
              <a:pPr fontAlgn="base">
                <a:spcBef>
                  <a:spcPct val="0"/>
                </a:spcBef>
                <a:spcAft>
                  <a:spcPct val="0"/>
                </a:spcAft>
                <a:defRPr/>
              </a:pPr>
              <a:t>11</a:t>
            </a:fld>
            <a:endParaRPr lang="hr-H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50" name="Group 54"/>
          <p:cNvGraphicFramePr>
            <a:graphicFrameLocks noGrp="1"/>
          </p:cNvGraphicFramePr>
          <p:nvPr>
            <p:ph idx="1"/>
          </p:nvPr>
        </p:nvGraphicFramePr>
        <p:xfrm>
          <a:off x="395288" y="404813"/>
          <a:ext cx="7848600" cy="5578475"/>
        </p:xfrm>
        <a:graphic>
          <a:graphicData uri="http://schemas.openxmlformats.org/drawingml/2006/table">
            <a:tbl>
              <a:tblPr/>
              <a:tblGrid>
                <a:gridCol w="1368425"/>
                <a:gridCol w="1679575"/>
                <a:gridCol w="1849437"/>
                <a:gridCol w="1582738"/>
                <a:gridCol w="13684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Bacteries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cs typeface="Times New Roman" pitchFamily="18" charset="0"/>
                        </a:rPr>
                        <a:t>Proteus species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cs typeface="Times New Roman" pitchFamily="18" charset="0"/>
                        </a:rPr>
                        <a:t>Pseudomonas aeruginosa</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cs typeface="Times New Roman" pitchFamily="18" charset="0"/>
                        </a:rPr>
                        <a:t>Salmonella species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cs typeface="Times New Roman" pitchFamily="18" charset="0"/>
                        </a:rPr>
                        <a:t>Salmonella typhi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 eau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1-2 jours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6 heures à 16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1 jour</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10 mois à 4,2 ans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0">
                        <a:lnSpc>
                          <a:spcPts val="1400"/>
                        </a:lnSpc>
                        <a:spcBef>
                          <a:spcPct val="0"/>
                        </a:spcBef>
                        <a:spcAft>
                          <a:spcPts val="30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Fécal-oral</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Fécal-oral</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UTI, sepsis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Diarrhée, sepsis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Tyfièvre typhoïde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Urine, sang</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Selles, sang</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Selles, sang</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des mains et équipement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des mains et équipement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usage des antibiotiques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Contrôle alimentaire et de l’eau, lavage des mains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Contrôle alimentaire et de l’eau, lavage des mains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974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29748"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5DB0FB22-2FEE-478A-A424-62C91567D6E9}" type="slidenum">
              <a:rPr lang="hr-HR"/>
              <a:pPr fontAlgn="base">
                <a:spcBef>
                  <a:spcPct val="0"/>
                </a:spcBef>
                <a:spcAft>
                  <a:spcPct val="0"/>
                </a:spcAft>
                <a:defRPr/>
              </a:pPr>
              <a:t>12</a:t>
            </a:fld>
            <a:endParaRPr lang="hr-H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98" name="Group 54"/>
          <p:cNvGraphicFramePr>
            <a:graphicFrameLocks noGrp="1"/>
          </p:cNvGraphicFramePr>
          <p:nvPr>
            <p:ph idx="1"/>
          </p:nvPr>
        </p:nvGraphicFramePr>
        <p:xfrm>
          <a:off x="323850" y="404813"/>
          <a:ext cx="7993063" cy="5599112"/>
        </p:xfrm>
        <a:graphic>
          <a:graphicData uri="http://schemas.openxmlformats.org/drawingml/2006/table">
            <a:tbl>
              <a:tblPr/>
              <a:tblGrid>
                <a:gridCol w="1368425"/>
                <a:gridCol w="1679575"/>
                <a:gridCol w="1847850"/>
                <a:gridCol w="1584325"/>
                <a:gridCol w="15128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Bacteries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Salmonella typhimurium</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Serratia marcescens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Shigella species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a:t>
                      </a:r>
                      <a:r>
                        <a:rPr kumimoji="0" lang="en-US" sz="1800" b="1" i="1" u="none" strike="noStrike" cap="none" normalizeH="0" baseline="0" smtClean="0">
                          <a:ln>
                            <a:noFill/>
                          </a:ln>
                          <a:solidFill>
                            <a:srgbClr val="FFFFFF"/>
                          </a:solidFill>
                          <a:effectLst/>
                          <a:latin typeface="Calibri" pitchFamily="34" charset="0"/>
                          <a:cs typeface="Times New Roman" pitchFamily="18" charset="0"/>
                        </a:rPr>
                        <a:t>. </a:t>
                      </a:r>
                      <a:r>
                        <a:rPr kumimoji="0" lang="hr-HR" sz="1800" b="1" i="1" u="none" strike="noStrike" cap="none" normalizeH="0" baseline="0" smtClean="0">
                          <a:ln>
                            <a:noFill/>
                          </a:ln>
                          <a:solidFill>
                            <a:srgbClr val="FFFFFF"/>
                          </a:solidFill>
                          <a:effectLst/>
                          <a:latin typeface="Calibri" pitchFamily="34" charset="0"/>
                          <a:cs typeface="Times New Roman" pitchFamily="18" charset="0"/>
                        </a:rPr>
                        <a:t>aureus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 aire humide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Peau, muqueuse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10 mois à 4,2 ans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3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 à</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2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2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 à</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5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7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 à</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7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Fécal-oral</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voie veineuse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Fécal-oral</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goutelettes, equipement,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Diarrh</a:t>
                      </a:r>
                      <a:r>
                        <a:rPr kumimoji="0" lang="fr-FR" sz="1800" b="0" i="0" u="none" strike="noStrike" cap="none" normalizeH="0" baseline="0" smtClean="0">
                          <a:ln>
                            <a:noFill/>
                          </a:ln>
                          <a:solidFill>
                            <a:srgbClr val="000000"/>
                          </a:solidFill>
                          <a:effectLst/>
                          <a:latin typeface="Calibri" pitchFamily="34" charset="0"/>
                          <a:cs typeface="Times New Roman" pitchFamily="18" charset="0"/>
                        </a:rPr>
                        <a:t>é</a:t>
                      </a:r>
                      <a:r>
                        <a:rPr kumimoji="0" lang="hr-HR" sz="1800" b="0" i="0" u="none" strike="noStrike" cap="none" normalizeH="0" baseline="0" smtClean="0">
                          <a:ln>
                            <a:noFill/>
                          </a:ln>
                          <a:solidFill>
                            <a:srgbClr val="000000"/>
                          </a:solidFill>
                          <a:effectLst/>
                          <a:latin typeface="Calibri" pitchFamily="34" charset="0"/>
                          <a:cs typeface="Times New Roman" pitchFamily="18" charset="0"/>
                        </a:rPr>
                        <a:t>e, sepsis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Sepsis,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plaie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Diarrh</a:t>
                      </a:r>
                      <a:r>
                        <a:rPr kumimoji="0" lang="fr-FR" sz="1800" b="0" i="0" u="none" strike="noStrike" cap="none" normalizeH="0" baseline="0" smtClean="0">
                          <a:ln>
                            <a:noFill/>
                          </a:ln>
                          <a:solidFill>
                            <a:srgbClr val="000000"/>
                          </a:solidFill>
                          <a:effectLst/>
                          <a:latin typeface="Calibri" pitchFamily="34" charset="0"/>
                          <a:cs typeface="Times New Roman" pitchFamily="18" charset="0"/>
                        </a:rPr>
                        <a:t>é</a:t>
                      </a:r>
                      <a:r>
                        <a:rPr kumimoji="0" lang="hr-HR" sz="1800" b="0" i="0" u="none" strike="noStrike" cap="none" normalizeH="0" baseline="0" smtClean="0">
                          <a:ln>
                            <a:noFill/>
                          </a:ln>
                          <a:solidFill>
                            <a:srgbClr val="000000"/>
                          </a:solidFill>
                          <a:effectLst/>
                          <a:latin typeface="Calibri" pitchFamily="34" charset="0"/>
                          <a:cs typeface="Times New Roman" pitchFamily="18" charset="0"/>
                        </a:rPr>
                        <a:t>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Selles, sang</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Sang, exudat</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Selles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Contrôle alimentaire, eau, lavage des mains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équipement, des 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équipement, des 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des mains, usage des antibiotiques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3179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31796"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7BF3B10-EA10-470C-B6A7-5F7F6739E906}" type="slidenum">
              <a:rPr lang="hr-HR"/>
              <a:pPr fontAlgn="base">
                <a:spcBef>
                  <a:spcPct val="0"/>
                </a:spcBef>
                <a:spcAft>
                  <a:spcPct val="0"/>
                </a:spcAft>
                <a:defRPr/>
              </a:pPr>
              <a:t>13</a:t>
            </a:fld>
            <a:endParaRPr lang="hr-H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47" name="Group 55"/>
          <p:cNvGraphicFramePr>
            <a:graphicFrameLocks noGrp="1"/>
          </p:cNvGraphicFramePr>
          <p:nvPr>
            <p:ph idx="1"/>
          </p:nvPr>
        </p:nvGraphicFramePr>
        <p:xfrm>
          <a:off x="323850" y="404813"/>
          <a:ext cx="7993063" cy="6148387"/>
        </p:xfrm>
        <a:graphic>
          <a:graphicData uri="http://schemas.openxmlformats.org/drawingml/2006/table">
            <a:tbl>
              <a:tblPr/>
              <a:tblGrid>
                <a:gridCol w="1368425"/>
                <a:gridCol w="1679575"/>
                <a:gridCol w="1847850"/>
                <a:gridCol w="1584325"/>
                <a:gridCol w="151288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Bacteries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a:t>
                      </a:r>
                      <a:r>
                        <a:rPr kumimoji="0" lang="en-US" sz="1800" b="1" i="1" u="none" strike="noStrike" cap="none" normalizeH="0" baseline="0" smtClean="0">
                          <a:ln>
                            <a:noFill/>
                          </a:ln>
                          <a:solidFill>
                            <a:srgbClr val="FFFFFF"/>
                          </a:solidFill>
                          <a:effectLst/>
                          <a:latin typeface="Calibri" pitchFamily="34" charset="0"/>
                          <a:cs typeface="Times New Roman" pitchFamily="18" charset="0"/>
                        </a:rPr>
                        <a:t>. </a:t>
                      </a:r>
                      <a:r>
                        <a:rPr kumimoji="0" lang="hr-HR" sz="1800" b="1" i="1" u="none" strike="noStrike" cap="none" normalizeH="0" baseline="0" smtClean="0">
                          <a:ln>
                            <a:noFill/>
                          </a:ln>
                          <a:solidFill>
                            <a:srgbClr val="FFFFFF"/>
                          </a:solidFill>
                          <a:effectLst/>
                          <a:latin typeface="Calibri" pitchFamily="34" charset="0"/>
                          <a:cs typeface="Times New Roman" pitchFamily="18" charset="0"/>
                        </a:rPr>
                        <a:t>agalactiae </a:t>
                      </a:r>
                      <a:r>
                        <a:rPr kumimoji="0" lang="hr-HR" sz="1800" b="1" i="0" u="none" strike="noStrike" cap="none" normalizeH="0" baseline="0" smtClean="0">
                          <a:ln>
                            <a:noFill/>
                          </a:ln>
                          <a:solidFill>
                            <a:srgbClr val="FFFFFF"/>
                          </a:solidFill>
                          <a:effectLst/>
                          <a:latin typeface="Calibri" pitchFamily="34" charset="0"/>
                          <a:cs typeface="Times New Roman" pitchFamily="18" charset="0"/>
                        </a:rPr>
                        <a:t>(Group B streptococcus)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S</a:t>
                      </a:r>
                      <a:r>
                        <a:rPr kumimoji="0" lang="en-US" sz="1800" b="1" i="1" u="none" strike="noStrike" cap="none" normalizeH="0" baseline="0" smtClean="0">
                          <a:ln>
                            <a:noFill/>
                          </a:ln>
                          <a:solidFill>
                            <a:srgbClr val="FFFFFF"/>
                          </a:solidFill>
                          <a:effectLst/>
                          <a:latin typeface="Calibri" pitchFamily="34" charset="0"/>
                          <a:cs typeface="Times New Roman" pitchFamily="18" charset="0"/>
                        </a:rPr>
                        <a:t>. </a:t>
                      </a:r>
                      <a:r>
                        <a:rPr kumimoji="0" lang="hr-HR" sz="1800" b="1" i="1" u="none" strike="noStrike" cap="none" normalizeH="0" baseline="0" smtClean="0">
                          <a:ln>
                            <a:noFill/>
                          </a:ln>
                          <a:solidFill>
                            <a:srgbClr val="FFFFFF"/>
                          </a:solidFill>
                          <a:effectLst/>
                          <a:latin typeface="Calibri" pitchFamily="34" charset="0"/>
                          <a:cs typeface="Times New Roman" pitchFamily="18" charset="0"/>
                        </a:rPr>
                        <a:t>pyogenes </a:t>
                      </a:r>
                      <a:r>
                        <a:rPr kumimoji="0" lang="hr-HR" sz="1800" b="1" i="0" u="none" strike="noStrike" cap="none" normalizeH="0" baseline="0" smtClean="0">
                          <a:ln>
                            <a:noFill/>
                          </a:ln>
                          <a:solidFill>
                            <a:srgbClr val="FFFFFF"/>
                          </a:solidFill>
                          <a:effectLst/>
                          <a:latin typeface="Calibri" pitchFamily="34" charset="0"/>
                          <a:cs typeface="Times New Roman" pitchFamily="18" charset="0"/>
                        </a:rPr>
                        <a:t>(Group A streptococcus)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Vibrio cholerae</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Yersinia enterocolitica</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Voie génital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Muqueuse oropharyngée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3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 à 6,5 </a:t>
                      </a:r>
                      <a:r>
                        <a:rPr kumimoji="0" lang="hr-HR" sz="1800" b="0" i="0" u="none" strike="noStrike" cap="none" normalizeH="0" baseline="0" smtClean="0">
                          <a:ln>
                            <a:noFill/>
                          </a:ln>
                          <a:solidFill>
                            <a:srgbClr val="000000"/>
                          </a:solidFill>
                          <a:effectLst/>
                          <a:latin typeface="Calibri" pitchFamily="34" charset="0"/>
                          <a:cs typeface="Times New Roman" pitchFamily="18" charset="0"/>
                        </a:rPr>
                        <a:t>mo</a:t>
                      </a:r>
                      <a:r>
                        <a:rPr kumimoji="0" lang="fr-FR" sz="1800" b="0" i="0" u="none" strike="noStrike" cap="none" normalizeH="0" baseline="0" smtClean="0">
                          <a:ln>
                            <a:noFill/>
                          </a:ln>
                          <a:solidFill>
                            <a:srgbClr val="000000"/>
                          </a:solidFill>
                          <a:effectLst/>
                          <a:latin typeface="Calibri" pitchFamily="34" charset="0"/>
                          <a:cs typeface="Times New Roman" pitchFamily="18" charset="0"/>
                        </a:rPr>
                        <a:t>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1 – 7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jours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materno-fœtale </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Goutelette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contact,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endogène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F</a:t>
                      </a:r>
                      <a:r>
                        <a:rPr kumimoji="0" lang="fr-FR" sz="1800" b="0" i="0" u="none" strike="noStrike" cap="none" normalizeH="0" baseline="0" smtClean="0">
                          <a:ln>
                            <a:noFill/>
                          </a:ln>
                          <a:solidFill>
                            <a:srgbClr val="000000"/>
                          </a:solidFill>
                          <a:effectLst/>
                          <a:latin typeface="Calibri" pitchFamily="34" charset="0"/>
                          <a:cs typeface="Times New Roman" pitchFamily="18" charset="0"/>
                        </a:rPr>
                        <a:t>é</a:t>
                      </a:r>
                      <a:r>
                        <a:rPr kumimoji="0" lang="hr-HR" sz="1800" b="0" i="0" u="none" strike="noStrike" cap="none" normalizeH="0" baseline="0" smtClean="0">
                          <a:ln>
                            <a:noFill/>
                          </a:ln>
                          <a:solidFill>
                            <a:srgbClr val="000000"/>
                          </a:solidFill>
                          <a:effectLst/>
                          <a:latin typeface="Calibri" pitchFamily="34" charset="0"/>
                          <a:cs typeface="Times New Roman" pitchFamily="18" charset="0"/>
                        </a:rPr>
                        <a:t>cal-oral</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Transfusion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Sepsis</a:t>
                      </a:r>
                      <a:r>
                        <a:rPr kumimoji="0" lang="fr-FR" sz="1800" b="0" i="0" u="none" strike="noStrike" cap="none" normalizeH="0" baseline="0" smtClean="0">
                          <a:ln>
                            <a:noFill/>
                          </a:ln>
                          <a:solidFill>
                            <a:srgbClr val="000000"/>
                          </a:solidFill>
                          <a:effectLst/>
                          <a:latin typeface="Calibri" pitchFamily="34" charset="0"/>
                          <a:cs typeface="Times New Roman" pitchFamily="18" charset="0"/>
                        </a:rPr>
                        <a:t>, </a:t>
                      </a:r>
                      <a:r>
                        <a:rPr kumimoji="0" lang="hr-HR" sz="1800" b="0" i="0" u="none" strike="noStrike" cap="none" normalizeH="0" baseline="0" smtClean="0">
                          <a:ln>
                            <a:noFill/>
                          </a:ln>
                          <a:solidFill>
                            <a:srgbClr val="000000"/>
                          </a:solidFill>
                          <a:effectLst/>
                          <a:latin typeface="Calibri" pitchFamily="34" charset="0"/>
                          <a:cs typeface="Times New Roman" pitchFamily="18" charset="0"/>
                        </a:rPr>
                        <a:t>meningit</a:t>
                      </a:r>
                      <a:r>
                        <a:rPr kumimoji="0" lang="fr-FR" sz="1800" b="0" i="0" u="none" strike="noStrike" cap="none" normalizeH="0" baseline="0" smtClean="0">
                          <a:ln>
                            <a:noFill/>
                          </a:ln>
                          <a:solidFill>
                            <a:srgbClr val="000000"/>
                          </a:solidFill>
                          <a:effectLst/>
                          <a:latin typeface="Calibri" pitchFamily="34" charset="0"/>
                          <a:cs typeface="Times New Roman" pitchFamily="18" charset="0"/>
                        </a:rPr>
                        <a:t>e du nouveau né</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Pharyngit</a:t>
                      </a:r>
                      <a:r>
                        <a:rPr kumimoji="0" lang="fr-FR" sz="1800" b="0" i="0" u="none" strike="noStrike" cap="none" normalizeH="0" baseline="0" smtClean="0">
                          <a:ln>
                            <a:noFill/>
                          </a:ln>
                          <a:solidFill>
                            <a:srgbClr val="000000"/>
                          </a:solidFill>
                          <a:effectLst/>
                          <a:latin typeface="Calibri" pitchFamily="34" charset="0"/>
                          <a:cs typeface="Times New Roman" pitchFamily="18" charset="0"/>
                        </a:rPr>
                        <a:t>e</a:t>
                      </a:r>
                      <a:r>
                        <a:rPr kumimoji="0" lang="en-US"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plai chirugicale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Cholera</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Bacteremi</a:t>
                      </a:r>
                      <a:r>
                        <a:rPr kumimoji="0" lang="fr-FR" sz="1800" b="0" i="0" u="none" strike="noStrike" cap="none" normalizeH="0" baseline="0" smtClean="0">
                          <a:ln>
                            <a:noFill/>
                          </a:ln>
                          <a:solidFill>
                            <a:srgbClr val="000000"/>
                          </a:solidFill>
                          <a:effectLst/>
                          <a:latin typeface="Calibri" pitchFamily="34" charset="0"/>
                          <a:cs typeface="Times New Roman" pitchFamily="18" charset="0"/>
                        </a:rPr>
                        <a:t>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Sang, LCR</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Exudat, écouvillon oropharyngé</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Selles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Selles, sang</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Antibioprophylaxie lors de l’accouchement, lavage des mains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Lavage des main, port de masque</a:t>
                      </a:r>
                      <a:endParaRPr kumimoji="0" lang="en-GB"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Contrôle de l’eau et aliment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Production des poches de sang sécurisé</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338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33844"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E885CD1D-D0ED-487C-B7AE-47972BF470B9}" type="slidenum">
              <a:rPr lang="hr-HR"/>
              <a:pPr fontAlgn="base">
                <a:spcBef>
                  <a:spcPct val="0"/>
                </a:spcBef>
                <a:spcAft>
                  <a:spcPct val="0"/>
                </a:spcAft>
                <a:defRPr/>
              </a:pPr>
              <a:t>14</a:t>
            </a:fld>
            <a:endParaRPr lang="hr-H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fontAlgn="auto" hangingPunct="1">
              <a:spcAft>
                <a:spcPts val="0"/>
              </a:spcAft>
              <a:defRPr/>
            </a:pPr>
            <a:r>
              <a:rPr lang="fr-FR" dirty="0" err="1" smtClean="0"/>
              <a:t>Fungi</a:t>
            </a:r>
            <a:endParaRPr lang="fr-FR" dirty="0" smtClean="0"/>
          </a:p>
        </p:txBody>
      </p:sp>
      <p:sp>
        <p:nvSpPr>
          <p:cNvPr id="35842" name="Content Placeholder 2"/>
          <p:cNvSpPr>
            <a:spLocks noGrp="1"/>
          </p:cNvSpPr>
          <p:nvPr>
            <p:ph idx="1"/>
          </p:nvPr>
        </p:nvSpPr>
        <p:spPr>
          <a:xfrm>
            <a:off x="539750" y="1423988"/>
            <a:ext cx="7416800" cy="4916487"/>
          </a:xfrm>
        </p:spPr>
        <p:txBody>
          <a:bodyPr/>
          <a:lstStyle/>
          <a:p>
            <a:pPr eaLnBrk="1" hangingPunct="1"/>
            <a:r>
              <a:rPr lang="fr-FR" sz="2800" smtClean="0"/>
              <a:t>Unicellulaire (levures) or pluricellulaire (moisissures)</a:t>
            </a:r>
          </a:p>
          <a:p>
            <a:pPr eaLnBrk="1" hangingPunct="1"/>
            <a:r>
              <a:rPr lang="fr-FR" sz="2800" smtClean="0"/>
              <a:t>Reproduction asexuée (conidies) et sexuée (spores*)</a:t>
            </a:r>
          </a:p>
          <a:p>
            <a:pPr eaLnBrk="1" hangingPunct="1"/>
            <a:r>
              <a:rPr lang="fr-FR" sz="2800" smtClean="0"/>
              <a:t>Ubiquitaire </a:t>
            </a:r>
          </a:p>
          <a:p>
            <a:pPr lvl="1" eaLnBrk="1" hangingPunct="1"/>
            <a:r>
              <a:rPr lang="fr-FR" sz="2400" smtClean="0"/>
              <a:t>Certains sont commensaux</a:t>
            </a:r>
          </a:p>
          <a:p>
            <a:pPr eaLnBrk="1" hangingPunct="1"/>
            <a:r>
              <a:rPr lang="fr-FR" sz="2800" smtClean="0"/>
              <a:t>Agent opportunistes</a:t>
            </a:r>
          </a:p>
          <a:p>
            <a:pPr lvl="1" eaLnBrk="1" hangingPunct="1"/>
            <a:r>
              <a:rPr lang="fr-FR" sz="2400" smtClean="0"/>
              <a:t>À l’origine d’infection sévère chez le patient immunodéprimé</a:t>
            </a:r>
          </a:p>
        </p:txBody>
      </p:sp>
      <p:sp>
        <p:nvSpPr>
          <p:cNvPr id="35843"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35844" name="Slide Number Placeholder 3"/>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531F51D-B6F0-494C-B7C3-A795F43AB39B}" type="slidenum">
              <a:rPr lang="hr-HR"/>
              <a:pPr fontAlgn="base">
                <a:spcBef>
                  <a:spcPct val="0"/>
                </a:spcBef>
                <a:spcAft>
                  <a:spcPct val="0"/>
                </a:spcAft>
                <a:defRPr/>
              </a:pPr>
              <a:t>15</a:t>
            </a:fld>
            <a:endParaRPr lang="hr-HR"/>
          </a:p>
        </p:txBody>
      </p:sp>
      <p:sp>
        <p:nvSpPr>
          <p:cNvPr id="35845" name="TextBox 1"/>
          <p:cNvSpPr txBox="1">
            <a:spLocks noChangeArrowheads="1"/>
          </p:cNvSpPr>
          <p:nvPr/>
        </p:nvSpPr>
        <p:spPr bwMode="auto">
          <a:xfrm>
            <a:off x="323850" y="6134100"/>
            <a:ext cx="7632700" cy="369888"/>
          </a:xfrm>
          <a:prstGeom prst="rect">
            <a:avLst/>
          </a:prstGeom>
          <a:noFill/>
          <a:ln w="9525">
            <a:noFill/>
            <a:miter lim="800000"/>
            <a:headEnd/>
            <a:tailEnd/>
          </a:ln>
        </p:spPr>
        <p:txBody>
          <a:bodyPr>
            <a:spAutoFit/>
          </a:bodyPr>
          <a:lstStyle/>
          <a:p>
            <a:r>
              <a:rPr lang="fr-FR">
                <a:latin typeface="Calibri" pitchFamily="34" charset="0"/>
              </a:rPr>
              <a:t>* Les spores ne sont pas aussi résistantes que celles des bactéries dans la nature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36" name="Group 48"/>
          <p:cNvGraphicFramePr>
            <a:graphicFrameLocks noGrp="1"/>
          </p:cNvGraphicFramePr>
          <p:nvPr>
            <p:ph idx="1"/>
          </p:nvPr>
        </p:nvGraphicFramePr>
        <p:xfrm>
          <a:off x="611188" y="549275"/>
          <a:ext cx="6697662" cy="4238625"/>
        </p:xfrm>
        <a:graphic>
          <a:graphicData uri="http://schemas.openxmlformats.org/drawingml/2006/table">
            <a:tbl>
              <a:tblPr/>
              <a:tblGrid>
                <a:gridCol w="1368425"/>
                <a:gridCol w="1679575"/>
                <a:gridCol w="1776412"/>
                <a:gridCol w="1873250"/>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Fungi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Candida albicans</a:t>
                      </a:r>
                      <a:r>
                        <a:rPr kumimoji="0" lang="en-GB" sz="1800" b="1" i="0" u="none" strike="noStrike" cap="none" normalizeH="0" baseline="0" smtClean="0">
                          <a:ln>
                            <a:noFill/>
                          </a:ln>
                          <a:solidFill>
                            <a:srgbClr val="FFFFFF"/>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Candida glabrata</a:t>
                      </a:r>
                      <a:r>
                        <a:rPr kumimoji="0" lang="en-GB" sz="1800" b="1" i="0" u="none" strike="noStrike" cap="none" normalizeH="0" baseline="0" smtClean="0">
                          <a:ln>
                            <a:noFill/>
                          </a:ln>
                          <a:solidFill>
                            <a:srgbClr val="FFFFFF"/>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Candida parapsilosis</a:t>
                      </a:r>
                      <a:r>
                        <a:rPr kumimoji="0" lang="en-GB" sz="1800" b="1" i="0" u="none" strike="noStrike" cap="none" normalizeH="0" baseline="0" smtClean="0">
                          <a:ln>
                            <a:noFill/>
                          </a:ln>
                          <a:solidFill>
                            <a:srgbClr val="FFFFFF"/>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 muqueuse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 muqueuse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 muqueuse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1-120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120-150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14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équipements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équipements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équipements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379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37932"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B9DB3AA-E1B1-44E3-B3C6-53A5687756E0}" type="slidenum">
              <a:rPr lang="hr-HR"/>
              <a:pPr fontAlgn="base">
                <a:spcBef>
                  <a:spcPct val="0"/>
                </a:spcBef>
                <a:spcAft>
                  <a:spcPct val="0"/>
                </a:spcAft>
                <a:defRPr/>
              </a:pPr>
              <a:t>16</a:t>
            </a:fld>
            <a:endParaRPr lang="hr-HR"/>
          </a:p>
        </p:txBody>
      </p:sp>
      <p:pic>
        <p:nvPicPr>
          <p:cNvPr id="37933" name="Picture 2"/>
          <p:cNvPicPr>
            <a:picLocks noChangeAspect="1"/>
          </p:cNvPicPr>
          <p:nvPr/>
        </p:nvPicPr>
        <p:blipFill>
          <a:blip r:embed="rId3"/>
          <a:srcRect/>
          <a:stretch>
            <a:fillRect/>
          </a:stretch>
        </p:blipFill>
        <p:spPr bwMode="auto">
          <a:xfrm>
            <a:off x="2700338" y="4941888"/>
            <a:ext cx="2627312" cy="17414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83" name="Group 47"/>
          <p:cNvGraphicFramePr>
            <a:graphicFrameLocks noGrp="1"/>
          </p:cNvGraphicFramePr>
          <p:nvPr>
            <p:ph idx="1"/>
          </p:nvPr>
        </p:nvGraphicFramePr>
        <p:xfrm>
          <a:off x="539750" y="476250"/>
          <a:ext cx="7208838" cy="4789488"/>
        </p:xfrm>
        <a:graphic>
          <a:graphicData uri="http://schemas.openxmlformats.org/drawingml/2006/table">
            <a:tbl>
              <a:tblPr/>
              <a:tblGrid>
                <a:gridCol w="1231900"/>
                <a:gridCol w="2016125"/>
                <a:gridCol w="2016125"/>
                <a:gridCol w="1944688"/>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rPr>
                        <a:t>Fungi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Aspergillus species</a:t>
                      </a:r>
                      <a:r>
                        <a:rPr kumimoji="0" lang="en-GB" sz="1800" b="1" i="0" u="none" strike="noStrike" cap="none" normalizeH="0" baseline="0" smtClean="0">
                          <a:ln>
                            <a:noFill/>
                          </a:ln>
                          <a:solidFill>
                            <a:srgbClr val="FFFFFF"/>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Mucor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Rhizopus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Environement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Résistance des conidies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Résistance des conidies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Résistance des conidies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Inhalation, (contact)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Inhalation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Inhalation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Maîtrise de l’air et de l’eau, isolement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Maîtrise</a:t>
                      </a:r>
                      <a:r>
                        <a:rPr kumimoji="0" lang="en-GB" sz="1800" b="0" i="0" u="none" strike="noStrike" cap="none" normalizeH="0" baseline="0" dirty="0" smtClean="0">
                          <a:ln>
                            <a:noFill/>
                          </a:ln>
                          <a:solidFill>
                            <a:srgbClr val="000000"/>
                          </a:solidFill>
                          <a:effectLst/>
                          <a:latin typeface="Calibri" pitchFamily="34" charset="0"/>
                        </a:rPr>
                        <a:t> de </a:t>
                      </a:r>
                      <a:r>
                        <a:rPr kumimoji="0" lang="en-GB" sz="1800" b="0" i="0" u="none" strike="noStrike" cap="none" normalizeH="0" baseline="0" dirty="0" err="1" smtClean="0">
                          <a:ln>
                            <a:noFill/>
                          </a:ln>
                          <a:solidFill>
                            <a:srgbClr val="000000"/>
                          </a:solidFill>
                          <a:effectLst/>
                          <a:latin typeface="Calibri" pitchFamily="34" charset="0"/>
                        </a:rPr>
                        <a:t>l’air</a:t>
                      </a:r>
                      <a:r>
                        <a:rPr kumimoji="0" lang="en-GB" sz="1800" b="0" i="0" u="none" strike="noStrike" cap="none" normalizeH="0" baseline="0" dirty="0" smtClean="0">
                          <a:ln>
                            <a:noFill/>
                          </a:ln>
                          <a:solidFill>
                            <a:srgbClr val="000000"/>
                          </a:solidFill>
                          <a:effectLst/>
                          <a:latin typeface="Calibri" pitchFamily="34" charset="0"/>
                        </a:rPr>
                        <a:t> et de </a:t>
                      </a:r>
                      <a:r>
                        <a:rPr kumimoji="0" lang="en-GB" sz="1800" b="0" i="0" u="none" strike="noStrike" cap="none" normalizeH="0" baseline="0" dirty="0" err="1" smtClean="0">
                          <a:ln>
                            <a:noFill/>
                          </a:ln>
                          <a:solidFill>
                            <a:srgbClr val="000000"/>
                          </a:solidFill>
                          <a:effectLst/>
                          <a:latin typeface="Calibri" pitchFamily="34" charset="0"/>
                        </a:rPr>
                        <a:t>l’eau</a:t>
                      </a:r>
                      <a:r>
                        <a:rPr kumimoji="0" lang="en-GB" sz="1800" b="0" i="0" u="none" strike="noStrike" cap="none" normalizeH="0" baseline="0" dirty="0" smtClean="0">
                          <a:ln>
                            <a:noFill/>
                          </a:ln>
                          <a:solidFill>
                            <a:srgbClr val="000000"/>
                          </a:solidFill>
                          <a:effectLst/>
                          <a:latin typeface="Calibri" pitchFamily="34" charset="0"/>
                        </a:rPr>
                        <a:t>, </a:t>
                      </a:r>
                      <a:r>
                        <a:rPr kumimoji="0" lang="en-GB" sz="1800" b="0" i="0" u="none" strike="noStrike" cap="none" normalizeH="0" baseline="0" dirty="0" err="1" smtClean="0">
                          <a:ln>
                            <a:noFill/>
                          </a:ln>
                          <a:solidFill>
                            <a:srgbClr val="000000"/>
                          </a:solidFill>
                          <a:effectLst/>
                          <a:latin typeface="Calibri" pitchFamily="34" charset="0"/>
                        </a:rPr>
                        <a:t>isolement</a:t>
                      </a:r>
                      <a:endParaRPr kumimoji="0" lang="en-GB"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Maîtrise de l’air et de l’eau, isolement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3997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3998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DC82D5B2-192C-4D48-BF57-586ED253B300}" type="slidenum">
              <a:rPr lang="hr-HR"/>
              <a:pPr fontAlgn="base">
                <a:spcBef>
                  <a:spcPct val="0"/>
                </a:spcBef>
                <a:spcAft>
                  <a:spcPct val="0"/>
                </a:spcAft>
                <a:defRPr/>
              </a:pPr>
              <a:t>17</a:t>
            </a:fld>
            <a:endParaRPr lang="hr-HR"/>
          </a:p>
        </p:txBody>
      </p:sp>
      <p:pic>
        <p:nvPicPr>
          <p:cNvPr id="39981" name="Picture 2"/>
          <p:cNvPicPr>
            <a:picLocks noChangeAspect="1"/>
          </p:cNvPicPr>
          <p:nvPr/>
        </p:nvPicPr>
        <p:blipFill>
          <a:blip r:embed="rId3"/>
          <a:srcRect b="39407"/>
          <a:stretch>
            <a:fillRect/>
          </a:stretch>
        </p:blipFill>
        <p:spPr bwMode="auto">
          <a:xfrm>
            <a:off x="2987675" y="5538788"/>
            <a:ext cx="2590800" cy="10683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88913"/>
            <a:ext cx="7620000" cy="1143000"/>
          </a:xfrm>
        </p:spPr>
        <p:txBody>
          <a:bodyPr/>
          <a:lstStyle/>
          <a:p>
            <a:pPr eaLnBrk="1" fontAlgn="auto" hangingPunct="1">
              <a:spcAft>
                <a:spcPts val="0"/>
              </a:spcAft>
              <a:defRPr/>
            </a:pPr>
            <a:r>
              <a:rPr lang="en-GB" dirty="0" smtClean="0"/>
              <a:t>Virus </a:t>
            </a:r>
            <a:r>
              <a:rPr lang="en-GB" sz="2800" b="1" dirty="0" smtClean="0"/>
              <a:t>- 1</a:t>
            </a:r>
          </a:p>
        </p:txBody>
      </p:sp>
      <p:sp>
        <p:nvSpPr>
          <p:cNvPr id="41986" name="Rectangle 3"/>
          <p:cNvSpPr>
            <a:spLocks noGrp="1" noChangeArrowheads="1"/>
          </p:cNvSpPr>
          <p:nvPr>
            <p:ph idx="1"/>
          </p:nvPr>
        </p:nvSpPr>
        <p:spPr>
          <a:xfrm>
            <a:off x="396875" y="1581150"/>
            <a:ext cx="7775575" cy="4800600"/>
          </a:xfrm>
        </p:spPr>
        <p:txBody>
          <a:bodyPr/>
          <a:lstStyle/>
          <a:p>
            <a:pPr eaLnBrk="1" hangingPunct="1"/>
            <a:r>
              <a:rPr lang="fr-FR" sz="2800" smtClean="0"/>
              <a:t>Agents infectieux microscopiques</a:t>
            </a:r>
          </a:p>
          <a:p>
            <a:pPr eaLnBrk="1" hangingPunct="1"/>
            <a:r>
              <a:rPr lang="fr-FR" sz="2800" smtClean="0"/>
              <a:t>Nécessite des cellules vivantes pour se reproduire</a:t>
            </a:r>
          </a:p>
          <a:p>
            <a:pPr lvl="1" eaLnBrk="1" hangingPunct="1"/>
            <a:r>
              <a:rPr lang="fr-FR" sz="2400" smtClean="0"/>
              <a:t>Bactérie, plante au animal</a:t>
            </a:r>
          </a:p>
          <a:p>
            <a:pPr eaLnBrk="1" hangingPunct="1"/>
            <a:r>
              <a:rPr lang="fr-FR" sz="2800" smtClean="0"/>
              <a:t>Composé d’AND ou d’ARN et d’un manteau protéique </a:t>
            </a:r>
          </a:p>
          <a:p>
            <a:pPr lvl="1" eaLnBrk="1" hangingPunct="1"/>
            <a:r>
              <a:rPr lang="fr-FR" sz="2400" smtClean="0"/>
              <a:t>Certains possèdent une enveloppe lipidique externe</a:t>
            </a:r>
          </a:p>
        </p:txBody>
      </p:sp>
      <p:sp>
        <p:nvSpPr>
          <p:cNvPr id="4198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41988"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6582C194-11B0-4B4B-AF92-FDCFD9188A66}" type="slidenum">
              <a:rPr lang="hr-HR"/>
              <a:pPr fontAlgn="base">
                <a:spcBef>
                  <a:spcPct val="0"/>
                </a:spcBef>
                <a:spcAft>
                  <a:spcPct val="0"/>
                </a:spcAft>
                <a:defRPr/>
              </a:pPr>
              <a:t>18</a:t>
            </a:fld>
            <a:endParaRPr lang="hr-HR"/>
          </a:p>
        </p:txBody>
      </p:sp>
      <p:pic>
        <p:nvPicPr>
          <p:cNvPr id="41989" name="Picture 3"/>
          <p:cNvPicPr>
            <a:picLocks noChangeAspect="1"/>
          </p:cNvPicPr>
          <p:nvPr/>
        </p:nvPicPr>
        <p:blipFill>
          <a:blip r:embed="rId3"/>
          <a:srcRect/>
          <a:stretch>
            <a:fillRect/>
          </a:stretch>
        </p:blipFill>
        <p:spPr bwMode="auto">
          <a:xfrm>
            <a:off x="2786063" y="4460875"/>
            <a:ext cx="25622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GB" dirty="0" smtClean="0"/>
              <a:t>Virus </a:t>
            </a:r>
            <a:r>
              <a:rPr lang="en-GB" sz="2800" b="1" dirty="0" smtClean="0"/>
              <a:t>- 2</a:t>
            </a:r>
          </a:p>
        </p:txBody>
      </p:sp>
      <p:sp>
        <p:nvSpPr>
          <p:cNvPr id="44034" name="Rectangle 3"/>
          <p:cNvSpPr>
            <a:spLocks noGrp="1" noChangeArrowheads="1"/>
          </p:cNvSpPr>
          <p:nvPr>
            <p:ph sz="half" idx="1"/>
          </p:nvPr>
        </p:nvSpPr>
        <p:spPr>
          <a:xfrm>
            <a:off x="107950" y="2481263"/>
            <a:ext cx="3887788" cy="2757487"/>
          </a:xfrm>
        </p:spPr>
        <p:txBody>
          <a:bodyPr/>
          <a:lstStyle/>
          <a:p>
            <a:pPr marL="228600" eaLnBrk="1" hangingPunct="1">
              <a:lnSpc>
                <a:spcPct val="90000"/>
              </a:lnSpc>
            </a:pPr>
            <a:r>
              <a:rPr lang="fr-FR" sz="2400" smtClean="0"/>
              <a:t>Après pénétration dans la cellule, les virus utilisent la machinerie cellulaire pour synthétiser ses acides nucléiques et ses protéines</a:t>
            </a:r>
          </a:p>
          <a:p>
            <a:pPr marL="536575" lvl="1" eaLnBrk="1" hangingPunct="1">
              <a:lnSpc>
                <a:spcPct val="90000"/>
              </a:lnSpc>
            </a:pPr>
            <a:r>
              <a:rPr lang="fr-FR" sz="2000" smtClean="0"/>
              <a:t>La cellule est sévèrement endommagée ou détruite et l’infection se développe</a:t>
            </a:r>
          </a:p>
        </p:txBody>
      </p:sp>
      <p:pic>
        <p:nvPicPr>
          <p:cNvPr id="44035" name="Content Placeholder 4"/>
          <p:cNvPicPr>
            <a:picLocks noGrp="1" noChangeAspect="1"/>
          </p:cNvPicPr>
          <p:nvPr>
            <p:ph sz="half" idx="2"/>
          </p:nvPr>
        </p:nvPicPr>
        <p:blipFill>
          <a:blip r:embed="rId3"/>
          <a:srcRect/>
          <a:stretch>
            <a:fillRect/>
          </a:stretch>
        </p:blipFill>
        <p:spPr>
          <a:xfrm>
            <a:off x="3851275" y="1978025"/>
            <a:ext cx="4333875" cy="3611563"/>
          </a:xfrm>
        </p:spPr>
      </p:pic>
      <p:sp>
        <p:nvSpPr>
          <p:cNvPr id="44036"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44037"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6C42A1D-C37B-4235-BD75-414F48F85689}" type="slidenum">
              <a:rPr lang="hr-HR"/>
              <a:pPr fontAlgn="base">
                <a:spcBef>
                  <a:spcPct val="0"/>
                </a:spcBef>
                <a:spcAft>
                  <a:spcPct val="0"/>
                </a:spcAft>
                <a:defRPr/>
              </a:pPr>
              <a:t>19</a:t>
            </a:fld>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fr-FR" dirty="0" smtClean="0"/>
              <a:t>Objectifs</a:t>
            </a:r>
          </a:p>
        </p:txBody>
      </p:sp>
      <p:sp>
        <p:nvSpPr>
          <p:cNvPr id="4099" name="Content Placeholder 2"/>
          <p:cNvSpPr>
            <a:spLocks noGrp="1"/>
          </p:cNvSpPr>
          <p:nvPr>
            <p:ph idx="1"/>
          </p:nvPr>
        </p:nvSpPr>
        <p:spPr>
          <a:xfrm>
            <a:off x="457200" y="1744663"/>
            <a:ext cx="7620000" cy="4276725"/>
          </a:xfrm>
        </p:spPr>
        <p:txBody>
          <a:bodyPr rtlCol="0">
            <a:normAutofit lnSpcReduction="10000"/>
          </a:bodyPr>
          <a:lstStyle/>
          <a:p>
            <a:pPr marL="628650" indent="-514350" eaLnBrk="1" fontAlgn="auto" hangingPunct="1">
              <a:spcAft>
                <a:spcPts val="0"/>
              </a:spcAft>
              <a:buFont typeface="+mj-lt"/>
              <a:buAutoNum type="arabicPeriod"/>
              <a:defRPr/>
            </a:pPr>
            <a:r>
              <a:rPr lang="fr-FR" sz="2800" dirty="0" smtClean="0"/>
              <a:t>Décrire les caractéristiques des microorganismes impliqués (habitat, mode de transmission…)</a:t>
            </a:r>
          </a:p>
          <a:p>
            <a:pPr marL="628650" indent="-514350" eaLnBrk="1" fontAlgn="auto" hangingPunct="1">
              <a:spcAft>
                <a:spcPts val="0"/>
              </a:spcAft>
              <a:buFont typeface="+mj-lt"/>
              <a:buAutoNum type="arabicPeriod"/>
              <a:defRPr/>
            </a:pPr>
            <a:r>
              <a:rPr lang="fr-FR" sz="2800" dirty="0" smtClean="0"/>
              <a:t>Lister les principaux microorganismes impliqués dans les infections associées aux soins (IAS)</a:t>
            </a:r>
          </a:p>
          <a:p>
            <a:pPr marL="628650" indent="-514350" eaLnBrk="1" fontAlgn="auto" hangingPunct="1">
              <a:spcAft>
                <a:spcPts val="0"/>
              </a:spcAft>
              <a:buFont typeface="+mj-lt"/>
              <a:buAutoNum type="arabicPeriod"/>
              <a:defRPr/>
            </a:pPr>
            <a:r>
              <a:rPr lang="fr-FR" sz="2800" dirty="0" smtClean="0"/>
              <a:t>Expliquer le rôle du laboratoire dans le contrôles des infections</a:t>
            </a:r>
          </a:p>
          <a:p>
            <a:pPr marL="628650" indent="-514350" eaLnBrk="1" fontAlgn="auto" hangingPunct="1">
              <a:spcAft>
                <a:spcPts val="0"/>
              </a:spcAft>
              <a:buFont typeface="+mj-lt"/>
              <a:buAutoNum type="arabicPeriod"/>
              <a:defRPr/>
            </a:pPr>
            <a:r>
              <a:rPr lang="fr-FR" sz="2800" dirty="0" smtClean="0"/>
              <a:t>Préciser les 4 missions du laboratoires dans la maîtrise des infections</a:t>
            </a:r>
            <a:endParaRPr lang="fr-FR" dirty="0" smtClean="0"/>
          </a:p>
        </p:txBody>
      </p:sp>
      <p:sp>
        <p:nvSpPr>
          <p:cNvPr id="1126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11268"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CF870D7A-199F-40B0-9E79-FF85CEE78761}" type="slidenum">
              <a:rPr lang="hr-HR"/>
              <a:pPr fontAlgn="base">
                <a:spcBef>
                  <a:spcPct val="0"/>
                </a:spcBef>
                <a:spcAft>
                  <a:spcPct val="0"/>
                </a:spcAft>
                <a:defRPr/>
              </a:pPr>
              <a:t>2</a:t>
            </a:fld>
            <a:endParaRPr lang="hr-H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35" name="Group 55"/>
          <p:cNvGraphicFramePr>
            <a:graphicFrameLocks noGrp="1"/>
          </p:cNvGraphicFramePr>
          <p:nvPr>
            <p:ph idx="1"/>
          </p:nvPr>
        </p:nvGraphicFramePr>
        <p:xfrm>
          <a:off x="250825" y="476250"/>
          <a:ext cx="7921625" cy="6357938"/>
        </p:xfrm>
        <a:graphic>
          <a:graphicData uri="http://schemas.openxmlformats.org/drawingml/2006/table">
            <a:tbl>
              <a:tblPr/>
              <a:tblGrid>
                <a:gridCol w="1258888"/>
                <a:gridCol w="1587500"/>
                <a:gridCol w="1589087"/>
                <a:gridCol w="1530350"/>
                <a:gridCol w="1955800"/>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rPr>
                        <a:t>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cs typeface="Times New Roman" pitchFamily="18" charset="0"/>
                        </a:rPr>
                        <a:t>Adenovirus</a:t>
                      </a:r>
                      <a:endParaRPr kumimoji="0" lang="en-US" sz="1800" b="1" i="0" u="none" strike="noStrike" cap="none" normalizeH="0" baseline="0" smtClean="0">
                        <a:ln>
                          <a:noFill/>
                        </a:ln>
                        <a:solidFill>
                          <a:srgbClr val="FFFFFF"/>
                        </a:solidFill>
                        <a:effectLst/>
                        <a:latin typeface="Times"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Coronavirus, including </a:t>
                      </a:r>
                      <a:r>
                        <a:rPr kumimoji="0" lang="en-US" sz="1800" b="1" i="0" u="none" strike="noStrike" cap="none" normalizeH="0" baseline="0" smtClean="0">
                          <a:ln>
                            <a:noFill/>
                          </a:ln>
                          <a:solidFill>
                            <a:srgbClr val="000000"/>
                          </a:solidFill>
                          <a:effectLst/>
                          <a:latin typeface="Calibri" pitchFamily="34" charset="0"/>
                        </a:rPr>
                        <a:t> </a:t>
                      </a:r>
                      <a:r>
                        <a:rPr kumimoji="0" lang="en-GB" sz="1800" b="1" i="0" u="none" strike="noStrike" cap="none" normalizeH="0" baseline="0" smtClean="0">
                          <a:ln>
                            <a:noFill/>
                          </a:ln>
                          <a:solidFill>
                            <a:srgbClr val="FFFFFF"/>
                          </a:solidFill>
                          <a:effectLst/>
                          <a:latin typeface="Calibri" pitchFamily="34" charset="0"/>
                        </a:rPr>
                        <a:t>SARS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Coxackie B 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Cytomegalovirus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Eau, vecteur, environement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7 jours à  3 mois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0">
                        <a:lnSpc>
                          <a:spcPts val="1400"/>
                        </a:lnSpc>
                        <a:spcBef>
                          <a:spcPct val="0"/>
                        </a:spcBef>
                        <a:spcAft>
                          <a:spcPts val="30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3 heures</a:t>
                      </a:r>
                      <a:endParaRPr kumimoji="0" lang="en-US" sz="1800" b="0" i="0" u="none" strike="noStrike" cap="none" normalizeH="0" baseline="0" smtClean="0">
                        <a:ln>
                          <a:noFill/>
                        </a:ln>
                        <a:solidFill>
                          <a:srgbClr val="000000"/>
                        </a:solidFill>
                        <a:effectLst/>
                        <a:latin typeface="Times"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SRAS virus: 72 à 96 heures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0">
                        <a:lnSpc>
                          <a:spcPts val="1400"/>
                        </a:lnSpc>
                        <a:spcBef>
                          <a:spcPct val="0"/>
                        </a:spcBef>
                        <a:spcAft>
                          <a:spcPts val="30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&gt;2 semaines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0">
                        <a:lnSpc>
                          <a:spcPts val="1400"/>
                        </a:lnSpc>
                        <a:spcBef>
                          <a:spcPct val="0"/>
                        </a:spcBef>
                        <a:spcAft>
                          <a:spcPts val="30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8 heures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Gouttelette</a:t>
                      </a:r>
                      <a:r>
                        <a:rPr kumimoji="0" lang="en-GB" sz="1800" b="0" i="0" u="none" strike="noStrike" cap="none" normalizeH="0" baseline="0" dirty="0" smtClean="0">
                          <a:ln>
                            <a:noFill/>
                          </a:ln>
                          <a:solidFill>
                            <a:srgbClr val="000000"/>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Fécal-oral; contact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Sang, greffe de tissus ou d’organe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conjonctivité, pneumopathie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Pneumopathie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Maladie généralisée du nouveau né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Collyre individuel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lavage des mains, bionettoyage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bionettoyage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Sécurisation des transfusion et greffes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461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46132"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D479D93-73CC-4456-8B56-A689C02D4BD4}" type="slidenum">
              <a:rPr lang="hr-HR"/>
              <a:pPr fontAlgn="base">
                <a:spcBef>
                  <a:spcPct val="0"/>
                </a:spcBef>
                <a:spcAft>
                  <a:spcPct val="0"/>
                </a:spcAft>
                <a:defRPr/>
              </a:pPr>
              <a:t>20</a:t>
            </a:fld>
            <a:endParaRPr lang="hr-H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83" name="Group 55"/>
          <p:cNvGraphicFramePr>
            <a:graphicFrameLocks noGrp="1"/>
          </p:cNvGraphicFramePr>
          <p:nvPr>
            <p:ph idx="1"/>
          </p:nvPr>
        </p:nvGraphicFramePr>
        <p:xfrm>
          <a:off x="250825" y="476250"/>
          <a:ext cx="7921625" cy="5395913"/>
        </p:xfrm>
        <a:graphic>
          <a:graphicData uri="http://schemas.openxmlformats.org/drawingml/2006/table">
            <a:tbl>
              <a:tblPr/>
              <a:tblGrid>
                <a:gridCol w="1258888"/>
                <a:gridCol w="1982787"/>
                <a:gridCol w="1367532"/>
                <a:gridCol w="1512193"/>
                <a:gridCol w="1800225"/>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rPr>
                        <a:t>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FF"/>
                          </a:solidFill>
                          <a:effectLst/>
                          <a:latin typeface="Calibri" pitchFamily="34" charset="0"/>
                        </a:rPr>
                        <a:t>Human immunodeficiency virus</a:t>
                      </a:r>
                      <a:r>
                        <a:rPr kumimoji="0" lang="en-US" sz="1800" b="1" i="0" u="none" strike="noStrike" cap="none" normalizeH="0" baseline="0" smtClean="0">
                          <a:ln>
                            <a:noFill/>
                          </a:ln>
                          <a:solidFill>
                            <a:srgbClr val="FFFFFF"/>
                          </a:solidFill>
                          <a:effectLst/>
                          <a:latin typeface="Calibri" pitchFamily="34" charset="0"/>
                        </a:rPr>
                        <a:t> </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Influenza 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Norovirus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Respiratory syncytial 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&gt;7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1-2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8 heures– 7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&gt; 6 heures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Sang, fluide corporel, tissu, greffe d’organes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Gouttelette</a:t>
                      </a:r>
                      <a:r>
                        <a:rPr kumimoji="0" lang="en-GB" sz="1800" b="0" i="0" u="none" strike="noStrike" cap="none" normalizeH="0" baseline="0" dirty="0" smtClean="0">
                          <a:ln>
                            <a:noFill/>
                          </a:ln>
                          <a:solidFill>
                            <a:srgbClr val="000000"/>
                          </a:solidFill>
                          <a:effectLst/>
                          <a:latin typeface="Calibri" pitchFamily="34" charset="0"/>
                        </a:rPr>
                        <a:t>, 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Fécal-oral, 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Gouttelette</a:t>
                      </a:r>
                      <a:r>
                        <a:rPr kumimoji="0" lang="en-GB" sz="1800" b="0" i="0" u="none" strike="noStrike" cap="none" normalizeH="0" baseline="0" dirty="0" smtClean="0">
                          <a:ln>
                            <a:noFill/>
                          </a:ln>
                          <a:solidFill>
                            <a:srgbClr val="000000"/>
                          </a:solidFill>
                          <a:effectLst/>
                          <a:latin typeface="Calibri" pitchFamily="34" charset="0"/>
                        </a:rPr>
                        <a:t>, contact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SIDA</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Influenza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Diarrhée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Infection respiratoire aigue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Exudat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Sécurisation des transfusions et des transplantations/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greffes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bionettoyage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Isolement,lavage des mains et équipement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4817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4818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E1F07A62-D214-4725-AB05-EA644C90E1EC}" type="slidenum">
              <a:rPr lang="hr-HR"/>
              <a:pPr fontAlgn="base">
                <a:spcBef>
                  <a:spcPct val="0"/>
                </a:spcBef>
                <a:spcAft>
                  <a:spcPct val="0"/>
                </a:spcAft>
                <a:defRPr/>
              </a:pPr>
              <a:t>21</a:t>
            </a:fld>
            <a:endParaRPr lang="hr-H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22" name="Group 46"/>
          <p:cNvGraphicFramePr>
            <a:graphicFrameLocks noGrp="1"/>
          </p:cNvGraphicFramePr>
          <p:nvPr>
            <p:ph idx="1"/>
          </p:nvPr>
        </p:nvGraphicFramePr>
        <p:xfrm>
          <a:off x="611188" y="836613"/>
          <a:ext cx="6840537" cy="4030662"/>
        </p:xfrm>
        <a:graphic>
          <a:graphicData uri="http://schemas.openxmlformats.org/drawingml/2006/table">
            <a:tbl>
              <a:tblPr/>
              <a:tblGrid>
                <a:gridCol w="1584325"/>
                <a:gridCol w="1800225"/>
                <a:gridCol w="1655762"/>
                <a:gridCol w="1800225"/>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rPr>
                        <a:t>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Rotavirus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Rubula virus (mumps)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Rubivirus (rubella)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6-60 jours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Fécal-oral, 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Gouttelettes</a:t>
                      </a:r>
                      <a:r>
                        <a:rPr kumimoji="0" lang="en-GB" sz="1800" b="0" i="0" u="none" strike="noStrike" cap="none" normalizeH="0" baseline="0" dirty="0" smtClean="0">
                          <a:ln>
                            <a:noFill/>
                          </a:ln>
                          <a:solidFill>
                            <a:srgbClr val="000000"/>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Gouttelletes</a:t>
                      </a:r>
                      <a:r>
                        <a:rPr kumimoji="0" lang="en-GB" sz="1800" b="0" i="0" u="none" strike="noStrike" cap="none" normalizeH="0" baseline="0" dirty="0" smtClean="0">
                          <a:ln>
                            <a:noFill/>
                          </a:ln>
                          <a:solidFill>
                            <a:srgbClr val="000000"/>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Diarrhée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Oreillons (parotite)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Rubéole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Stool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Serum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Serum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bionettoyage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Isolement</a:t>
                      </a:r>
                      <a:r>
                        <a:rPr kumimoji="0" lang="en-GB" sz="1800" b="0" i="0" u="none" strike="noStrike" cap="none" normalizeH="0" baseline="0" dirty="0" smtClean="0">
                          <a:ln>
                            <a:noFill/>
                          </a:ln>
                          <a:solidFill>
                            <a:srgbClr val="000000"/>
                          </a:solidFill>
                          <a:effectLst/>
                          <a:latin typeface="Calibri" pitchFamily="34" charset="0"/>
                        </a:rPr>
                        <a: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 vaccination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021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5022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173652F-A073-426C-955C-2EE7A965DB48}" type="slidenum">
              <a:rPr lang="hr-HR"/>
              <a:pPr fontAlgn="base">
                <a:spcBef>
                  <a:spcPct val="0"/>
                </a:spcBef>
                <a:spcAft>
                  <a:spcPct val="0"/>
                </a:spcAft>
                <a:defRPr/>
              </a:pPr>
              <a:t>22</a:t>
            </a:fld>
            <a:endParaRPr lang="hr-H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64" name="Group 40"/>
          <p:cNvGraphicFramePr>
            <a:graphicFrameLocks noGrp="1"/>
          </p:cNvGraphicFramePr>
          <p:nvPr>
            <p:ph idx="1"/>
          </p:nvPr>
        </p:nvGraphicFramePr>
        <p:xfrm>
          <a:off x="611188" y="836613"/>
          <a:ext cx="6337300" cy="3154362"/>
        </p:xfrm>
        <a:graphic>
          <a:graphicData uri="http://schemas.openxmlformats.org/drawingml/2006/table">
            <a:tbl>
              <a:tblPr/>
              <a:tblGrid>
                <a:gridCol w="1584325"/>
                <a:gridCol w="2447925"/>
                <a:gridCol w="2305050"/>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rPr>
                        <a:t>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Morbillivirus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Varicella-zoster virus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Humain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Goutelletes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Gouttelettes</a:t>
                      </a:r>
                      <a:r>
                        <a:rPr kumimoji="0" lang="en-GB" sz="1800" b="0" i="0" u="none" strike="noStrike" cap="none" normalizeH="0" baseline="0" dirty="0" smtClean="0">
                          <a:ln>
                            <a:noFill/>
                          </a:ln>
                          <a:solidFill>
                            <a:srgbClr val="000000"/>
                          </a:solidFill>
                          <a:effectLst/>
                          <a:latin typeface="Calibri" pitchFamily="34" charset="0"/>
                        </a:rPr>
                        <a:t> , contact </a:t>
                      </a:r>
                      <a:r>
                        <a:rPr kumimoji="0" lang="en-GB" sz="1800" b="0" i="0" u="none" strike="noStrike" cap="none" normalizeH="0" baseline="0" dirty="0" err="1" smtClean="0">
                          <a:ln>
                            <a:noFill/>
                          </a:ln>
                          <a:solidFill>
                            <a:srgbClr val="000000"/>
                          </a:solidFill>
                          <a:effectLst/>
                          <a:latin typeface="Calibri" pitchFamily="34" charset="0"/>
                        </a:rPr>
                        <a:t>proche</a:t>
                      </a: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Rougeole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Varicelle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Calibri" pitchFamily="34" charset="0"/>
                        </a:rPr>
                        <a:t>Echantillon</a:t>
                      </a: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22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5226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BA2DA310-44BB-4367-8095-A8ABA3824CA8}" type="slidenum">
              <a:rPr lang="hr-HR"/>
              <a:pPr fontAlgn="base">
                <a:spcBef>
                  <a:spcPct val="0"/>
                </a:spcBef>
                <a:spcAft>
                  <a:spcPct val="0"/>
                </a:spcAft>
                <a:defRPr/>
              </a:pPr>
              <a:t>23</a:t>
            </a:fld>
            <a:endParaRPr lang="hr-HR"/>
          </a:p>
        </p:txBody>
      </p:sp>
      <p:pic>
        <p:nvPicPr>
          <p:cNvPr id="52261" name="Picture 1"/>
          <p:cNvPicPr>
            <a:picLocks noChangeAspect="1"/>
          </p:cNvPicPr>
          <p:nvPr/>
        </p:nvPicPr>
        <p:blipFill>
          <a:blip r:embed="rId3"/>
          <a:srcRect/>
          <a:stretch>
            <a:fillRect/>
          </a:stretch>
        </p:blipFill>
        <p:spPr bwMode="auto">
          <a:xfrm>
            <a:off x="2771775" y="4292600"/>
            <a:ext cx="237172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dirty="0" smtClean="0"/>
              <a:t>Prions</a:t>
            </a:r>
          </a:p>
        </p:txBody>
      </p:sp>
      <p:sp>
        <p:nvSpPr>
          <p:cNvPr id="54274" name="Content Placeholder 2"/>
          <p:cNvSpPr>
            <a:spLocks noGrp="1"/>
          </p:cNvSpPr>
          <p:nvPr>
            <p:ph idx="1"/>
          </p:nvPr>
        </p:nvSpPr>
        <p:spPr>
          <a:xfrm>
            <a:off x="457200" y="1484313"/>
            <a:ext cx="7620000" cy="4752975"/>
          </a:xfrm>
        </p:spPr>
        <p:txBody>
          <a:bodyPr/>
          <a:lstStyle/>
          <a:p>
            <a:pPr eaLnBrk="1" hangingPunct="1"/>
            <a:r>
              <a:rPr lang="fr-FR" sz="2800" smtClean="0"/>
              <a:t>Prions est une particule protéique </a:t>
            </a:r>
          </a:p>
          <a:p>
            <a:pPr lvl="1" eaLnBrk="1" hangingPunct="1"/>
            <a:r>
              <a:rPr lang="fr-FR" sz="2400" smtClean="0"/>
              <a:t>Ne contient pas d’acide nucléique </a:t>
            </a:r>
          </a:p>
          <a:p>
            <a:pPr eaLnBrk="1" hangingPunct="1"/>
            <a:r>
              <a:rPr lang="fr-FR" sz="2800" smtClean="0"/>
              <a:t>Liés à des maladies neurologiques sévères et multiples</a:t>
            </a:r>
          </a:p>
          <a:p>
            <a:pPr eaLnBrk="1" hangingPunct="1"/>
            <a:r>
              <a:rPr lang="fr-FR" sz="2800" smtClean="0"/>
              <a:t>Hautement résistant aux désinfectants et aux méthodes de stérilisation habituels</a:t>
            </a:r>
          </a:p>
          <a:p>
            <a:pPr eaLnBrk="1" hangingPunct="1"/>
            <a:r>
              <a:rPr lang="fr-FR" sz="2800" smtClean="0"/>
              <a:t>Transmission iatrogène possible</a:t>
            </a:r>
          </a:p>
          <a:p>
            <a:pPr lvl="1" eaLnBrk="1" hangingPunct="1"/>
            <a:r>
              <a:rPr lang="fr-FR" sz="2400" smtClean="0"/>
              <a:t>Lors de transplantation </a:t>
            </a:r>
          </a:p>
          <a:p>
            <a:pPr lvl="1" eaLnBrk="1" hangingPunct="1"/>
            <a:r>
              <a:rPr lang="fr-FR" sz="2400" smtClean="0"/>
              <a:t>Via les instruments contaminés par du tissu cérébral, liquide céphalorachidien, autres fluides contaminés </a:t>
            </a:r>
            <a:endParaRPr lang="fr-FR" smtClean="0"/>
          </a:p>
        </p:txBody>
      </p:sp>
      <p:sp>
        <p:nvSpPr>
          <p:cNvPr id="5427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5427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CA851AD-551D-43A3-9D0D-654337B22F65}" type="slidenum">
              <a:rPr lang="hr-HR"/>
              <a:pPr fontAlgn="base">
                <a:spcBef>
                  <a:spcPct val="0"/>
                </a:spcBef>
                <a:spcAft>
                  <a:spcPct val="0"/>
                </a:spcAft>
                <a:defRPr/>
              </a:pPr>
              <a:t>24</a:t>
            </a:fld>
            <a:endParaRPr lang="hr-H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Parasites</a:t>
            </a:r>
            <a:endParaRPr lang="en-GB" dirty="0"/>
          </a:p>
        </p:txBody>
      </p:sp>
      <p:sp>
        <p:nvSpPr>
          <p:cNvPr id="56322" name="Content Placeholder 2"/>
          <p:cNvSpPr>
            <a:spLocks noGrp="1"/>
          </p:cNvSpPr>
          <p:nvPr>
            <p:ph idx="1"/>
          </p:nvPr>
        </p:nvSpPr>
        <p:spPr>
          <a:xfrm>
            <a:off x="323850" y="1628775"/>
            <a:ext cx="7786688" cy="4752975"/>
          </a:xfrm>
        </p:spPr>
        <p:txBody>
          <a:bodyPr/>
          <a:lstStyle/>
          <a:p>
            <a:pPr eaLnBrk="1" hangingPunct="1"/>
            <a:r>
              <a:rPr lang="fr-FR" sz="2800" smtClean="0"/>
              <a:t>Inclus les protozoaires </a:t>
            </a:r>
          </a:p>
          <a:p>
            <a:pPr lvl="1" eaLnBrk="1" hangingPunct="1"/>
            <a:r>
              <a:rPr lang="fr-FR" sz="2400" smtClean="0"/>
              <a:t>Microorganisme unicellulaire </a:t>
            </a:r>
          </a:p>
          <a:p>
            <a:pPr lvl="1" eaLnBrk="1" hangingPunct="1"/>
            <a:r>
              <a:rPr lang="fr-FR" sz="2400" smtClean="0"/>
              <a:t>Habitat : environnement, homme, animaux </a:t>
            </a:r>
          </a:p>
          <a:p>
            <a:pPr lvl="1" eaLnBrk="1" hangingPunct="1"/>
            <a:r>
              <a:rPr lang="fr-FR" sz="2400" smtClean="0"/>
              <a:t>Certains sont responsables d’infections </a:t>
            </a:r>
          </a:p>
          <a:p>
            <a:pPr eaLnBrk="1" hangingPunct="1"/>
            <a:r>
              <a:rPr lang="fr-FR" sz="2800" smtClean="0"/>
              <a:t>Parasites pluricellulaires </a:t>
            </a:r>
          </a:p>
          <a:p>
            <a:pPr lvl="1" eaLnBrk="1" hangingPunct="1"/>
            <a:r>
              <a:rPr lang="fr-FR" sz="2400" smtClean="0"/>
              <a:t>Vers pouvant causer des infections nommées infestation</a:t>
            </a:r>
          </a:p>
          <a:p>
            <a:pPr eaLnBrk="1" hangingPunct="1"/>
            <a:r>
              <a:rPr lang="fr-FR" sz="2800" smtClean="0"/>
              <a:t>Cause fréquente de maladie dans les climats chauds (paludisme, bilharziose)</a:t>
            </a:r>
          </a:p>
          <a:p>
            <a:pPr eaLnBrk="1" hangingPunct="1"/>
            <a:r>
              <a:rPr lang="fr-FR" sz="2800" smtClean="0"/>
              <a:t>Rarement impliqués dans IAS</a:t>
            </a:r>
          </a:p>
        </p:txBody>
      </p:sp>
      <p:sp>
        <p:nvSpPr>
          <p:cNvPr id="5632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56324"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BD66208-A5B4-4461-AE13-388CA67BA88D}" type="slidenum">
              <a:rPr lang="hr-HR"/>
              <a:pPr fontAlgn="base">
                <a:spcBef>
                  <a:spcPct val="0"/>
                </a:spcBef>
                <a:spcAft>
                  <a:spcPct val="0"/>
                </a:spcAft>
                <a:defRPr/>
              </a:pPr>
              <a:t>25</a:t>
            </a:fld>
            <a:endParaRPr lang="hr-H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22" name="Group 54"/>
          <p:cNvGraphicFramePr>
            <a:graphicFrameLocks noGrp="1"/>
          </p:cNvGraphicFramePr>
          <p:nvPr>
            <p:ph idx="1"/>
          </p:nvPr>
        </p:nvGraphicFramePr>
        <p:xfrm>
          <a:off x="250825" y="476250"/>
          <a:ext cx="7921625" cy="5873750"/>
        </p:xfrm>
        <a:graphic>
          <a:graphicData uri="http://schemas.openxmlformats.org/drawingml/2006/table">
            <a:tbl>
              <a:tblPr/>
              <a:tblGrid>
                <a:gridCol w="1258888"/>
                <a:gridCol w="1838325"/>
                <a:gridCol w="1368425"/>
                <a:gridCol w="1800225"/>
                <a:gridCol w="1655762"/>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Parasite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Cryptosporidium (protozoa)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Plasmodium species</a:t>
                      </a:r>
                      <a:r>
                        <a:rPr kumimoji="0" lang="en-GB" sz="1800" b="1" i="0" u="none" strike="noStrike" cap="none" normalizeH="0" baseline="0" smtClean="0">
                          <a:ln>
                            <a:noFill/>
                          </a:ln>
                          <a:solidFill>
                            <a:srgbClr val="FFFFFF"/>
                          </a:solidFill>
                          <a:effectLst/>
                          <a:latin typeface="Calibri" pitchFamily="34" charset="0"/>
                        </a:rPr>
                        <a:t> (protozoa)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Trichomonas vaginalis</a:t>
                      </a:r>
                      <a:r>
                        <a:rPr kumimoji="0" lang="en-GB" sz="1800" b="1" i="0" u="none" strike="noStrike" cap="none" normalizeH="0" baseline="0" smtClean="0">
                          <a:ln>
                            <a:noFill/>
                          </a:ln>
                          <a:solidFill>
                            <a:srgbClr val="FFFFFF"/>
                          </a:solidFill>
                          <a:effectLst/>
                          <a:latin typeface="Calibri" pitchFamily="34" charset="0"/>
                        </a:rPr>
                        <a:t> (protozoa)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rgbClr val="FFFFFF"/>
                          </a:solidFill>
                          <a:effectLst/>
                          <a:latin typeface="Calibri" pitchFamily="34" charset="0"/>
                        </a:rPr>
                        <a:t>Enterobius vermicularis</a:t>
                      </a:r>
                      <a:r>
                        <a:rPr kumimoji="0" lang="en-GB" sz="1800" b="1" i="0" u="none" strike="noStrike" cap="none" normalizeH="0" baseline="0" smtClean="0">
                          <a:ln>
                            <a:noFill/>
                          </a:ln>
                          <a:solidFill>
                            <a:srgbClr val="FFFFFF"/>
                          </a:solidFill>
                          <a:effectLst/>
                          <a:latin typeface="Calibri" pitchFamily="34" charset="0"/>
                        </a:rPr>
                        <a:t> (helminthe)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Foie, érythrocyte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Muqueuse vaginale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intestinal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2 heures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Plusieurs heures dans les environnements humides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Oeuf : au moins 1 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Moustique, sang contaminé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Voie sexuelle, équipement gynécologique contaminé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Fécal-oral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Malaria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Trichomonose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Oxyurose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Sang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Sécrétion vaginale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Scotch périanal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Sécurisation des transfusions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Désinfection des équipements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des 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841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5842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1BD53CA-D352-44F3-9705-D7E3EDFDD618}" type="slidenum">
              <a:rPr lang="hr-HR"/>
              <a:pPr fontAlgn="base">
                <a:spcBef>
                  <a:spcPct val="0"/>
                </a:spcBef>
                <a:spcAft>
                  <a:spcPct val="0"/>
                </a:spcAft>
                <a:defRPr/>
              </a:pPr>
              <a:t>26</a:t>
            </a:fld>
            <a:endParaRPr lang="hr-H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41313"/>
            <a:ext cx="7620000" cy="1143000"/>
          </a:xfrm>
        </p:spPr>
        <p:txBody>
          <a:bodyPr/>
          <a:lstStyle/>
          <a:p>
            <a:pPr eaLnBrk="1" fontAlgn="auto" hangingPunct="1">
              <a:spcAft>
                <a:spcPts val="0"/>
              </a:spcAft>
              <a:defRPr/>
            </a:pPr>
            <a:r>
              <a:rPr lang="fr-FR" dirty="0" smtClean="0"/>
              <a:t>Rôle du laboratoire de microbiologie : Introduction</a:t>
            </a:r>
            <a:endParaRPr lang="fr-FR" dirty="0"/>
          </a:p>
        </p:txBody>
      </p:sp>
      <p:sp>
        <p:nvSpPr>
          <p:cNvPr id="60418" name="Rectangle 3"/>
          <p:cNvSpPr>
            <a:spLocks noGrp="1" noChangeArrowheads="1"/>
          </p:cNvSpPr>
          <p:nvPr>
            <p:ph idx="1"/>
          </p:nvPr>
        </p:nvSpPr>
        <p:spPr>
          <a:xfrm>
            <a:off x="539750" y="2347913"/>
            <a:ext cx="7210425" cy="3168650"/>
          </a:xfrm>
        </p:spPr>
        <p:txBody>
          <a:bodyPr/>
          <a:lstStyle/>
          <a:p>
            <a:pPr eaLnBrk="1" hangingPunct="1"/>
            <a:r>
              <a:rPr lang="fr-FR" sz="2800" smtClean="0"/>
              <a:t>Le diagnostic de laboratoire a 2 fonctions :</a:t>
            </a:r>
          </a:p>
          <a:p>
            <a:pPr lvl="1" eaLnBrk="1" hangingPunct="1"/>
            <a:r>
              <a:rPr lang="fr-FR" sz="2400" smtClean="0"/>
              <a:t>Clinique </a:t>
            </a:r>
          </a:p>
          <a:p>
            <a:pPr lvl="2" eaLnBrk="1" hangingPunct="1"/>
            <a:r>
              <a:rPr lang="fr-FR" sz="2000" smtClean="0"/>
              <a:t>Diagnostic de l’infection pour la prise  en charge du patient </a:t>
            </a:r>
          </a:p>
          <a:p>
            <a:pPr lvl="1" eaLnBrk="1" hangingPunct="1"/>
            <a:r>
              <a:rPr lang="fr-FR" sz="2400" smtClean="0"/>
              <a:t>Epidémiologique </a:t>
            </a:r>
          </a:p>
          <a:p>
            <a:pPr lvl="2" eaLnBrk="1" hangingPunct="1"/>
            <a:r>
              <a:rPr lang="fr-FR" sz="2000" smtClean="0"/>
              <a:t>Aide pour la mise en place de la prévention et le contrôle de l’infection en recherchant la source et le mode de transmission</a:t>
            </a:r>
          </a:p>
        </p:txBody>
      </p:sp>
      <p:sp>
        <p:nvSpPr>
          <p:cNvPr id="6041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60420"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7281BCF-893A-494E-90CE-8247EC796AFA}" type="slidenum">
              <a:rPr lang="hr-HR"/>
              <a:pPr fontAlgn="base">
                <a:spcBef>
                  <a:spcPct val="0"/>
                </a:spcBef>
                <a:spcAft>
                  <a:spcPct val="0"/>
                </a:spcAft>
                <a:defRPr/>
              </a:pPr>
              <a:t>27</a:t>
            </a:fld>
            <a:endParaRPr lang="hr-H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fr-FR" dirty="0" smtClean="0"/>
              <a:t>Conditions minimales pour le laboratoire de microbiologie </a:t>
            </a:r>
            <a:r>
              <a:rPr lang="fr-FR" sz="2800" b="1" dirty="0" smtClean="0"/>
              <a:t>- 1</a:t>
            </a:r>
            <a:endParaRPr lang="fr-FR" sz="2800" b="1" dirty="0"/>
          </a:p>
        </p:txBody>
      </p:sp>
      <p:sp>
        <p:nvSpPr>
          <p:cNvPr id="62466" name="Rectangle 3"/>
          <p:cNvSpPr>
            <a:spLocks noGrp="1" noChangeArrowheads="1"/>
          </p:cNvSpPr>
          <p:nvPr>
            <p:ph idx="1"/>
          </p:nvPr>
        </p:nvSpPr>
        <p:spPr>
          <a:xfrm>
            <a:off x="457200" y="2060575"/>
            <a:ext cx="7620000" cy="4105275"/>
          </a:xfrm>
        </p:spPr>
        <p:txBody>
          <a:bodyPr/>
          <a:lstStyle/>
          <a:p>
            <a:pPr marL="514350" indent="-514350" eaLnBrk="1" hangingPunct="1">
              <a:lnSpc>
                <a:spcPct val="90000"/>
              </a:lnSpc>
              <a:buFont typeface="Cambria" pitchFamily="18" charset="0"/>
              <a:buAutoNum type="arabicPeriod"/>
            </a:pPr>
            <a:r>
              <a:rPr lang="fr-FR" sz="2800" smtClean="0"/>
              <a:t>Accessibilité du laboratoire </a:t>
            </a:r>
          </a:p>
          <a:p>
            <a:pPr marL="811213" lvl="1" indent="-269875" eaLnBrk="1" hangingPunct="1">
              <a:lnSpc>
                <a:spcPct val="90000"/>
              </a:lnSpc>
            </a:pPr>
            <a:r>
              <a:rPr lang="fr-FR" sz="2400" smtClean="0"/>
              <a:t>Si ce n’est pas possible, établir un contrat avec le laboratoire le plus proche</a:t>
            </a:r>
          </a:p>
          <a:p>
            <a:pPr marL="514350" indent="-514350" eaLnBrk="1" hangingPunct="1">
              <a:lnSpc>
                <a:spcPct val="90000"/>
              </a:lnSpc>
              <a:buFont typeface="Cambria" pitchFamily="18" charset="0"/>
              <a:buAutoNum type="arabicPeriod"/>
            </a:pPr>
            <a:r>
              <a:rPr lang="fr-FR" sz="2800" smtClean="0"/>
              <a:t>Disponibilité quotidienne, samedi et dimanche inclus</a:t>
            </a:r>
          </a:p>
          <a:p>
            <a:pPr marL="811213" lvl="1" indent="-269875" eaLnBrk="1" hangingPunct="1">
              <a:lnSpc>
                <a:spcPct val="90000"/>
              </a:lnSpc>
            </a:pPr>
            <a:r>
              <a:rPr lang="fr-FR" sz="2400" smtClean="0"/>
              <a:t>Idéalement 24h/24h</a:t>
            </a:r>
          </a:p>
          <a:p>
            <a:pPr marL="514350" indent="-514350" eaLnBrk="1" hangingPunct="1">
              <a:lnSpc>
                <a:spcPct val="90000"/>
              </a:lnSpc>
              <a:buFont typeface="Cambria" pitchFamily="18" charset="0"/>
              <a:buAutoNum type="arabicPeriod"/>
            </a:pPr>
            <a:r>
              <a:rPr lang="fr-FR" sz="2800" smtClean="0"/>
              <a:t>Capacité à examiner un échantillon de sang, LCR, selles, exsudat, sécrétions respiratoires et la possibilité de réaliser des sérologies virales (HIV, HBV, HCV) </a:t>
            </a:r>
          </a:p>
        </p:txBody>
      </p:sp>
      <p:sp>
        <p:nvSpPr>
          <p:cNvPr id="6246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62468"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D42E8D2-54B1-41C5-8510-E8583DEFFA96}" type="slidenum">
              <a:rPr lang="hr-HR"/>
              <a:pPr fontAlgn="base">
                <a:spcBef>
                  <a:spcPct val="0"/>
                </a:spcBef>
                <a:spcAft>
                  <a:spcPct val="0"/>
                </a:spcAft>
                <a:defRPr/>
              </a:pPr>
              <a:t>28</a:t>
            </a:fld>
            <a:endParaRPr lang="hr-H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68313" y="2133600"/>
            <a:ext cx="7620000" cy="3743325"/>
          </a:xfrm>
        </p:spPr>
        <p:txBody>
          <a:bodyPr rtlCol="0">
            <a:normAutofit lnSpcReduction="10000"/>
          </a:bodyPr>
          <a:lstStyle/>
          <a:p>
            <a:pPr marL="514350" indent="-514350" eaLnBrk="1" fontAlgn="auto" hangingPunct="1">
              <a:lnSpc>
                <a:spcPct val="90000"/>
              </a:lnSpc>
              <a:spcAft>
                <a:spcPts val="0"/>
              </a:spcAft>
              <a:buFont typeface="+mj-lt"/>
              <a:buAutoNum type="arabicPeriod" startAt="4"/>
              <a:defRPr/>
            </a:pPr>
            <a:r>
              <a:rPr lang="fr-FR" sz="2800" dirty="0" smtClean="0"/>
              <a:t>Capacité à identifier les bactéries et les champignons à l’espèce</a:t>
            </a:r>
          </a:p>
          <a:p>
            <a:pPr marL="514350" indent="-514350" eaLnBrk="1" fontAlgn="auto" hangingPunct="1">
              <a:lnSpc>
                <a:spcPct val="90000"/>
              </a:lnSpc>
              <a:spcAft>
                <a:spcPts val="0"/>
              </a:spcAft>
              <a:buFont typeface="+mj-lt"/>
              <a:buAutoNum type="arabicPeriod" startAt="4"/>
              <a:defRPr/>
            </a:pPr>
            <a:r>
              <a:rPr lang="fr-FR" sz="2800" dirty="0" smtClean="0"/>
              <a:t>Possibilité de réaliser les études de sensibilité aux </a:t>
            </a:r>
            <a:r>
              <a:rPr lang="fr-FR" sz="2800" dirty="0" err="1" smtClean="0"/>
              <a:t>antibiobiotiques</a:t>
            </a:r>
            <a:r>
              <a:rPr lang="fr-FR" sz="2800" dirty="0" smtClean="0"/>
              <a:t> (méthode de diffusion en disque)</a:t>
            </a:r>
          </a:p>
          <a:p>
            <a:pPr marL="514350" indent="-514350" eaLnBrk="1" fontAlgn="auto" hangingPunct="1">
              <a:lnSpc>
                <a:spcPct val="90000"/>
              </a:lnSpc>
              <a:spcAft>
                <a:spcPts val="0"/>
              </a:spcAft>
              <a:buFont typeface="+mj-lt"/>
              <a:buAutoNum type="arabicPeriod" startAt="4"/>
              <a:defRPr/>
            </a:pPr>
            <a:r>
              <a:rPr lang="fr-FR" sz="2800" dirty="0" smtClean="0"/>
              <a:t>Réaliser les </a:t>
            </a:r>
            <a:r>
              <a:rPr lang="fr-FR" sz="2800" dirty="0" err="1" smtClean="0"/>
              <a:t>phénotypages</a:t>
            </a:r>
            <a:endParaRPr lang="fr-FR" sz="2800" dirty="0" smtClean="0"/>
          </a:p>
          <a:p>
            <a:pPr marL="811213" lvl="1" indent="-269875" eaLnBrk="1" fontAlgn="auto" hangingPunct="1">
              <a:lnSpc>
                <a:spcPct val="90000"/>
              </a:lnSpc>
              <a:spcAft>
                <a:spcPts val="0"/>
              </a:spcAft>
              <a:buFont typeface="Arial" pitchFamily="34" charset="0"/>
              <a:buChar char="•"/>
              <a:defRPr/>
            </a:pPr>
            <a:r>
              <a:rPr lang="fr-FR" sz="2400" dirty="0" err="1" smtClean="0"/>
              <a:t>sérotypage</a:t>
            </a:r>
            <a:endParaRPr lang="fr-FR" sz="2400" dirty="0" smtClean="0"/>
          </a:p>
          <a:p>
            <a:pPr marL="1176338" lvl="2" indent="-187325" eaLnBrk="1" fontAlgn="auto" hangingPunct="1">
              <a:lnSpc>
                <a:spcPct val="90000"/>
              </a:lnSpc>
              <a:spcAft>
                <a:spcPts val="0"/>
              </a:spcAft>
              <a:buClr>
                <a:schemeClr val="accent3"/>
              </a:buClr>
              <a:buFont typeface="Arial" pitchFamily="34" charset="0"/>
              <a:buChar char="•"/>
              <a:defRPr/>
            </a:pPr>
            <a:r>
              <a:rPr lang="fr-FR" sz="2000" dirty="0" smtClean="0"/>
              <a:t>Salmonella, </a:t>
            </a:r>
            <a:r>
              <a:rPr lang="fr-FR" sz="2000" dirty="0" err="1" smtClean="0"/>
              <a:t>Shigella</a:t>
            </a:r>
            <a:r>
              <a:rPr lang="fr-FR" sz="2000" dirty="0" smtClean="0"/>
              <a:t>, </a:t>
            </a:r>
            <a:r>
              <a:rPr lang="fr-FR" sz="2000" i="1" dirty="0" smtClean="0"/>
              <a:t>P. </a:t>
            </a:r>
            <a:r>
              <a:rPr lang="fr-FR" sz="2000" i="1" dirty="0" err="1" smtClean="0"/>
              <a:t>aeruginosa</a:t>
            </a:r>
            <a:r>
              <a:rPr lang="fr-FR" sz="2000" i="1" dirty="0" smtClean="0"/>
              <a:t>, N. </a:t>
            </a:r>
            <a:r>
              <a:rPr lang="fr-FR" sz="2000" i="1" dirty="0" err="1" smtClean="0"/>
              <a:t>meningitidis</a:t>
            </a:r>
            <a:endParaRPr lang="fr-FR" sz="2000" i="1" dirty="0" smtClean="0"/>
          </a:p>
          <a:p>
            <a:pPr marL="811213" lvl="1" indent="-269875" eaLnBrk="1" fontAlgn="auto" hangingPunct="1">
              <a:lnSpc>
                <a:spcPct val="90000"/>
              </a:lnSpc>
              <a:spcAft>
                <a:spcPts val="0"/>
              </a:spcAft>
              <a:buFont typeface="Arial" pitchFamily="34" charset="0"/>
              <a:buChar char="•"/>
              <a:defRPr/>
            </a:pPr>
            <a:r>
              <a:rPr lang="fr-FR" sz="2400" dirty="0" err="1" smtClean="0"/>
              <a:t>biotypage</a:t>
            </a:r>
            <a:endParaRPr lang="fr-FR" sz="2400" dirty="0" smtClean="0"/>
          </a:p>
          <a:p>
            <a:pPr marL="1176338" lvl="2" indent="-187325" eaLnBrk="1" fontAlgn="auto" hangingPunct="1">
              <a:lnSpc>
                <a:spcPct val="90000"/>
              </a:lnSpc>
              <a:spcAft>
                <a:spcPts val="0"/>
              </a:spcAft>
              <a:buClr>
                <a:schemeClr val="accent3"/>
              </a:buClr>
              <a:buFont typeface="Arial" pitchFamily="34" charset="0"/>
              <a:buChar char="•"/>
              <a:defRPr/>
            </a:pPr>
            <a:r>
              <a:rPr lang="fr-FR" sz="2400" i="1" dirty="0" smtClean="0"/>
              <a:t>S. </a:t>
            </a:r>
            <a:r>
              <a:rPr lang="fr-FR" sz="2400" i="1" dirty="0" err="1" smtClean="0"/>
              <a:t>typhi</a:t>
            </a:r>
            <a:r>
              <a:rPr lang="fr-FR" sz="2400" i="1" dirty="0" smtClean="0"/>
              <a:t> </a:t>
            </a:r>
          </a:p>
        </p:txBody>
      </p:sp>
      <p:sp>
        <p:nvSpPr>
          <p:cNvPr id="64514"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6451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DAA823D7-A748-49D2-BFB4-F29CC7C5E63E}" type="slidenum">
              <a:rPr lang="hr-HR"/>
              <a:pPr fontAlgn="base">
                <a:spcBef>
                  <a:spcPct val="0"/>
                </a:spcBef>
                <a:spcAft>
                  <a:spcPct val="0"/>
                </a:spcAft>
                <a:defRPr/>
              </a:pPr>
              <a:t>29</a:t>
            </a:fld>
            <a:endParaRPr lang="hr-HR"/>
          </a:p>
        </p:txBody>
      </p:sp>
      <p:sp>
        <p:nvSpPr>
          <p:cNvPr id="7" name="Rectangle 2"/>
          <p:cNvSpPr>
            <a:spLocks noGrp="1" noChangeArrowheads="1"/>
          </p:cNvSpPr>
          <p:nvPr>
            <p:ph type="title"/>
          </p:nvPr>
        </p:nvSpPr>
        <p:spPr/>
        <p:txBody>
          <a:bodyPr/>
          <a:lstStyle/>
          <a:p>
            <a:pPr eaLnBrk="1" fontAlgn="auto" hangingPunct="1">
              <a:spcAft>
                <a:spcPts val="0"/>
              </a:spcAft>
              <a:defRPr/>
            </a:pPr>
            <a:r>
              <a:rPr lang="fr-FR" dirty="0" smtClean="0"/>
              <a:t>Conditions minimales pour le laboratoire de microbiologie </a:t>
            </a:r>
            <a:r>
              <a:rPr lang="fr-FR" sz="2800" b="1" dirty="0" smtClean="0"/>
              <a:t>- 2</a:t>
            </a:r>
            <a:endParaRPr lang="fr-FR"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fr-FR" dirty="0" smtClean="0"/>
              <a:t>Temps imparti</a:t>
            </a:r>
            <a:endParaRPr lang="hr-HR" dirty="0" smtClean="0"/>
          </a:p>
        </p:txBody>
      </p:sp>
      <p:sp>
        <p:nvSpPr>
          <p:cNvPr id="12290" name="Content Placeholder 2"/>
          <p:cNvSpPr>
            <a:spLocks noGrp="1"/>
          </p:cNvSpPr>
          <p:nvPr>
            <p:ph idx="1"/>
          </p:nvPr>
        </p:nvSpPr>
        <p:spPr>
          <a:xfrm>
            <a:off x="468313" y="1773238"/>
            <a:ext cx="7620000" cy="1036637"/>
          </a:xfrm>
        </p:spPr>
        <p:txBody>
          <a:bodyPr/>
          <a:lstStyle/>
          <a:p>
            <a:pPr eaLnBrk="1" hangingPunct="1"/>
            <a:r>
              <a:rPr lang="en-GB" sz="2800" smtClean="0"/>
              <a:t>60 minutes</a:t>
            </a:r>
          </a:p>
        </p:txBody>
      </p:sp>
      <p:sp>
        <p:nvSpPr>
          <p:cNvPr id="12291"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12292"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F3A8561-3AA8-48B5-8508-533B3E173CD4}" type="slidenum">
              <a:rPr lang="hr-HR"/>
              <a:pPr fontAlgn="base">
                <a:spcBef>
                  <a:spcPct val="0"/>
                </a:spcBef>
                <a:spcAft>
                  <a:spcPct val="0"/>
                </a:spcAft>
                <a:defRPr/>
              </a:pPr>
              <a:t>3</a:t>
            </a:fld>
            <a:endParaRPr lang="hr-H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fr-FR" dirty="0" smtClean="0"/>
              <a:t>Rôle clinique : diagnostic de l’infection</a:t>
            </a:r>
            <a:endParaRPr lang="fr-FR" dirty="0"/>
          </a:p>
        </p:txBody>
      </p:sp>
      <p:sp>
        <p:nvSpPr>
          <p:cNvPr id="66562" name="Rectangle 3"/>
          <p:cNvSpPr>
            <a:spLocks noGrp="1" noChangeArrowheads="1"/>
          </p:cNvSpPr>
          <p:nvPr>
            <p:ph idx="1"/>
          </p:nvPr>
        </p:nvSpPr>
        <p:spPr>
          <a:xfrm>
            <a:off x="457200" y="2032000"/>
            <a:ext cx="7620000" cy="4133850"/>
          </a:xfrm>
        </p:spPr>
        <p:txBody>
          <a:bodyPr/>
          <a:lstStyle/>
          <a:p>
            <a:pPr eaLnBrk="1" hangingPunct="1"/>
            <a:r>
              <a:rPr lang="fr-FR" sz="2800" smtClean="0"/>
              <a:t>Le diagnostic doit être rapide et précis</a:t>
            </a:r>
          </a:p>
          <a:p>
            <a:pPr lvl="1" eaLnBrk="1" hangingPunct="1"/>
            <a:r>
              <a:rPr lang="fr-FR" sz="2400" smtClean="0"/>
              <a:t>Méthodes classiques de bactériologie</a:t>
            </a:r>
          </a:p>
          <a:p>
            <a:pPr lvl="2" eaLnBrk="1" hangingPunct="1"/>
            <a:r>
              <a:rPr lang="fr-FR" sz="2000" smtClean="0"/>
              <a:t>Examen direct</a:t>
            </a:r>
          </a:p>
          <a:p>
            <a:pPr lvl="2" eaLnBrk="1" hangingPunct="1"/>
            <a:r>
              <a:rPr lang="fr-FR" sz="2000" smtClean="0"/>
              <a:t>Culture</a:t>
            </a:r>
          </a:p>
          <a:p>
            <a:pPr lvl="2" eaLnBrk="1" hangingPunct="1"/>
            <a:r>
              <a:rPr lang="fr-FR" sz="2000" smtClean="0"/>
              <a:t>Recherche d’antigène</a:t>
            </a:r>
          </a:p>
          <a:p>
            <a:pPr lvl="1" eaLnBrk="1" hangingPunct="1"/>
            <a:r>
              <a:rPr lang="fr-FR" sz="2400" smtClean="0"/>
              <a:t>Antibiogramme </a:t>
            </a:r>
          </a:p>
          <a:p>
            <a:pPr lvl="1" eaLnBrk="1" hangingPunct="1"/>
            <a:r>
              <a:rPr lang="fr-FR" sz="2400" smtClean="0"/>
              <a:t>Recherche d’antigène</a:t>
            </a:r>
          </a:p>
          <a:p>
            <a:pPr lvl="2" eaLnBrk="1" hangingPunct="1"/>
            <a:r>
              <a:rPr lang="fr-FR" sz="2000" smtClean="0"/>
              <a:t>Pas toujours utile dans les stades précoces de l’infection</a:t>
            </a:r>
          </a:p>
          <a:p>
            <a:pPr lvl="1" eaLnBrk="1" hangingPunct="1"/>
            <a:r>
              <a:rPr lang="fr-FR" sz="2400" smtClean="0"/>
              <a:t>Méthodes moléculaires</a:t>
            </a:r>
          </a:p>
          <a:p>
            <a:pPr lvl="2" eaLnBrk="1" hangingPunct="1"/>
            <a:r>
              <a:rPr lang="fr-FR" sz="2000" smtClean="0"/>
              <a:t>Rarement utilisées en routine pour le diagnostic d’IAS</a:t>
            </a:r>
          </a:p>
          <a:p>
            <a:pPr lvl="2" eaLnBrk="1" hangingPunct="1"/>
            <a:endParaRPr lang="fr-FR" smtClean="0"/>
          </a:p>
          <a:p>
            <a:pPr lvl="1" eaLnBrk="1" hangingPunct="1"/>
            <a:endParaRPr lang="fr-FR" smtClean="0"/>
          </a:p>
        </p:txBody>
      </p:sp>
      <p:sp>
        <p:nvSpPr>
          <p:cNvPr id="6656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66564"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1E0C58A-EA2D-4457-8B69-D3CB5CA42BCF}" type="slidenum">
              <a:rPr lang="hr-HR"/>
              <a:pPr fontAlgn="base">
                <a:spcBef>
                  <a:spcPct val="0"/>
                </a:spcBef>
                <a:spcAft>
                  <a:spcPct val="0"/>
                </a:spcAft>
                <a:defRPr/>
              </a:pPr>
              <a:t>30</a:t>
            </a:fld>
            <a:endParaRPr lang="hr-H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7620000" cy="1858962"/>
          </a:xfrm>
        </p:spPr>
        <p:txBody>
          <a:bodyPr/>
          <a:lstStyle/>
          <a:p>
            <a:pPr eaLnBrk="1" fontAlgn="auto" hangingPunct="1">
              <a:spcAft>
                <a:spcPts val="0"/>
              </a:spcAft>
              <a:defRPr/>
            </a:pPr>
            <a:r>
              <a:rPr lang="fr-FR" sz="4400" dirty="0" smtClean="0"/>
              <a:t>Rôle dans la prévention et le contrôle des infections associées aux soins </a:t>
            </a:r>
          </a:p>
        </p:txBody>
      </p:sp>
      <p:sp>
        <p:nvSpPr>
          <p:cNvPr id="68610" name="Rectangle 3"/>
          <p:cNvSpPr>
            <a:spLocks noGrp="1" noChangeArrowheads="1"/>
          </p:cNvSpPr>
          <p:nvPr>
            <p:ph idx="1"/>
          </p:nvPr>
        </p:nvSpPr>
        <p:spPr>
          <a:xfrm>
            <a:off x="611188" y="2708275"/>
            <a:ext cx="7273925" cy="2089150"/>
          </a:xfrm>
        </p:spPr>
        <p:txBody>
          <a:bodyPr/>
          <a:lstStyle/>
          <a:p>
            <a:pPr eaLnBrk="1" hangingPunct="1"/>
            <a:r>
              <a:rPr lang="fr-FR" sz="2800" smtClean="0"/>
              <a:t>Investigation </a:t>
            </a:r>
          </a:p>
          <a:p>
            <a:pPr eaLnBrk="1" hangingPunct="1"/>
            <a:r>
              <a:rPr lang="fr-FR" sz="2800" smtClean="0"/>
              <a:t>Surveillance </a:t>
            </a:r>
          </a:p>
          <a:p>
            <a:pPr eaLnBrk="1" hangingPunct="1"/>
            <a:r>
              <a:rPr lang="fr-FR" sz="2800" smtClean="0"/>
              <a:t>Alerter </a:t>
            </a:r>
          </a:p>
          <a:p>
            <a:pPr eaLnBrk="1" hangingPunct="1"/>
            <a:r>
              <a:rPr lang="fr-FR" sz="2800" smtClean="0"/>
              <a:t>Stratégie antibiotique </a:t>
            </a:r>
          </a:p>
        </p:txBody>
      </p:sp>
      <p:sp>
        <p:nvSpPr>
          <p:cNvPr id="68611"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68612"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C2162B42-3B2C-4136-BA8A-31B7A9E8BCF3}" type="slidenum">
              <a:rPr lang="hr-HR"/>
              <a:pPr fontAlgn="base">
                <a:spcBef>
                  <a:spcPct val="0"/>
                </a:spcBef>
                <a:spcAft>
                  <a:spcPct val="0"/>
                </a:spcAft>
                <a:defRPr/>
              </a:pPr>
              <a:t>31</a:t>
            </a:fld>
            <a:endParaRPr lang="hr-H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fr-FR" dirty="0" smtClean="0"/>
              <a:t>Investigation </a:t>
            </a:r>
            <a:endParaRPr lang="fr-FR" dirty="0"/>
          </a:p>
        </p:txBody>
      </p:sp>
      <p:sp>
        <p:nvSpPr>
          <p:cNvPr id="70658" name="Rectangle 3"/>
          <p:cNvSpPr>
            <a:spLocks noGrp="1" noChangeArrowheads="1"/>
          </p:cNvSpPr>
          <p:nvPr>
            <p:ph idx="1"/>
          </p:nvPr>
        </p:nvSpPr>
        <p:spPr>
          <a:xfrm>
            <a:off x="468313" y="2276475"/>
            <a:ext cx="7488237" cy="1397000"/>
          </a:xfrm>
        </p:spPr>
        <p:txBody>
          <a:bodyPr/>
          <a:lstStyle/>
          <a:p>
            <a:pPr eaLnBrk="1" hangingPunct="1"/>
            <a:r>
              <a:rPr lang="fr-FR" sz="2800" smtClean="0"/>
              <a:t>Rechercher la source de l’infection</a:t>
            </a:r>
          </a:p>
          <a:p>
            <a:pPr eaLnBrk="1" hangingPunct="1"/>
            <a:r>
              <a:rPr lang="fr-FR" sz="2800" smtClean="0"/>
              <a:t>Déterminer si la souche est la même (génotype)</a:t>
            </a:r>
          </a:p>
        </p:txBody>
      </p:sp>
      <p:sp>
        <p:nvSpPr>
          <p:cNvPr id="7065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70660"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C08FC4B-824D-4E87-895E-8F5DFE468ADA}" type="slidenum">
              <a:rPr lang="hr-HR"/>
              <a:pPr fontAlgn="base">
                <a:spcBef>
                  <a:spcPct val="0"/>
                </a:spcBef>
                <a:spcAft>
                  <a:spcPct val="0"/>
                </a:spcAft>
                <a:defRPr/>
              </a:pPr>
              <a:t>32</a:t>
            </a:fld>
            <a:endParaRPr lang="hr-H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7620000" cy="1425575"/>
          </a:xfrm>
        </p:spPr>
        <p:txBody>
          <a:bodyPr/>
          <a:lstStyle/>
          <a:p>
            <a:pPr eaLnBrk="1" fontAlgn="auto" hangingPunct="1">
              <a:spcAft>
                <a:spcPts val="0"/>
              </a:spcAft>
              <a:defRPr/>
            </a:pPr>
            <a:r>
              <a:rPr lang="fr-FR" dirty="0" smtClean="0"/>
              <a:t>Tests complémentaires lors d’une investigation</a:t>
            </a:r>
            <a:endParaRPr lang="fr-FR" dirty="0"/>
          </a:p>
        </p:txBody>
      </p:sp>
      <p:sp>
        <p:nvSpPr>
          <p:cNvPr id="72706" name="Rectangle 3"/>
          <p:cNvSpPr>
            <a:spLocks noGrp="1" noChangeArrowheads="1"/>
          </p:cNvSpPr>
          <p:nvPr>
            <p:ph idx="1"/>
          </p:nvPr>
        </p:nvSpPr>
        <p:spPr>
          <a:xfrm>
            <a:off x="457200" y="1968500"/>
            <a:ext cx="7620000" cy="4556125"/>
          </a:xfrm>
        </p:spPr>
        <p:txBody>
          <a:bodyPr/>
          <a:lstStyle/>
          <a:p>
            <a:pPr eaLnBrk="1" hangingPunct="1"/>
            <a:r>
              <a:rPr lang="fr-FR" sz="2800" smtClean="0"/>
              <a:t>Parfois, pour clarifier la situation (épidémie ou endémie), d’autres données sont requises</a:t>
            </a:r>
          </a:p>
          <a:p>
            <a:pPr eaLnBrk="1" hangingPunct="1"/>
            <a:r>
              <a:rPr lang="fr-FR" sz="2800" smtClean="0"/>
              <a:t>Tests microbiologiques</a:t>
            </a:r>
          </a:p>
          <a:p>
            <a:pPr lvl="1" eaLnBrk="1" hangingPunct="1"/>
            <a:r>
              <a:rPr lang="fr-FR" sz="2400" smtClean="0"/>
              <a:t>Produits sanguins </a:t>
            </a:r>
          </a:p>
          <a:p>
            <a:pPr lvl="1" eaLnBrk="1" hangingPunct="1"/>
            <a:r>
              <a:rPr lang="fr-FR" sz="2400" smtClean="0"/>
              <a:t>Contrôle environnemental des surfaces</a:t>
            </a:r>
          </a:p>
          <a:p>
            <a:pPr lvl="1" eaLnBrk="1" hangingPunct="1"/>
            <a:r>
              <a:rPr lang="fr-FR" sz="2400" smtClean="0"/>
              <a:t>Désinfectants, antiseptiques </a:t>
            </a:r>
          </a:p>
          <a:p>
            <a:pPr lvl="1" eaLnBrk="1" hangingPunct="1"/>
            <a:r>
              <a:rPr lang="fr-FR" sz="2400" smtClean="0"/>
              <a:t>Air</a:t>
            </a:r>
          </a:p>
          <a:p>
            <a:pPr lvl="1" eaLnBrk="1" hangingPunct="1"/>
            <a:r>
              <a:rPr lang="fr-FR" sz="2400" smtClean="0"/>
              <a:t>Eau </a:t>
            </a:r>
          </a:p>
          <a:p>
            <a:pPr lvl="1" eaLnBrk="1" hangingPunct="1"/>
            <a:r>
              <a:rPr lang="fr-FR" sz="2400" smtClean="0"/>
              <a:t>Mains du personnel </a:t>
            </a:r>
          </a:p>
          <a:p>
            <a:pPr lvl="1" eaLnBrk="1" hangingPunct="1"/>
            <a:r>
              <a:rPr lang="fr-FR" sz="2400" smtClean="0"/>
              <a:t>Fosses nasales du personnel</a:t>
            </a:r>
          </a:p>
        </p:txBody>
      </p:sp>
      <p:sp>
        <p:nvSpPr>
          <p:cNvPr id="7270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72708"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D1E14B58-EE80-4A6A-BD47-CC5C70BCE2F8}" type="slidenum">
              <a:rPr lang="hr-HR"/>
              <a:pPr fontAlgn="base">
                <a:spcBef>
                  <a:spcPct val="0"/>
                </a:spcBef>
                <a:spcAft>
                  <a:spcPct val="0"/>
                </a:spcAft>
                <a:defRPr/>
              </a:pPr>
              <a:t>33</a:t>
            </a:fld>
            <a:endParaRPr lang="hr-H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fr-FR" dirty="0" smtClean="0"/>
              <a:t>Surveillance des IAS</a:t>
            </a:r>
            <a:endParaRPr lang="fr-FR" dirty="0"/>
          </a:p>
        </p:txBody>
      </p:sp>
      <p:sp>
        <p:nvSpPr>
          <p:cNvPr id="74754" name="Rectangle 3"/>
          <p:cNvSpPr>
            <a:spLocks noGrp="1" noChangeArrowheads="1"/>
          </p:cNvSpPr>
          <p:nvPr>
            <p:ph idx="1"/>
          </p:nvPr>
        </p:nvSpPr>
        <p:spPr>
          <a:xfrm>
            <a:off x="457200" y="1816100"/>
            <a:ext cx="7427913" cy="3989388"/>
          </a:xfrm>
        </p:spPr>
        <p:txBody>
          <a:bodyPr/>
          <a:lstStyle/>
          <a:p>
            <a:pPr eaLnBrk="1" hangingPunct="1"/>
            <a:r>
              <a:rPr lang="fr-FR" sz="2800" smtClean="0"/>
              <a:t>Le laboratoire doit fournir les comptes rendu dès que possible </a:t>
            </a:r>
          </a:p>
          <a:p>
            <a:pPr lvl="1" eaLnBrk="1" hangingPunct="1"/>
            <a:r>
              <a:rPr lang="fr-FR" sz="2400" smtClean="0"/>
              <a:t>Permettant de réaliser des courbes, des isolements ou des regroupements de patient</a:t>
            </a:r>
          </a:p>
          <a:p>
            <a:pPr eaLnBrk="1" hangingPunct="1"/>
            <a:r>
              <a:rPr lang="fr-FR" sz="2800" smtClean="0"/>
              <a:t>Etablir une incidence de base </a:t>
            </a:r>
          </a:p>
          <a:p>
            <a:pPr lvl="1" eaLnBrk="1" hangingPunct="1"/>
            <a:r>
              <a:rPr lang="fr-FR" sz="2400" smtClean="0"/>
              <a:t>Tout nouvel isolat pourra être comparé à cette incidence </a:t>
            </a:r>
          </a:p>
          <a:p>
            <a:pPr eaLnBrk="1" hangingPunct="1"/>
            <a:r>
              <a:rPr lang="fr-FR" sz="2800" smtClean="0"/>
              <a:t>L’informatisation du laboratoire permet un accès plus rapide aux données</a:t>
            </a:r>
          </a:p>
        </p:txBody>
      </p:sp>
      <p:sp>
        <p:nvSpPr>
          <p:cNvPr id="7475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altLang="en-US" smtClean="0">
                <a:latin typeface="Arial" charset="0"/>
                <a:cs typeface="Arial" charset="0"/>
              </a:rPr>
              <a:t>August 23, 2013</a:t>
            </a:r>
            <a:endParaRPr lang="en-US" altLang="en-US" smtClean="0">
              <a:latin typeface="Arial" charset="0"/>
              <a:cs typeface="Arial" charset="0"/>
            </a:endParaRPr>
          </a:p>
        </p:txBody>
      </p:sp>
      <p:sp>
        <p:nvSpPr>
          <p:cNvPr id="7475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41A3E2C2-4B8E-4A98-8A82-15894CDD9532}" type="slidenum">
              <a:rPr lang="en-US" altLang="en-US"/>
              <a:pPr fontAlgn="base">
                <a:spcBef>
                  <a:spcPct val="0"/>
                </a:spcBef>
                <a:spcAft>
                  <a:spcPct val="0"/>
                </a:spcAft>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fr-FR" dirty="0" smtClean="0"/>
              <a:t>Microorganismes concernés </a:t>
            </a:r>
            <a:endParaRPr lang="fr-FR" dirty="0"/>
          </a:p>
        </p:txBody>
      </p:sp>
      <p:sp>
        <p:nvSpPr>
          <p:cNvPr id="76802" name="Rectangle 3"/>
          <p:cNvSpPr>
            <a:spLocks noGrp="1" noChangeArrowheads="1"/>
          </p:cNvSpPr>
          <p:nvPr>
            <p:ph idx="1"/>
          </p:nvPr>
        </p:nvSpPr>
        <p:spPr>
          <a:xfrm>
            <a:off x="457200" y="1816100"/>
            <a:ext cx="7427913" cy="4133850"/>
          </a:xfrm>
        </p:spPr>
        <p:txBody>
          <a:bodyPr/>
          <a:lstStyle/>
          <a:p>
            <a:pPr eaLnBrk="1" hangingPunct="1"/>
            <a:r>
              <a:rPr lang="fr-FR" sz="2800" smtClean="0"/>
              <a:t>Microorganismes </a:t>
            </a:r>
          </a:p>
          <a:p>
            <a:pPr lvl="1" eaLnBrk="1" hangingPunct="1"/>
            <a:r>
              <a:rPr lang="fr-FR" sz="2400" smtClean="0"/>
              <a:t>Methicillin-resistant </a:t>
            </a:r>
            <a:r>
              <a:rPr lang="fr-FR" sz="2400" i="1" smtClean="0"/>
              <a:t>Staphylococcus aureus</a:t>
            </a:r>
            <a:r>
              <a:rPr lang="fr-FR" sz="2400" smtClean="0"/>
              <a:t> (MRSA)</a:t>
            </a:r>
          </a:p>
          <a:p>
            <a:pPr lvl="1" eaLnBrk="1" hangingPunct="1"/>
            <a:r>
              <a:rPr lang="fr-FR" sz="2400" smtClean="0"/>
              <a:t>Vancomycin-intermediate </a:t>
            </a:r>
            <a:r>
              <a:rPr lang="fr-FR" sz="2400" i="1" smtClean="0"/>
              <a:t>S.aureus</a:t>
            </a:r>
            <a:r>
              <a:rPr lang="fr-FR" sz="2400" smtClean="0"/>
              <a:t> (VISA)</a:t>
            </a:r>
          </a:p>
          <a:p>
            <a:pPr lvl="1" eaLnBrk="1" hangingPunct="1"/>
            <a:r>
              <a:rPr lang="fr-FR" sz="2400" smtClean="0"/>
              <a:t>Vancomycin-resistant enterococci (VRE)</a:t>
            </a:r>
          </a:p>
          <a:p>
            <a:pPr lvl="1" eaLnBrk="1" hangingPunct="1"/>
            <a:r>
              <a:rPr lang="fr-FR" sz="2400" smtClean="0"/>
              <a:t>MDR </a:t>
            </a:r>
            <a:r>
              <a:rPr lang="fr-FR" sz="2400" i="1" smtClean="0"/>
              <a:t>Pseudomonas aeruginosa</a:t>
            </a:r>
            <a:endParaRPr lang="fr-FR" sz="2400" smtClean="0"/>
          </a:p>
          <a:p>
            <a:pPr lvl="1" eaLnBrk="1" hangingPunct="1"/>
            <a:r>
              <a:rPr lang="fr-FR" sz="2400" smtClean="0"/>
              <a:t>MDR </a:t>
            </a:r>
            <a:r>
              <a:rPr lang="fr-FR" sz="2400" i="1" smtClean="0"/>
              <a:t>Acinetobacter baumannii</a:t>
            </a:r>
            <a:endParaRPr lang="fr-FR" sz="2400" smtClean="0"/>
          </a:p>
          <a:p>
            <a:pPr lvl="1" eaLnBrk="1" hangingPunct="1"/>
            <a:r>
              <a:rPr lang="fr-FR" sz="2400" smtClean="0"/>
              <a:t>MDR </a:t>
            </a:r>
            <a:r>
              <a:rPr lang="fr-FR" sz="2400" i="1" smtClean="0"/>
              <a:t>Mycobacterium tuberculosis</a:t>
            </a:r>
          </a:p>
          <a:p>
            <a:pPr lvl="1" eaLnBrk="1" hangingPunct="1"/>
            <a:r>
              <a:rPr lang="fr-FR" sz="2400" smtClean="0"/>
              <a:t>ESBL enterobacterie</a:t>
            </a:r>
          </a:p>
          <a:p>
            <a:pPr lvl="1" eaLnBrk="1" hangingPunct="1"/>
            <a:r>
              <a:rPr lang="fr-FR" sz="2400" i="1" smtClean="0"/>
              <a:t>Clostridium difficile</a:t>
            </a:r>
            <a:endParaRPr lang="fr-FR" sz="2400" smtClean="0"/>
          </a:p>
        </p:txBody>
      </p:sp>
      <p:sp>
        <p:nvSpPr>
          <p:cNvPr id="7680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76804"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5819CFBB-1CDE-4EF0-A203-0404993DFDFF}" type="slidenum">
              <a:rPr lang="hr-HR"/>
              <a:pPr fontAlgn="base">
                <a:spcBef>
                  <a:spcPct val="0"/>
                </a:spcBef>
                <a:spcAft>
                  <a:spcPct val="0"/>
                </a:spcAft>
                <a:defRPr/>
              </a:pPr>
              <a:t>35</a:t>
            </a:fld>
            <a:endParaRPr lang="hr-H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FR" dirty="0" smtClean="0"/>
              <a:t>Stratégie antibiotique </a:t>
            </a:r>
            <a:endParaRPr lang="fr-FR" sz="3600" dirty="0" smtClean="0"/>
          </a:p>
        </p:txBody>
      </p:sp>
      <p:sp>
        <p:nvSpPr>
          <p:cNvPr id="78850" name="Content Placeholder 2"/>
          <p:cNvSpPr>
            <a:spLocks noGrp="1"/>
          </p:cNvSpPr>
          <p:nvPr>
            <p:ph idx="1"/>
          </p:nvPr>
        </p:nvSpPr>
        <p:spPr>
          <a:xfrm>
            <a:off x="468313" y="1887538"/>
            <a:ext cx="7343775" cy="3486150"/>
          </a:xfrm>
        </p:spPr>
        <p:txBody>
          <a:bodyPr/>
          <a:lstStyle/>
          <a:p>
            <a:pPr eaLnBrk="1" hangingPunct="1"/>
            <a:r>
              <a:rPr lang="fr-FR" sz="2800" smtClean="0"/>
              <a:t>Etat des lieux régulier des changements des phénotypes de résistance :</a:t>
            </a:r>
          </a:p>
          <a:p>
            <a:pPr lvl="1" eaLnBrk="1" hangingPunct="1"/>
            <a:r>
              <a:rPr lang="fr-FR" sz="2400" smtClean="0"/>
              <a:t>Newsletters</a:t>
            </a:r>
          </a:p>
          <a:p>
            <a:pPr lvl="1" eaLnBrk="1" hangingPunct="1"/>
            <a:r>
              <a:rPr lang="fr-FR" sz="2400" smtClean="0"/>
              <a:t>Données spécifiques du laboratoire </a:t>
            </a:r>
          </a:p>
          <a:p>
            <a:pPr eaLnBrk="1" hangingPunct="1"/>
            <a:r>
              <a:rPr lang="fr-FR" sz="2800" smtClean="0"/>
              <a:t>Limiter les comptes rendus aux :</a:t>
            </a:r>
          </a:p>
          <a:p>
            <a:pPr lvl="1" eaLnBrk="1" hangingPunct="1"/>
            <a:r>
              <a:rPr lang="fr-FR" sz="2400" smtClean="0"/>
              <a:t>Antibiotiques de première ligne </a:t>
            </a:r>
          </a:p>
          <a:p>
            <a:pPr lvl="1" eaLnBrk="1" hangingPunct="1"/>
            <a:r>
              <a:rPr lang="fr-FR" sz="2400" smtClean="0"/>
              <a:t>Antibiotiques de réserve </a:t>
            </a:r>
          </a:p>
        </p:txBody>
      </p:sp>
      <p:sp>
        <p:nvSpPr>
          <p:cNvPr id="7885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78852"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95D11CA-3E01-4C09-92CC-A87DBEF47E3F}" type="slidenum">
              <a:rPr lang="hr-HR"/>
              <a:pPr fontAlgn="base">
                <a:spcBef>
                  <a:spcPct val="0"/>
                </a:spcBef>
                <a:spcAft>
                  <a:spcPct val="0"/>
                </a:spcAft>
                <a:defRPr/>
              </a:pPr>
              <a:t>36</a:t>
            </a:fld>
            <a:endParaRPr lang="hr-H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fr-FR" dirty="0" smtClean="0"/>
              <a:t>Bon usage des antibiotiques </a:t>
            </a:r>
          </a:p>
        </p:txBody>
      </p:sp>
      <p:sp>
        <p:nvSpPr>
          <p:cNvPr id="80898" name="Rectangle 3"/>
          <p:cNvSpPr>
            <a:spLocks noGrp="1" noChangeArrowheads="1"/>
          </p:cNvSpPr>
          <p:nvPr>
            <p:ph idx="1"/>
          </p:nvPr>
        </p:nvSpPr>
        <p:spPr>
          <a:xfrm>
            <a:off x="457200" y="2105025"/>
            <a:ext cx="7620000" cy="3411538"/>
          </a:xfrm>
        </p:spPr>
        <p:txBody>
          <a:bodyPr/>
          <a:lstStyle/>
          <a:p>
            <a:pPr eaLnBrk="1" hangingPunct="1"/>
            <a:r>
              <a:rPr lang="fr-FR" sz="2800" smtClean="0"/>
              <a:t>Rôle clinique du microbiologiste </a:t>
            </a:r>
          </a:p>
          <a:p>
            <a:pPr lvl="1" eaLnBrk="1" hangingPunct="1"/>
            <a:r>
              <a:rPr lang="fr-FR" sz="2400" smtClean="0"/>
              <a:t>Participer au groupe de travail </a:t>
            </a:r>
          </a:p>
          <a:p>
            <a:pPr lvl="1" eaLnBrk="1" hangingPunct="1"/>
            <a:r>
              <a:rPr lang="fr-FR" sz="2400" smtClean="0"/>
              <a:t>Interprétation des données pour optimiser le traitement </a:t>
            </a:r>
          </a:p>
          <a:p>
            <a:pPr lvl="2" eaLnBrk="1" hangingPunct="1"/>
            <a:r>
              <a:rPr lang="fr-FR" sz="2000" smtClean="0"/>
              <a:t>Culture, susceptibilité </a:t>
            </a:r>
          </a:p>
          <a:p>
            <a:pPr lvl="1" eaLnBrk="1" hangingPunct="1"/>
            <a:r>
              <a:rPr lang="fr-FR" sz="2400" smtClean="0"/>
              <a:t>Surveillance active </a:t>
            </a:r>
          </a:p>
          <a:p>
            <a:pPr lvl="2" eaLnBrk="1" hangingPunct="1"/>
            <a:r>
              <a:rPr lang="fr-FR" sz="2000" smtClean="0"/>
              <a:t>Recherche des bactéries résistantes </a:t>
            </a:r>
          </a:p>
          <a:p>
            <a:pPr lvl="2" eaLnBrk="1" hangingPunct="1"/>
            <a:r>
              <a:rPr lang="fr-FR" sz="2000" smtClean="0"/>
              <a:t>Génotypage </a:t>
            </a:r>
          </a:p>
        </p:txBody>
      </p:sp>
      <p:sp>
        <p:nvSpPr>
          <p:cNvPr id="8089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80900"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BA0919C-CB39-4784-BFEE-9D7208878860}" type="slidenum">
              <a:rPr lang="hr-HR"/>
              <a:pPr fontAlgn="base">
                <a:spcBef>
                  <a:spcPct val="0"/>
                </a:spcBef>
                <a:spcAft>
                  <a:spcPct val="0"/>
                </a:spcAft>
                <a:defRPr/>
              </a:pPr>
              <a:t>37</a:t>
            </a:fld>
            <a:endParaRPr lang="hr-H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7620000" cy="1354137"/>
          </a:xfrm>
        </p:spPr>
        <p:txBody>
          <a:bodyPr/>
          <a:lstStyle/>
          <a:p>
            <a:pPr eaLnBrk="1" fontAlgn="auto" hangingPunct="1">
              <a:spcAft>
                <a:spcPts val="0"/>
              </a:spcAft>
              <a:defRPr/>
            </a:pPr>
            <a:r>
              <a:rPr lang="fr-FR" dirty="0" smtClean="0"/>
              <a:t>Interprétation des données microbiologiques </a:t>
            </a:r>
          </a:p>
        </p:txBody>
      </p:sp>
      <p:sp>
        <p:nvSpPr>
          <p:cNvPr id="82946" name="Rectangle 3"/>
          <p:cNvSpPr>
            <a:spLocks noGrp="1" noChangeArrowheads="1"/>
          </p:cNvSpPr>
          <p:nvPr>
            <p:ph idx="1"/>
          </p:nvPr>
        </p:nvSpPr>
        <p:spPr>
          <a:xfrm>
            <a:off x="395288" y="2349500"/>
            <a:ext cx="7620000" cy="3168650"/>
          </a:xfrm>
        </p:spPr>
        <p:txBody>
          <a:bodyPr/>
          <a:lstStyle/>
          <a:p>
            <a:pPr eaLnBrk="1" hangingPunct="1">
              <a:spcAft>
                <a:spcPct val="20000"/>
              </a:spcAft>
            </a:pPr>
            <a:r>
              <a:rPr lang="fr-FR" sz="2800" smtClean="0"/>
              <a:t>Les données sont interprétées lors de réunion de service </a:t>
            </a:r>
          </a:p>
          <a:p>
            <a:pPr lvl="1" eaLnBrk="1" hangingPunct="1">
              <a:spcAft>
                <a:spcPct val="20000"/>
              </a:spcAft>
            </a:pPr>
            <a:r>
              <a:rPr lang="fr-FR" sz="2400" smtClean="0"/>
              <a:t>Résultats  des bactéries isolées, de leur profil de résistance et des typage</a:t>
            </a:r>
          </a:p>
          <a:p>
            <a:pPr eaLnBrk="1" hangingPunct="1">
              <a:spcAft>
                <a:spcPct val="20000"/>
              </a:spcAft>
            </a:pPr>
            <a:r>
              <a:rPr lang="fr-FR" sz="2800" smtClean="0"/>
              <a:t>Idéalement, un spécialiste est requis </a:t>
            </a:r>
          </a:p>
          <a:p>
            <a:pPr lvl="1" eaLnBrk="1" hangingPunct="1">
              <a:spcAft>
                <a:spcPct val="20000"/>
              </a:spcAft>
            </a:pPr>
            <a:r>
              <a:rPr lang="fr-FR" sz="2400" smtClean="0"/>
              <a:t>Dans le cas contraire, une formation est demandée</a:t>
            </a:r>
          </a:p>
        </p:txBody>
      </p:sp>
      <p:sp>
        <p:nvSpPr>
          <p:cNvPr id="8294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82948"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6C20C217-980C-47F3-B079-03F523A82F57}" type="slidenum">
              <a:rPr lang="hr-HR"/>
              <a:pPr fontAlgn="base">
                <a:spcBef>
                  <a:spcPct val="0"/>
                </a:spcBef>
                <a:spcAft>
                  <a:spcPct val="0"/>
                </a:spcAft>
                <a:defRPr/>
              </a:pPr>
              <a:t>38</a:t>
            </a:fld>
            <a:endParaRPr lang="hr-H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fr-FR" dirty="0" smtClean="0"/>
              <a:t>Rôle dans l’éducation</a:t>
            </a:r>
            <a:endParaRPr lang="fr-FR" dirty="0"/>
          </a:p>
        </p:txBody>
      </p:sp>
      <p:sp>
        <p:nvSpPr>
          <p:cNvPr id="50179" name="Rectangle 3"/>
          <p:cNvSpPr>
            <a:spLocks noGrp="1" noChangeArrowheads="1"/>
          </p:cNvSpPr>
          <p:nvPr>
            <p:ph idx="1"/>
          </p:nvPr>
        </p:nvSpPr>
        <p:spPr>
          <a:xfrm>
            <a:off x="395288" y="1960563"/>
            <a:ext cx="7620000" cy="3413125"/>
          </a:xfrm>
        </p:spPr>
        <p:txBody>
          <a:bodyPr/>
          <a:lstStyle/>
          <a:p>
            <a:pPr eaLnBrk="1" hangingPunct="1"/>
            <a:r>
              <a:rPr lang="fr-FR" sz="2800" smtClean="0"/>
              <a:t>Réunion sur la prévention des infections</a:t>
            </a:r>
          </a:p>
          <a:p>
            <a:pPr lvl="1" eaLnBrk="1" hangingPunct="1"/>
            <a:r>
              <a:rPr lang="fr-FR" sz="2400" smtClean="0"/>
              <a:t>Comment interpréter les résultats</a:t>
            </a:r>
          </a:p>
          <a:p>
            <a:pPr eaLnBrk="1" hangingPunct="1"/>
            <a:r>
              <a:rPr lang="fr-FR" sz="2800" smtClean="0"/>
              <a:t>Le personnel hospitalier</a:t>
            </a:r>
          </a:p>
          <a:p>
            <a:pPr lvl="1" eaLnBrk="1" hangingPunct="1"/>
            <a:r>
              <a:rPr lang="fr-FR" sz="2400" smtClean="0"/>
              <a:t>Transport des échantillons, interprétation des comptes rendus, des tests de sensibilités</a:t>
            </a:r>
          </a:p>
          <a:p>
            <a:pPr eaLnBrk="1" hangingPunct="1"/>
            <a:r>
              <a:rPr lang="fr-FR" sz="2800" smtClean="0"/>
              <a:t>Etudiants (médical and infirmier)</a:t>
            </a:r>
          </a:p>
          <a:p>
            <a:pPr lvl="1" eaLnBrk="1" hangingPunct="1"/>
            <a:r>
              <a:rPr lang="fr-FR" sz="2400" smtClean="0"/>
              <a:t>Base de la microbiologie</a:t>
            </a:r>
          </a:p>
        </p:txBody>
      </p:sp>
      <p:sp>
        <p:nvSpPr>
          <p:cNvPr id="8499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8499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BDE2B5B-912E-4036-AD98-8CE2168EDA7F}" type="slidenum">
              <a:rPr lang="hr-HR"/>
              <a:pPr fontAlgn="base">
                <a:spcBef>
                  <a:spcPct val="0"/>
                </a:spcBef>
                <a:spcAft>
                  <a:spcPct val="0"/>
                </a:spcAft>
                <a:defRPr/>
              </a:pPr>
              <a:t>39</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 calcmode="lin" valueType="num">
                                      <p:cBhvr additive="base">
                                        <p:cTn id="17"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anim calcmode="lin" valueType="num">
                                      <p:cBhvr additive="base">
                                        <p:cTn id="21"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 calcmode="lin" valueType="num">
                                      <p:cBhvr additive="base">
                                        <p:cTn id="27"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17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fr-FR" dirty="0" smtClean="0"/>
              <a:t>Base de la microbiologie</a:t>
            </a:r>
          </a:p>
        </p:txBody>
      </p:sp>
      <p:sp>
        <p:nvSpPr>
          <p:cNvPr id="6147" name="Content Placeholder 2"/>
          <p:cNvSpPr>
            <a:spLocks noGrp="1"/>
          </p:cNvSpPr>
          <p:nvPr>
            <p:ph idx="1"/>
          </p:nvPr>
        </p:nvSpPr>
        <p:spPr>
          <a:xfrm>
            <a:off x="457200" y="1700213"/>
            <a:ext cx="7620000" cy="4608512"/>
          </a:xfrm>
        </p:spPr>
        <p:txBody>
          <a:bodyPr rtlCol="0">
            <a:normAutofit fontScale="92500" lnSpcReduction="20000"/>
          </a:bodyPr>
          <a:lstStyle/>
          <a:p>
            <a:pPr eaLnBrk="1" fontAlgn="auto" hangingPunct="1">
              <a:spcAft>
                <a:spcPts val="0"/>
              </a:spcAft>
              <a:buFont typeface="Arial" pitchFamily="34" charset="0"/>
              <a:buChar char="•"/>
              <a:defRPr/>
            </a:pPr>
            <a:r>
              <a:rPr lang="fr-FR" sz="3000" dirty="0" smtClean="0"/>
              <a:t>Ce sont des agents infections </a:t>
            </a:r>
          </a:p>
          <a:p>
            <a:pPr eaLnBrk="1" fontAlgn="auto" hangingPunct="1">
              <a:spcAft>
                <a:spcPts val="0"/>
              </a:spcAft>
              <a:buFont typeface="Arial" pitchFamily="34" charset="0"/>
              <a:buChar char="•"/>
              <a:defRPr/>
            </a:pPr>
            <a:r>
              <a:rPr lang="fr-FR" sz="3000" dirty="0" smtClean="0"/>
              <a:t>Ils sont ubiquitaires (environnement, commensal de l’Homme)</a:t>
            </a:r>
          </a:p>
          <a:p>
            <a:pPr eaLnBrk="1" fontAlgn="auto" hangingPunct="1">
              <a:spcAft>
                <a:spcPts val="0"/>
              </a:spcAft>
              <a:buFont typeface="Arial" pitchFamily="34" charset="0"/>
              <a:buChar char="•"/>
              <a:defRPr/>
            </a:pPr>
            <a:r>
              <a:rPr lang="fr-FR" sz="3000" dirty="0" smtClean="0"/>
              <a:t>La plupart sont non pathogène pour l’Homme</a:t>
            </a:r>
          </a:p>
          <a:p>
            <a:pPr marL="640080" lvl="1" eaLnBrk="1" fontAlgn="auto" hangingPunct="1">
              <a:spcAft>
                <a:spcPts val="0"/>
              </a:spcAft>
              <a:buFont typeface="Arial" pitchFamily="34" charset="0"/>
              <a:buChar char="•"/>
              <a:defRPr/>
            </a:pPr>
            <a:r>
              <a:rPr lang="fr-FR" sz="2600" dirty="0" smtClean="0"/>
              <a:t>Certains sont </a:t>
            </a:r>
            <a:r>
              <a:rPr lang="fr-FR" sz="2600" dirty="0"/>
              <a:t>responsables </a:t>
            </a:r>
            <a:r>
              <a:rPr lang="fr-FR" sz="2600" dirty="0" smtClean="0"/>
              <a:t>de maladie</a:t>
            </a:r>
          </a:p>
          <a:p>
            <a:pPr eaLnBrk="1" fontAlgn="auto" hangingPunct="1">
              <a:spcAft>
                <a:spcPts val="0"/>
              </a:spcAft>
              <a:buFont typeface="Arial" pitchFamily="34" charset="0"/>
              <a:buChar char="•"/>
              <a:defRPr/>
            </a:pPr>
            <a:r>
              <a:rPr lang="fr-FR" sz="3000" dirty="0" smtClean="0"/>
              <a:t>Les microorganismes sont divisés en plusieurs catégories</a:t>
            </a:r>
          </a:p>
          <a:p>
            <a:pPr marL="640080" lvl="1" eaLnBrk="1" fontAlgn="auto" hangingPunct="1">
              <a:spcAft>
                <a:spcPts val="0"/>
              </a:spcAft>
              <a:buFont typeface="Arial" pitchFamily="34" charset="0"/>
              <a:buChar char="•"/>
              <a:defRPr/>
            </a:pPr>
            <a:r>
              <a:rPr lang="fr-FR" sz="2600" dirty="0" smtClean="0"/>
              <a:t>Bactéries</a:t>
            </a:r>
          </a:p>
          <a:p>
            <a:pPr marL="640080" lvl="1" eaLnBrk="1" fontAlgn="auto" hangingPunct="1">
              <a:spcAft>
                <a:spcPts val="0"/>
              </a:spcAft>
              <a:buFont typeface="Arial" pitchFamily="34" charset="0"/>
              <a:buChar char="•"/>
              <a:defRPr/>
            </a:pPr>
            <a:r>
              <a:rPr lang="fr-FR" sz="2600" dirty="0" smtClean="0"/>
              <a:t>Champignons ou </a:t>
            </a:r>
            <a:r>
              <a:rPr lang="fr-FR" sz="2600" dirty="0" err="1" smtClean="0"/>
              <a:t>fungi</a:t>
            </a:r>
            <a:endParaRPr lang="fr-FR" sz="2600" dirty="0" smtClean="0"/>
          </a:p>
          <a:p>
            <a:pPr marL="640080" lvl="1" eaLnBrk="1" fontAlgn="auto" hangingPunct="1">
              <a:spcAft>
                <a:spcPts val="0"/>
              </a:spcAft>
              <a:buFont typeface="Arial" pitchFamily="34" charset="0"/>
              <a:buChar char="•"/>
              <a:defRPr/>
            </a:pPr>
            <a:r>
              <a:rPr lang="fr-FR" sz="2600" dirty="0" smtClean="0"/>
              <a:t>Virus</a:t>
            </a:r>
          </a:p>
          <a:p>
            <a:pPr marL="640080" lvl="1" eaLnBrk="1" fontAlgn="auto" hangingPunct="1">
              <a:spcAft>
                <a:spcPts val="0"/>
              </a:spcAft>
              <a:buFont typeface="Arial" pitchFamily="34" charset="0"/>
              <a:buChar char="•"/>
              <a:defRPr/>
            </a:pPr>
            <a:r>
              <a:rPr lang="fr-FR" sz="2600" dirty="0" smtClean="0"/>
              <a:t>Prions</a:t>
            </a:r>
          </a:p>
          <a:p>
            <a:pPr marL="640080" lvl="1" eaLnBrk="1" fontAlgn="auto" hangingPunct="1">
              <a:spcAft>
                <a:spcPts val="0"/>
              </a:spcAft>
              <a:buFont typeface="Arial" pitchFamily="34" charset="0"/>
              <a:buChar char="•"/>
              <a:defRPr/>
            </a:pPr>
            <a:r>
              <a:rPr lang="fr-FR" sz="2600" dirty="0" smtClean="0"/>
              <a:t>Parasites </a:t>
            </a:r>
          </a:p>
          <a:p>
            <a:pPr marL="0" indent="0" eaLnBrk="1" fontAlgn="auto" hangingPunct="1">
              <a:spcAft>
                <a:spcPts val="0"/>
              </a:spcAft>
              <a:buFont typeface="Arial" pitchFamily="34" charset="0"/>
              <a:buNone/>
              <a:defRPr/>
            </a:pPr>
            <a:endParaRPr lang="fr-FR" dirty="0" smtClean="0"/>
          </a:p>
        </p:txBody>
      </p:sp>
      <p:sp>
        <p:nvSpPr>
          <p:cNvPr id="1331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1331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4901D98B-2D13-4EC4-9F3E-3DA226A329E3}" type="slidenum">
              <a:rPr lang="hr-HR"/>
              <a:pPr fontAlgn="base">
                <a:spcBef>
                  <a:spcPct val="0"/>
                </a:spcBef>
                <a:spcAft>
                  <a:spcPct val="0"/>
                </a:spcAft>
                <a:defRPr/>
              </a:pPr>
              <a:t>4</a:t>
            </a:fld>
            <a:endParaRPr lang="hr-H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fr-FR" dirty="0" smtClean="0"/>
              <a:t>Point clé </a:t>
            </a:r>
            <a:r>
              <a:rPr lang="fr-FR" sz="2800" b="1" dirty="0" smtClean="0"/>
              <a:t>- 1</a:t>
            </a:r>
            <a:endParaRPr lang="fr-FR" sz="2800" b="1" dirty="0"/>
          </a:p>
        </p:txBody>
      </p:sp>
      <p:sp>
        <p:nvSpPr>
          <p:cNvPr id="87042" name="Rectangle 3"/>
          <p:cNvSpPr>
            <a:spLocks noGrp="1" noChangeArrowheads="1"/>
          </p:cNvSpPr>
          <p:nvPr>
            <p:ph idx="1"/>
          </p:nvPr>
        </p:nvSpPr>
        <p:spPr/>
        <p:txBody>
          <a:bodyPr/>
          <a:lstStyle/>
          <a:p>
            <a:pPr eaLnBrk="1" hangingPunct="1">
              <a:lnSpc>
                <a:spcPct val="90000"/>
              </a:lnSpc>
            </a:pPr>
            <a:r>
              <a:rPr lang="fr-FR" sz="2800" smtClean="0"/>
              <a:t>Les microbes sont des microorganismes non visible à l’oeil nu</a:t>
            </a:r>
          </a:p>
          <a:p>
            <a:pPr lvl="1" eaLnBrk="1" hangingPunct="1">
              <a:lnSpc>
                <a:spcPct val="90000"/>
              </a:lnSpc>
            </a:pPr>
            <a:r>
              <a:rPr lang="fr-FR" sz="2400" smtClean="0"/>
              <a:t>Largement répandu dans le nature et pouvant causer des infections</a:t>
            </a:r>
          </a:p>
          <a:p>
            <a:pPr eaLnBrk="1" hangingPunct="1">
              <a:lnSpc>
                <a:spcPct val="90000"/>
              </a:lnSpc>
            </a:pPr>
            <a:r>
              <a:rPr lang="fr-FR" sz="2800" smtClean="0"/>
              <a:t>Le diagnostic de l’infection par le laboratoire a 2 fonctions importantes</a:t>
            </a:r>
          </a:p>
          <a:p>
            <a:pPr lvl="1" eaLnBrk="1" hangingPunct="1">
              <a:lnSpc>
                <a:spcPct val="90000"/>
              </a:lnSpc>
            </a:pPr>
            <a:r>
              <a:rPr lang="fr-FR" sz="2400" smtClean="0"/>
              <a:t>Clinique </a:t>
            </a:r>
          </a:p>
          <a:p>
            <a:pPr lvl="1" eaLnBrk="1" hangingPunct="1">
              <a:lnSpc>
                <a:spcPct val="90000"/>
              </a:lnSpc>
            </a:pPr>
            <a:r>
              <a:rPr lang="fr-FR" sz="2400" smtClean="0"/>
              <a:t>Epidémiologique</a:t>
            </a:r>
          </a:p>
          <a:p>
            <a:pPr eaLnBrk="1" hangingPunct="1">
              <a:lnSpc>
                <a:spcPct val="90000"/>
              </a:lnSpc>
            </a:pPr>
            <a:r>
              <a:rPr lang="fr-FR" sz="2800" smtClean="0"/>
              <a:t>Le laboratoire devrait déterminer les principaux agents pathogènes et ceux impliqués dans les IAS</a:t>
            </a:r>
          </a:p>
        </p:txBody>
      </p:sp>
      <p:sp>
        <p:nvSpPr>
          <p:cNvPr id="8704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87044"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F9C376A3-90CF-40A1-8C04-3AB696245A15}" type="slidenum">
              <a:rPr lang="hr-HR"/>
              <a:pPr fontAlgn="base">
                <a:spcBef>
                  <a:spcPct val="0"/>
                </a:spcBef>
                <a:spcAft>
                  <a:spcPct val="0"/>
                </a:spcAft>
                <a:defRPr/>
              </a:pPr>
              <a:t>40</a:t>
            </a:fld>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fr-FR" dirty="0" smtClean="0"/>
              <a:t>Point clé </a:t>
            </a:r>
            <a:r>
              <a:rPr lang="fr-FR" sz="2800" b="1" dirty="0" smtClean="0"/>
              <a:t>- 2</a:t>
            </a:r>
            <a:endParaRPr lang="fr-FR" sz="2800" b="1" dirty="0"/>
          </a:p>
        </p:txBody>
      </p:sp>
      <p:sp>
        <p:nvSpPr>
          <p:cNvPr id="89090" name="Rectangle 3"/>
          <p:cNvSpPr>
            <a:spLocks noGrp="1" noChangeArrowheads="1"/>
          </p:cNvSpPr>
          <p:nvPr>
            <p:ph idx="1"/>
          </p:nvPr>
        </p:nvSpPr>
        <p:spPr>
          <a:xfrm>
            <a:off x="457200" y="1744663"/>
            <a:ext cx="7620000" cy="4205287"/>
          </a:xfrm>
        </p:spPr>
        <p:txBody>
          <a:bodyPr/>
          <a:lstStyle/>
          <a:p>
            <a:pPr eaLnBrk="1" hangingPunct="1"/>
            <a:r>
              <a:rPr lang="fr-FR" sz="2800" smtClean="0"/>
              <a:t>Le laboratoire devrait réaliser les typages des souches isolées</a:t>
            </a:r>
          </a:p>
          <a:p>
            <a:pPr eaLnBrk="1" hangingPunct="1"/>
            <a:r>
              <a:rPr lang="fr-FR" sz="2800" smtClean="0"/>
              <a:t>Le laboratoire devrait fournir régulièrement des rapports sur les principales souches isolées</a:t>
            </a:r>
          </a:p>
          <a:p>
            <a:pPr lvl="1" eaLnBrk="1" hangingPunct="1"/>
            <a:r>
              <a:rPr lang="fr-FR" sz="2400" smtClean="0"/>
              <a:t>Réaliser des courbes d’incidence pour les pathogènes spécifiques, </a:t>
            </a:r>
          </a:p>
          <a:p>
            <a:pPr eaLnBrk="1" hangingPunct="1"/>
            <a:r>
              <a:rPr lang="fr-FR" sz="2800" smtClean="0"/>
              <a:t>Le microbiologiste interprète les données et décide collectivement avec le service des mesures préventives à prendre</a:t>
            </a:r>
            <a:endParaRPr lang="fr-FR" sz="3000" smtClean="0"/>
          </a:p>
        </p:txBody>
      </p:sp>
      <p:sp>
        <p:nvSpPr>
          <p:cNvPr id="89091"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89092"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E9EDFF63-0E83-406C-894C-31E1A347574F}" type="slidenum">
              <a:rPr lang="hr-HR"/>
              <a:pPr fontAlgn="base">
                <a:spcBef>
                  <a:spcPct val="0"/>
                </a:spcBef>
                <a:spcAft>
                  <a:spcPct val="0"/>
                </a:spcAft>
                <a:defRPr/>
              </a:pPr>
              <a:t>41</a:t>
            </a:fld>
            <a:endParaRPr lang="hr-H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fr-FR" dirty="0" smtClean="0"/>
              <a:t>Références</a:t>
            </a:r>
          </a:p>
        </p:txBody>
      </p:sp>
      <p:sp>
        <p:nvSpPr>
          <p:cNvPr id="90114" name="Rectangle 3"/>
          <p:cNvSpPr>
            <a:spLocks noGrp="1" noChangeArrowheads="1"/>
          </p:cNvSpPr>
          <p:nvPr>
            <p:ph idx="1"/>
          </p:nvPr>
        </p:nvSpPr>
        <p:spPr/>
        <p:txBody>
          <a:bodyPr/>
          <a:lstStyle/>
          <a:p>
            <a:pPr marL="354013" indent="-354013" eaLnBrk="1" hangingPunct="1">
              <a:lnSpc>
                <a:spcPct val="90000"/>
              </a:lnSpc>
              <a:spcBef>
                <a:spcPct val="25000"/>
              </a:spcBef>
              <a:defRPr/>
            </a:pPr>
            <a:r>
              <a:rPr lang="en-GB" sz="2400" dirty="0" err="1" smtClean="0"/>
              <a:t>Diekema</a:t>
            </a:r>
            <a:r>
              <a:rPr lang="en-GB" sz="2400" dirty="0" smtClean="0"/>
              <a:t> DJ, et al. </a:t>
            </a:r>
            <a:r>
              <a:rPr lang="en-US" sz="2400" dirty="0" smtClean="0"/>
              <a:t>Infection Control Epidemiology and Microbiology Laboratory. In </a:t>
            </a:r>
            <a:r>
              <a:rPr lang="en-US" sz="2400" i="1" dirty="0" smtClean="0"/>
              <a:t>Manual of Clinical Microbiology</a:t>
            </a:r>
            <a:r>
              <a:rPr lang="en-US" sz="2400" dirty="0" smtClean="0"/>
              <a:t>, 8th Ed., Murray PR, Editor in Chief, ASM Press, Washington, DC, 2003:129-138</a:t>
            </a:r>
          </a:p>
          <a:p>
            <a:pPr marL="354013" indent="-354013" eaLnBrk="1" hangingPunct="1">
              <a:lnSpc>
                <a:spcPct val="90000"/>
              </a:lnSpc>
              <a:spcBef>
                <a:spcPct val="25000"/>
              </a:spcBef>
              <a:defRPr/>
            </a:pPr>
            <a:r>
              <a:rPr lang="sv-SE" sz="2400" dirty="0" smtClean="0"/>
              <a:t>Peterson LR, et al. </a:t>
            </a:r>
            <a:r>
              <a:rPr lang="en-US" sz="2400" dirty="0" smtClean="0"/>
              <a:t>Role of clinical microbiology laboratory in the management and control of infectious diseases and the delivery of health care. </a:t>
            </a:r>
            <a:r>
              <a:rPr lang="en-US" sz="2400" i="1" dirty="0" err="1" smtClean="0"/>
              <a:t>Clin</a:t>
            </a:r>
            <a:r>
              <a:rPr lang="en-US" sz="2400" i="1" dirty="0" smtClean="0"/>
              <a:t> Infect Dis</a:t>
            </a:r>
            <a:r>
              <a:rPr lang="en-US" sz="2400" dirty="0" smtClean="0"/>
              <a:t> 2001; 32:605-611 </a:t>
            </a:r>
          </a:p>
          <a:p>
            <a:pPr marL="354013" indent="-354013" eaLnBrk="1" hangingPunct="1">
              <a:lnSpc>
                <a:spcPct val="90000"/>
              </a:lnSpc>
              <a:spcBef>
                <a:spcPct val="25000"/>
              </a:spcBef>
              <a:defRPr/>
            </a:pPr>
            <a:r>
              <a:rPr lang="en-US" sz="2400" dirty="0" smtClean="0"/>
              <a:t>Gill VJ, et al. The clinician and the Microbiology Laboratory. In: </a:t>
            </a:r>
            <a:r>
              <a:rPr lang="en-US" sz="2400" i="1" dirty="0" err="1" smtClean="0"/>
              <a:t>Mandell</a:t>
            </a:r>
            <a:r>
              <a:rPr lang="en-US" sz="2400" i="1" dirty="0" smtClean="0"/>
              <a:t>, Douglas and Bennett’s  Principles and Practice of Infectious Diseases</a:t>
            </a:r>
            <a:r>
              <a:rPr lang="en-US" sz="2400" dirty="0" smtClean="0"/>
              <a:t>, 6th ed., </a:t>
            </a:r>
            <a:r>
              <a:rPr lang="en-US" sz="2400" dirty="0" err="1" smtClean="0"/>
              <a:t>Mandell</a:t>
            </a:r>
            <a:r>
              <a:rPr lang="en-US" sz="2400" dirty="0" smtClean="0"/>
              <a:t> GL, Bennett JE, Dolin R, Editors, Elsevier, Philadelphia, 2005:203-241</a:t>
            </a:r>
          </a:p>
          <a:p>
            <a:pPr marL="571500" indent="-571500" eaLnBrk="1" hangingPunct="1">
              <a:lnSpc>
                <a:spcPct val="90000"/>
              </a:lnSpc>
              <a:buFont typeface="Wingdings" pitchFamily="2" charset="2"/>
              <a:buNone/>
              <a:defRPr/>
            </a:pPr>
            <a:endParaRPr lang="de-DE" sz="2400" dirty="0" smtClean="0"/>
          </a:p>
        </p:txBody>
      </p:sp>
      <p:sp>
        <p:nvSpPr>
          <p:cNvPr id="90115"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90116"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E4CB697-4E94-4DCE-BE51-9110395A2CF7}" type="slidenum">
              <a:rPr lang="hr-HR"/>
              <a:pPr fontAlgn="base">
                <a:spcBef>
                  <a:spcPct val="0"/>
                </a:spcBef>
                <a:spcAft>
                  <a:spcPct val="0"/>
                </a:spcAft>
                <a:defRPr/>
              </a:pPr>
              <a:t>42</a:t>
            </a:fld>
            <a:endParaRPr lang="hr-H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fr-FR" dirty="0" smtClean="0"/>
              <a:t>Références</a:t>
            </a:r>
          </a:p>
        </p:txBody>
      </p:sp>
      <p:sp>
        <p:nvSpPr>
          <p:cNvPr id="91138" name="Rectangle 3"/>
          <p:cNvSpPr>
            <a:spLocks noGrp="1" noChangeArrowheads="1"/>
          </p:cNvSpPr>
          <p:nvPr>
            <p:ph idx="1"/>
          </p:nvPr>
        </p:nvSpPr>
        <p:spPr>
          <a:xfrm>
            <a:off x="457200" y="1744663"/>
            <a:ext cx="7620000" cy="3700462"/>
          </a:xfrm>
        </p:spPr>
        <p:txBody>
          <a:bodyPr/>
          <a:lstStyle/>
          <a:p>
            <a:pPr marL="354013" indent="-354013" eaLnBrk="1" hangingPunct="1">
              <a:lnSpc>
                <a:spcPct val="90000"/>
              </a:lnSpc>
              <a:spcBef>
                <a:spcPct val="25000"/>
              </a:spcBef>
            </a:pPr>
            <a:r>
              <a:rPr lang="en-US" sz="2400" smtClean="0"/>
              <a:t>Stratton CW IV, Greene JN. Role of the Microbiology Laboratory in Hospital Epidemiology and Infection Control. In: </a:t>
            </a:r>
            <a:r>
              <a:rPr lang="en-US" sz="2400" i="1" smtClean="0"/>
              <a:t>Hospital Epidemiology and Infection Control</a:t>
            </a:r>
            <a:r>
              <a:rPr lang="en-US" sz="2400" smtClean="0"/>
              <a:t>, 3rd Ed., Mayhall CG, Editor, Lippincott, Williams &amp; Wilkins, Philadelphia, 2004:1809-1825</a:t>
            </a:r>
          </a:p>
          <a:p>
            <a:pPr marL="354013" indent="-354013" eaLnBrk="1" hangingPunct="1">
              <a:lnSpc>
                <a:spcPct val="90000"/>
              </a:lnSpc>
              <a:spcBef>
                <a:spcPct val="25000"/>
              </a:spcBef>
            </a:pPr>
            <a:endParaRPr lang="en-US" sz="900" smtClean="0"/>
          </a:p>
          <a:p>
            <a:pPr marL="354013" indent="-354013" eaLnBrk="1" hangingPunct="1">
              <a:lnSpc>
                <a:spcPct val="90000"/>
              </a:lnSpc>
              <a:spcBef>
                <a:spcPct val="25000"/>
              </a:spcBef>
            </a:pPr>
            <a:r>
              <a:rPr lang="en-US" sz="2400" smtClean="0"/>
              <a:t>Poutanen SM, Tompkins LS. Molecular Methods in Nosocomial Epidemiology. In: </a:t>
            </a:r>
            <a:r>
              <a:rPr lang="en-US" sz="2400" i="1" smtClean="0"/>
              <a:t>Prevention and Control of Nosocomial Infections</a:t>
            </a:r>
            <a:r>
              <a:rPr lang="en-US" sz="2400" smtClean="0"/>
              <a:t>, 4th Ed., Wenzel RP, Editor, Lippincott, Williams &amp; Wilkins, Philadelphia, 2003: 481-499</a:t>
            </a:r>
            <a:endParaRPr lang="de-DE" sz="2400" smtClean="0"/>
          </a:p>
        </p:txBody>
      </p:sp>
      <p:sp>
        <p:nvSpPr>
          <p:cNvPr id="91139"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91140" name="Slide Number Placeholder 2"/>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08E69E3-D132-4943-808B-CAA5FE1AE77B}" type="slidenum">
              <a:rPr lang="hr-HR"/>
              <a:pPr fontAlgn="base">
                <a:spcBef>
                  <a:spcPct val="0"/>
                </a:spcBef>
                <a:spcAft>
                  <a:spcPct val="0"/>
                </a:spcAft>
                <a:defRPr/>
              </a:pPr>
              <a:t>43</a:t>
            </a:fld>
            <a:endParaRPr lang="hr-H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Quiz</a:t>
            </a:r>
            <a:endParaRPr lang="en-GB" dirty="0"/>
          </a:p>
        </p:txBody>
      </p:sp>
      <p:sp>
        <p:nvSpPr>
          <p:cNvPr id="92162" name="Content Placeholder 2"/>
          <p:cNvSpPr>
            <a:spLocks noGrp="1"/>
          </p:cNvSpPr>
          <p:nvPr>
            <p:ph idx="1"/>
          </p:nvPr>
        </p:nvSpPr>
        <p:spPr>
          <a:xfrm>
            <a:off x="457200" y="1392238"/>
            <a:ext cx="7620000" cy="5132387"/>
          </a:xfrm>
        </p:spPr>
        <p:txBody>
          <a:bodyPr/>
          <a:lstStyle/>
          <a:p>
            <a:pPr marL="447675" lvl="1" indent="-447675" eaLnBrk="1" hangingPunct="1">
              <a:buClr>
                <a:schemeClr val="accent1"/>
              </a:buClr>
              <a:buFont typeface="Arial" charset="0"/>
              <a:buAutoNum type="arabicPeriod"/>
            </a:pPr>
            <a:r>
              <a:rPr lang="fr-FR" sz="2400" smtClean="0"/>
              <a:t>Les microorganismes à l’origine d’infection ne peuvent pas vivre sur des surfaces inertes. V/F</a:t>
            </a:r>
          </a:p>
          <a:p>
            <a:pPr marL="447675" lvl="1" indent="-447675" eaLnBrk="1" hangingPunct="1">
              <a:buClr>
                <a:schemeClr val="accent1"/>
              </a:buClr>
              <a:buFont typeface="Arial" charset="0"/>
              <a:buAutoNum type="arabicPeriod"/>
            </a:pPr>
            <a:r>
              <a:rPr lang="fr-FR" sz="2400" smtClean="0"/>
              <a:t>Le matériel génétique des bactéries peut être transmis pas seulement verticalement mais aussi horizontalement. V/F</a:t>
            </a:r>
          </a:p>
          <a:p>
            <a:pPr marL="447675" lvl="1" indent="-447675" eaLnBrk="1" hangingPunct="1">
              <a:buClr>
                <a:schemeClr val="accent1"/>
              </a:buClr>
              <a:buFont typeface="Arial" charset="0"/>
              <a:buAutoNum type="arabicPeriod"/>
            </a:pPr>
            <a:r>
              <a:rPr lang="fr-FR" sz="2400" smtClean="0"/>
              <a:t>Pour le rôle du laboratoire dans la surveillance des IAS, quelle(s) est (sont) les condition(s) non nécessaire(s) du laboratoire :</a:t>
            </a:r>
          </a:p>
          <a:p>
            <a:pPr marL="1314450" lvl="2" indent="-514350" eaLnBrk="1" hangingPunct="1">
              <a:buClr>
                <a:schemeClr val="accent2"/>
              </a:buClr>
              <a:buFont typeface="Cambria" pitchFamily="18" charset="0"/>
              <a:buAutoNum type="alphaLcPeriod"/>
            </a:pPr>
            <a:r>
              <a:rPr lang="fr-FR" sz="2000" smtClean="0"/>
              <a:t>Fournir régulièrement des  rapports sur les souches isolées</a:t>
            </a:r>
          </a:p>
          <a:p>
            <a:pPr marL="1314450" lvl="2" indent="-514350" eaLnBrk="1" hangingPunct="1">
              <a:buClr>
                <a:schemeClr val="accent2"/>
              </a:buClr>
              <a:buFont typeface="Cambria" pitchFamily="18" charset="0"/>
              <a:buAutoNum type="alphaLcPeriod"/>
            </a:pPr>
            <a:r>
              <a:rPr lang="fr-FR" sz="2000" smtClean="0"/>
              <a:t>Faire une base de données sur l’incidence des isolements</a:t>
            </a:r>
          </a:p>
          <a:p>
            <a:pPr marL="1314450" lvl="2" indent="-514350" eaLnBrk="1" hangingPunct="1">
              <a:buClr>
                <a:schemeClr val="accent2"/>
              </a:buClr>
              <a:buFont typeface="Cambria" pitchFamily="18" charset="0"/>
              <a:buAutoNum type="alphaLcPeriod"/>
            </a:pPr>
            <a:r>
              <a:rPr lang="fr-FR" sz="2000" smtClean="0"/>
              <a:t>Avoir un médecin microbiologiste</a:t>
            </a:r>
          </a:p>
          <a:p>
            <a:pPr marL="1314450" lvl="2" indent="-514350" eaLnBrk="1" hangingPunct="1">
              <a:buClr>
                <a:schemeClr val="accent2"/>
              </a:buClr>
              <a:buFont typeface="Cambria" pitchFamily="18" charset="0"/>
              <a:buAutoNum type="alphaLcPeriod"/>
            </a:pPr>
            <a:r>
              <a:rPr lang="fr-FR" sz="2000" smtClean="0"/>
              <a:t>Avoir un système qualité</a:t>
            </a:r>
          </a:p>
        </p:txBody>
      </p:sp>
      <p:sp>
        <p:nvSpPr>
          <p:cNvPr id="9216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92164"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B83EDD1-1B4A-42D8-9E7D-49E2386AACA8}" type="slidenum">
              <a:rPr lang="hr-HR"/>
              <a:pPr fontAlgn="base">
                <a:spcBef>
                  <a:spcPct val="0"/>
                </a:spcBef>
                <a:spcAft>
                  <a:spcPct val="0"/>
                </a:spcAft>
                <a:defRPr/>
              </a:pPr>
              <a:t>44</a:t>
            </a:fld>
            <a:endParaRPr lang="hr-H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94210" name="Content Placeholder 2"/>
          <p:cNvSpPr>
            <a:spLocks noGrp="1"/>
          </p:cNvSpPr>
          <p:nvPr>
            <p:ph idx="4294967295"/>
          </p:nvPr>
        </p:nvSpPr>
        <p:spPr>
          <a:xfrm>
            <a:off x="457200" y="1990725"/>
            <a:ext cx="7620000" cy="4246563"/>
          </a:xfrm>
        </p:spPr>
        <p:txBody>
          <a:bodyPr/>
          <a:lstStyle/>
          <a:p>
            <a:pPr eaLnBrk="1" hangingPunct="1"/>
            <a:r>
              <a:rPr lang="fr-FR" altLang="fr-FR" smtClean="0"/>
              <a:t>La mission de l’IFIC est de faciliter la coopération internationale afin d’améliorer la prévention et le contrôle des infections liées aux soins à l’échelle mondiale. C’est une organisation rassemblant des sociétés et associations de professionnels de santé spécialisées dans la prévention des infections et les domaines liés à travers le monde. </a:t>
            </a:r>
          </a:p>
          <a:p>
            <a:pPr eaLnBrk="1" hangingPunct="1"/>
            <a:r>
              <a:rPr lang="fr-FR" altLang="fr-FR" smtClean="0"/>
              <a:t>Le but de l’IFIC est de diminuer le risque d’infection au sein des établissements de soins à travers le développement d’un réseau d’organisations de lutte contre les infections, pour faciliter la communication, la recherche de consensus, l’éducation et le partage d’expertise.</a:t>
            </a:r>
          </a:p>
          <a:p>
            <a:pPr eaLnBrk="1" hangingPunct="1"/>
            <a:r>
              <a:rPr lang="fr-FR" altLang="fr-FR" smtClean="0"/>
              <a:t>Pour plus d’informations, aller sur  </a:t>
            </a:r>
            <a:r>
              <a:rPr lang="fr-FR" altLang="fr-FR" u="sng" smtClean="0">
                <a:hlinkClick r:id="rId2"/>
              </a:rPr>
              <a:t>http://theific.org/</a:t>
            </a:r>
            <a:endParaRPr lang="fr-FR" altLang="fr-FR" smtClean="0"/>
          </a:p>
          <a:p>
            <a:pPr eaLnBrk="1" hangingPunct="1"/>
            <a:endParaRPr lang="fr-FR" altLang="fr-FR" sz="2000" smtClean="0"/>
          </a:p>
        </p:txBody>
      </p:sp>
      <p:sp>
        <p:nvSpPr>
          <p:cNvPr id="94211"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cs typeface="Arial" charset="0"/>
              </a:rPr>
              <a:t>December 1, 2013</a:t>
            </a:r>
            <a:endParaRPr lang="en-GB" altLang="fr-FR" sz="1400">
              <a:solidFill>
                <a:schemeClr val="bg2"/>
              </a:solidFill>
              <a:cs typeface="Arial" charset="0"/>
            </a:endParaRPr>
          </a:p>
        </p:txBody>
      </p:sp>
      <p:sp>
        <p:nvSpPr>
          <p:cNvPr id="94212"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54A39DD0-41A3-4FD5-8449-7B2BFECDEE00}" type="slidenum">
              <a:rPr lang="en-GB" altLang="fr-FR" sz="1400">
                <a:solidFill>
                  <a:srgbClr val="FFFFFF"/>
                </a:solidFill>
                <a:cs typeface="Arial" charset="0"/>
              </a:rPr>
              <a:pPr algn="ctr"/>
              <a:t>45</a:t>
            </a:fld>
            <a:endParaRPr lang="en-GB" altLang="fr-FR" sz="1400">
              <a:solidFill>
                <a:srgbClr val="FFFFFF"/>
              </a:solidFill>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333375"/>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78850" name="Content Placeholder 2"/>
          <p:cNvSpPr>
            <a:spLocks noGrp="1"/>
          </p:cNvSpPr>
          <p:nvPr>
            <p:ph idx="4294967295"/>
          </p:nvPr>
        </p:nvSpPr>
        <p:spPr>
          <a:xfrm>
            <a:off x="468313" y="2060575"/>
            <a:ext cx="7620000" cy="2836863"/>
          </a:xfrm>
        </p:spPr>
        <p:txBody>
          <a:bodyPr/>
          <a:lstStyle/>
          <a:p>
            <a:pPr indent="-342900" eaLnBrk="1" hangingPunct="1"/>
            <a:r>
              <a:rPr lang="fr-FR" altLang="fr-FR" smtClean="0"/>
              <a:t>Traduction réalisée pour le compte de l’IFIC par la Société Française d’hygiène hospitalière SF2H</a:t>
            </a:r>
          </a:p>
          <a:p>
            <a:pPr indent="-342900" eaLnBrk="1" hangingPunct="1"/>
            <a:r>
              <a:rPr lang="fr-FR" altLang="fr-FR" smtClean="0"/>
              <a:t>Ont collaboré à ce projet  :</a:t>
            </a:r>
          </a:p>
          <a:p>
            <a:pPr marL="742950" lvl="1" indent="-285750" eaLnBrk="1" hangingPunct="1"/>
            <a:r>
              <a:rPr lang="fr-FR" altLang="fr-FR" smtClean="0"/>
              <a:t>Ludwig Serge Aho, Gabriel Birgand, Tristan Delory, Arnaud Florentin, Annick Lefebvre, Clément Legeay, Olivia Keita-Perse, Chantal Léger, Julie Lizon, Margaux Lepainteur, Véronique Merle, Pierre Parneix, Alexandre Rivier, Carole Roy, Anne Savey, Anne-Gaëlle Venier.</a:t>
            </a:r>
          </a:p>
          <a:p>
            <a:pPr indent="-342900" eaLnBrk="1" hangingPunct="1"/>
            <a:endParaRPr lang="fr-FR" altLang="fr-FR" sz="2000" smtClean="0"/>
          </a:p>
        </p:txBody>
      </p:sp>
      <p:sp>
        <p:nvSpPr>
          <p:cNvPr id="103428"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cs typeface="Arial" charset="0"/>
              </a:rPr>
              <a:t>December 1, 2013</a:t>
            </a:r>
            <a:endParaRPr lang="en-GB" altLang="fr-FR" sz="1400">
              <a:solidFill>
                <a:schemeClr val="bg2"/>
              </a:solidFill>
              <a:cs typeface="Arial" charset="0"/>
            </a:endParaRPr>
          </a:p>
        </p:txBody>
      </p:sp>
      <p:sp>
        <p:nvSpPr>
          <p:cNvPr id="103429"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09893DD3-D08B-4478-B847-0D6D5F4B21E0}" type="slidenum">
              <a:rPr lang="en-GB" altLang="fr-FR" sz="1400">
                <a:solidFill>
                  <a:srgbClr val="FFFFFF"/>
                </a:solidFill>
                <a:cs typeface="Arial" charset="0"/>
              </a:rPr>
              <a:pPr algn="ctr"/>
              <a:t>46</a:t>
            </a:fld>
            <a:endParaRPr lang="en-GB" altLang="fr-FR" sz="1400">
              <a:solidFill>
                <a:srgbClr val="FFFFFF"/>
              </a:solidFill>
              <a:cs typeface="Arial" charset="0"/>
            </a:endParaRPr>
          </a:p>
        </p:txBody>
      </p:sp>
      <p:pic>
        <p:nvPicPr>
          <p:cNvPr id="103430" name="Picture 6" descr="sf2h_logotype_rvb_1"/>
          <p:cNvPicPr>
            <a:picLocks noChangeAspect="1" noChangeArrowheads="1"/>
          </p:cNvPicPr>
          <p:nvPr/>
        </p:nvPicPr>
        <p:blipFill>
          <a:blip r:embed="rId2"/>
          <a:srcRect/>
          <a:stretch>
            <a:fillRect/>
          </a:stretch>
        </p:blipFill>
        <p:spPr bwMode="auto">
          <a:xfrm>
            <a:off x="2609850" y="4941888"/>
            <a:ext cx="2879725" cy="1266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543800" cy="808038"/>
          </a:xfrm>
        </p:spPr>
        <p:txBody>
          <a:bodyPr/>
          <a:lstStyle/>
          <a:p>
            <a:pPr eaLnBrk="1" fontAlgn="auto" hangingPunct="1">
              <a:spcAft>
                <a:spcPts val="0"/>
              </a:spcAft>
              <a:defRPr/>
            </a:pPr>
            <a:r>
              <a:rPr lang="fr-FR" dirty="0" smtClean="0"/>
              <a:t>Pathogénèse de l’infection</a:t>
            </a:r>
          </a:p>
        </p:txBody>
      </p:sp>
      <p:sp>
        <p:nvSpPr>
          <p:cNvPr id="7172" name="Rectangle 3"/>
          <p:cNvSpPr>
            <a:spLocks noGrp="1" noChangeArrowheads="1"/>
          </p:cNvSpPr>
          <p:nvPr>
            <p:ph type="body" sz="half" idx="1"/>
          </p:nvPr>
        </p:nvSpPr>
        <p:spPr>
          <a:xfrm>
            <a:off x="539750" y="1557338"/>
            <a:ext cx="7488238" cy="5040312"/>
          </a:xfrm>
        </p:spPr>
        <p:txBody>
          <a:bodyPr rtlCol="0">
            <a:normAutofit/>
          </a:bodyPr>
          <a:lstStyle/>
          <a:p>
            <a:pPr eaLnBrk="1" fontAlgn="auto" hangingPunct="1">
              <a:spcAft>
                <a:spcPct val="15000"/>
              </a:spcAft>
              <a:buFont typeface="Arial" pitchFamily="34" charset="0"/>
              <a:buChar char="•"/>
              <a:defRPr/>
            </a:pPr>
            <a:r>
              <a:rPr lang="fr-FR" sz="2800" dirty="0" smtClean="0"/>
              <a:t>Colonisation d’un nouvel hôte puis multiplication</a:t>
            </a:r>
          </a:p>
          <a:p>
            <a:pPr eaLnBrk="1" fontAlgn="auto" hangingPunct="1">
              <a:spcAft>
                <a:spcPct val="15000"/>
              </a:spcAft>
              <a:buFont typeface="Arial" pitchFamily="34" charset="0"/>
              <a:buChar char="•"/>
              <a:defRPr/>
            </a:pPr>
            <a:r>
              <a:rPr lang="fr-FR" sz="2800" dirty="0" smtClean="0"/>
              <a:t>Création d’un équilibre entre l’hôte et les microorganismes : flore commensale </a:t>
            </a:r>
          </a:p>
          <a:p>
            <a:pPr eaLnBrk="1" fontAlgn="auto" hangingPunct="1">
              <a:spcAft>
                <a:spcPct val="15000"/>
              </a:spcAft>
              <a:buFont typeface="Arial" pitchFamily="34" charset="0"/>
              <a:buChar char="•"/>
              <a:defRPr/>
            </a:pPr>
            <a:r>
              <a:rPr lang="fr-FR" sz="2800" dirty="0" smtClean="0"/>
              <a:t>Infection : conflit hôte/microorganismes aboutissant à la maladie</a:t>
            </a:r>
          </a:p>
          <a:p>
            <a:pPr eaLnBrk="1" fontAlgn="auto" hangingPunct="1">
              <a:spcAft>
                <a:spcPct val="15000"/>
              </a:spcAft>
              <a:buFont typeface="Arial" pitchFamily="34" charset="0"/>
              <a:buChar char="•"/>
              <a:defRPr/>
            </a:pPr>
            <a:r>
              <a:rPr lang="fr-FR" sz="2800" dirty="0" smtClean="0"/>
              <a:t>Infection endogène : maladie liée à la flore de l’hôte </a:t>
            </a:r>
          </a:p>
          <a:p>
            <a:pPr eaLnBrk="1" fontAlgn="auto" hangingPunct="1">
              <a:spcAft>
                <a:spcPct val="15000"/>
              </a:spcAft>
              <a:buFont typeface="Arial" pitchFamily="34" charset="0"/>
              <a:buChar char="•"/>
              <a:defRPr/>
            </a:pPr>
            <a:r>
              <a:rPr lang="fr-FR" sz="2800" dirty="0" smtClean="0"/>
              <a:t>Infection exogène : maladie liée à la flore environnementale</a:t>
            </a:r>
          </a:p>
          <a:p>
            <a:pPr marL="0" indent="0" eaLnBrk="1" fontAlgn="auto" hangingPunct="1">
              <a:spcAft>
                <a:spcPct val="15000"/>
              </a:spcAft>
              <a:buFont typeface="Arial" pitchFamily="34" charset="0"/>
              <a:buNone/>
              <a:defRPr/>
            </a:pPr>
            <a:endParaRPr lang="fr-FR" sz="2600" dirty="0" smtClean="0"/>
          </a:p>
        </p:txBody>
      </p:sp>
      <p:sp>
        <p:nvSpPr>
          <p:cNvPr id="15363"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altLang="en-US" smtClean="0">
                <a:latin typeface="Arial" charset="0"/>
                <a:cs typeface="Arial" charset="0"/>
              </a:rPr>
              <a:t>August 23, 2013</a:t>
            </a:r>
            <a:endParaRPr lang="en-US" altLang="en-US" smtClean="0">
              <a:latin typeface="Arial" charset="0"/>
              <a:cs typeface="Arial" charset="0"/>
            </a:endParaRPr>
          </a:p>
        </p:txBody>
      </p:sp>
      <p:sp>
        <p:nvSpPr>
          <p:cNvPr id="15364"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894323A-9B78-49AA-A8AB-5377BFAD7F03}" type="slidenum">
              <a:rPr lang="en-US" altLang="en-US" smtClean="0">
                <a:latin typeface="Arial" charset="0"/>
                <a:cs typeface="Arial" charset="0"/>
              </a:rPr>
              <a:pPr fontAlgn="base">
                <a:spcBef>
                  <a:spcPct val="0"/>
                </a:spcBef>
                <a:spcAft>
                  <a:spcPct val="0"/>
                </a:spcAft>
              </a:pPr>
              <a:t>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Mode de transmission </a:t>
            </a:r>
            <a:endParaRPr lang="fr-FR" dirty="0"/>
          </a:p>
        </p:txBody>
      </p:sp>
      <p:sp>
        <p:nvSpPr>
          <p:cNvPr id="17410" name="Content Placeholder 2"/>
          <p:cNvSpPr>
            <a:spLocks noGrp="1"/>
          </p:cNvSpPr>
          <p:nvPr>
            <p:ph idx="1"/>
          </p:nvPr>
        </p:nvSpPr>
        <p:spPr>
          <a:xfrm>
            <a:off x="457200" y="1412875"/>
            <a:ext cx="7620000" cy="4987925"/>
          </a:xfrm>
        </p:spPr>
        <p:txBody>
          <a:bodyPr/>
          <a:lstStyle/>
          <a:p>
            <a:pPr eaLnBrk="1" hangingPunct="1"/>
            <a:r>
              <a:rPr lang="fr-FR" sz="2800" smtClean="0"/>
              <a:t>Dissémination via l’Homme, les animaux ou l’environnement </a:t>
            </a:r>
          </a:p>
          <a:p>
            <a:pPr eaLnBrk="1" hangingPunct="1"/>
            <a:r>
              <a:rPr lang="fr-FR" sz="2800" smtClean="0"/>
              <a:t>Transmission directe ou indirecte </a:t>
            </a:r>
          </a:p>
          <a:p>
            <a:pPr eaLnBrk="1" hangingPunct="1"/>
            <a:r>
              <a:rPr lang="fr-FR" sz="2800" smtClean="0"/>
              <a:t>Voie de transmission </a:t>
            </a:r>
          </a:p>
          <a:p>
            <a:pPr lvl="1" eaLnBrk="1" hangingPunct="1"/>
            <a:r>
              <a:rPr lang="fr-FR" sz="2400" smtClean="0"/>
              <a:t>Par contact </a:t>
            </a:r>
          </a:p>
          <a:p>
            <a:pPr lvl="2" eaLnBrk="1" hangingPunct="1"/>
            <a:r>
              <a:rPr lang="fr-FR" sz="2000" smtClean="0"/>
              <a:t>Mains</a:t>
            </a:r>
          </a:p>
          <a:p>
            <a:pPr lvl="2" eaLnBrk="1" hangingPunct="1"/>
            <a:r>
              <a:rPr lang="fr-FR" sz="2000" smtClean="0"/>
              <a:t>Instruments chirurgicaux</a:t>
            </a:r>
          </a:p>
          <a:p>
            <a:pPr lvl="1" eaLnBrk="1" hangingPunct="1"/>
            <a:r>
              <a:rPr lang="fr-FR" sz="2400" smtClean="0"/>
              <a:t>Par contact avec une surface souillée</a:t>
            </a:r>
          </a:p>
          <a:p>
            <a:pPr lvl="1" eaLnBrk="1" hangingPunct="1"/>
            <a:r>
              <a:rPr lang="fr-FR" sz="2400" smtClean="0"/>
              <a:t>Eau </a:t>
            </a:r>
          </a:p>
          <a:p>
            <a:pPr lvl="1" eaLnBrk="1" hangingPunct="1"/>
            <a:r>
              <a:rPr lang="fr-FR" sz="2400" smtClean="0"/>
              <a:t>Alimentation </a:t>
            </a:r>
          </a:p>
          <a:p>
            <a:pPr lvl="1" eaLnBrk="1" hangingPunct="1"/>
            <a:r>
              <a:rPr lang="fr-FR" sz="2400" smtClean="0"/>
              <a:t>Vecteurs comme les moustiques </a:t>
            </a:r>
          </a:p>
        </p:txBody>
      </p:sp>
      <p:sp>
        <p:nvSpPr>
          <p:cNvPr id="1741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17412"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686B3C3-0F5D-43C3-B71B-8CAA8D01BACB}" type="slidenum">
              <a:rPr lang="hr-HR"/>
              <a:pPr fontAlgn="base">
                <a:spcBef>
                  <a:spcPct val="0"/>
                </a:spcBef>
                <a:spcAft>
                  <a:spcPct val="0"/>
                </a:spcAft>
                <a:defRPr/>
              </a:pPr>
              <a:t>6</a:t>
            </a:fld>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Bactéries </a:t>
            </a:r>
            <a:endParaRPr lang="fr-FR" dirty="0"/>
          </a:p>
        </p:txBody>
      </p:sp>
      <p:sp>
        <p:nvSpPr>
          <p:cNvPr id="19458" name="Content Placeholder 2"/>
          <p:cNvSpPr>
            <a:spLocks noGrp="1"/>
          </p:cNvSpPr>
          <p:nvPr>
            <p:ph idx="1"/>
          </p:nvPr>
        </p:nvSpPr>
        <p:spPr>
          <a:xfrm>
            <a:off x="468313" y="1700213"/>
            <a:ext cx="7620000" cy="4278312"/>
          </a:xfrm>
        </p:spPr>
        <p:txBody>
          <a:bodyPr/>
          <a:lstStyle/>
          <a:p>
            <a:pPr eaLnBrk="1" hangingPunct="1"/>
            <a:r>
              <a:rPr lang="fr-FR" sz="2800" smtClean="0"/>
              <a:t>Microorganismes possédant toute la machinerie cellulaire pour se développer</a:t>
            </a:r>
          </a:p>
          <a:p>
            <a:pPr eaLnBrk="1" hangingPunct="1"/>
            <a:r>
              <a:rPr lang="fr-FR" sz="2800" smtClean="0"/>
              <a:t>Multiplication par division</a:t>
            </a:r>
          </a:p>
          <a:p>
            <a:pPr lvl="1" eaLnBrk="1" hangingPunct="1"/>
            <a:r>
              <a:rPr lang="fr-FR" sz="2400" smtClean="0"/>
              <a:t>Forme visible = colonie sur les géloses</a:t>
            </a:r>
          </a:p>
          <a:p>
            <a:pPr eaLnBrk="1" hangingPunct="1"/>
            <a:r>
              <a:rPr lang="fr-FR" sz="2800" smtClean="0"/>
              <a:t>Le matériel génétique peux se transférer d’une bactérie à une autre soit verticalement soit horizontalement </a:t>
            </a:r>
          </a:p>
          <a:p>
            <a:pPr eaLnBrk="1" hangingPunct="1"/>
            <a:r>
              <a:rPr lang="fr-FR" sz="2800" smtClean="0"/>
              <a:t>Certaines forment des spores</a:t>
            </a:r>
          </a:p>
          <a:p>
            <a:pPr lvl="1" eaLnBrk="1" hangingPunct="1"/>
            <a:r>
              <a:rPr lang="fr-FR" sz="2400" smtClean="0"/>
              <a:t>Forme de résistance</a:t>
            </a:r>
          </a:p>
          <a:p>
            <a:pPr eaLnBrk="1" hangingPunct="1"/>
            <a:endParaRPr lang="fr-FR" sz="2800" smtClean="0"/>
          </a:p>
        </p:txBody>
      </p:sp>
      <p:sp>
        <p:nvSpPr>
          <p:cNvPr id="194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19460"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0CF3308-0A99-4F46-8649-31C7C074CDD4}" type="slidenum">
              <a:rPr lang="hr-HR"/>
              <a:pPr fontAlgn="base">
                <a:spcBef>
                  <a:spcPct val="0"/>
                </a:spcBef>
                <a:spcAft>
                  <a:spcPct val="0"/>
                </a:spcAft>
                <a:defRPr/>
              </a:pPr>
              <a:t>7</a:t>
            </a:fld>
            <a:endParaRPr lang="hr-HR"/>
          </a:p>
        </p:txBody>
      </p:sp>
      <p:pic>
        <p:nvPicPr>
          <p:cNvPr id="19461" name="Picture 5"/>
          <p:cNvPicPr>
            <a:picLocks noChangeAspect="1"/>
          </p:cNvPicPr>
          <p:nvPr/>
        </p:nvPicPr>
        <p:blipFill>
          <a:blip r:embed="rId3"/>
          <a:srcRect/>
          <a:stretch>
            <a:fillRect/>
          </a:stretch>
        </p:blipFill>
        <p:spPr bwMode="auto">
          <a:xfrm>
            <a:off x="5580063" y="4652963"/>
            <a:ext cx="15335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79388" y="171450"/>
          <a:ext cx="8208962" cy="6126163"/>
        </p:xfrm>
        <a:graphic>
          <a:graphicData uri="http://schemas.openxmlformats.org/drawingml/2006/table">
            <a:tbl>
              <a:tblPr/>
              <a:tblGrid>
                <a:gridCol w="1512887"/>
                <a:gridCol w="1704975"/>
                <a:gridCol w="1462088"/>
                <a:gridCol w="1368425"/>
                <a:gridCol w="21605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FFFFFF"/>
                          </a:solidFill>
                          <a:effectLst/>
                          <a:latin typeface="Calibri" pitchFamily="34" charset="0"/>
                        </a:rPr>
                        <a:t>Bactéries</a:t>
                      </a:r>
                      <a:endParaRPr kumimoji="0" lang="en-GB"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Acinetobacter baumannii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Bordetella pertussis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rPr>
                        <a:t>Campylobacter jejuni, </a:t>
                      </a:r>
                      <a:endParaRPr kumimoji="0" lang="fr-FR" sz="1800" b="1" i="1" u="none" strike="noStrike" cap="none" normalizeH="0" baseline="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rPr>
                        <a:t>C. coli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Clostridium difficile</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Peau humide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tractus GI</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Muqueuse NP</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Tractus 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3 jours à 5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3-5 jours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Plus de 6 jours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5 mois sous forme de spores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C</a:t>
                      </a:r>
                      <a:r>
                        <a:rPr kumimoji="0" lang="hr-HR" sz="1800" b="0" i="0" u="none" strike="noStrike" cap="none" normalizeH="0" baseline="0" smtClean="0">
                          <a:ln>
                            <a:noFill/>
                          </a:ln>
                          <a:solidFill>
                            <a:srgbClr val="000000"/>
                          </a:solidFill>
                          <a:effectLst/>
                          <a:latin typeface="Calibri" pitchFamily="34" charset="0"/>
                          <a:cs typeface="Times New Roman" pitchFamily="18" charset="0"/>
                        </a:rPr>
                        <a:t>ontact</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Goutellette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Fécal-oral, eau, aliment</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Fécal-oral, </a:t>
                      </a:r>
                      <a:r>
                        <a:rPr kumimoji="0" lang="hr-HR" sz="1800" b="0" i="0" u="none" strike="noStrike" cap="none" normalizeH="0" baseline="0" smtClean="0">
                          <a:ln>
                            <a:noFill/>
                          </a:ln>
                          <a:solidFill>
                            <a:srgbClr val="000000"/>
                          </a:solidFill>
                          <a:effectLst/>
                          <a:latin typeface="Calibri" pitchFamily="34" charset="0"/>
                          <a:cs typeface="Times New Roman" pitchFamily="18" charset="0"/>
                        </a:rPr>
                        <a:t>contact</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UTI, sepsis,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méningite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pneumonie</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Pertussis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Diarrhée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rgbClr val="000000"/>
                          </a:solidFill>
                          <a:effectLst/>
                          <a:latin typeface="Calibri" pitchFamily="34" charset="0"/>
                          <a:cs typeface="Times New Roman" pitchFamily="18" charset="0"/>
                        </a:rPr>
                        <a:t>Urine, </a:t>
                      </a:r>
                      <a:r>
                        <a:rPr kumimoji="0" lang="fr-FR" sz="1800" b="0" i="0" u="none" strike="noStrike" cap="none" normalizeH="0" baseline="0" dirty="0" smtClean="0">
                          <a:ln>
                            <a:noFill/>
                          </a:ln>
                          <a:solidFill>
                            <a:srgbClr val="000000"/>
                          </a:solidFill>
                          <a:effectLst/>
                          <a:latin typeface="Calibri" pitchFamily="34" charset="0"/>
                          <a:cs typeface="Times New Roman" pitchFamily="18" charset="0"/>
                        </a:rPr>
                        <a:t>sang</a:t>
                      </a:r>
                      <a:r>
                        <a:rPr kumimoji="0" lang="hr-HR" sz="1800" b="0" i="0" u="none" strike="noStrike" cap="none" normalizeH="0" baseline="0" dirty="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dirty="0" smtClean="0">
                          <a:ln>
                            <a:noFill/>
                          </a:ln>
                          <a:solidFill>
                            <a:srgbClr val="000000"/>
                          </a:solidFill>
                          <a:effectLst/>
                          <a:latin typeface="Calibri" pitchFamily="34" charset="0"/>
                          <a:cs typeface="Times New Roman" pitchFamily="18" charset="0"/>
                        </a:rPr>
                        <a:t>LCR</a:t>
                      </a:r>
                      <a:r>
                        <a:rPr kumimoji="0" lang="hr-HR" sz="1800" b="0" i="0" u="none" strike="noStrike" cap="none" normalizeH="0" baseline="0" dirty="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dirty="0" smtClean="0">
                          <a:ln>
                            <a:noFill/>
                          </a:ln>
                          <a:solidFill>
                            <a:srgbClr val="000000"/>
                          </a:solidFill>
                          <a:effectLst/>
                          <a:latin typeface="Calibri" pitchFamily="34" charset="0"/>
                          <a:cs typeface="Times New Roman" pitchFamily="18" charset="0"/>
                        </a:rPr>
                        <a:t>sécrétions respiratoires</a:t>
                      </a: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cs typeface="Times New Roman" pitchFamily="18" charset="0"/>
                        </a:rPr>
                        <a:t>Ecouvillon</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 NP</a:t>
                      </a:r>
                      <a:endParaRPr kumimoji="0" lang="en-GB"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Selles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Selles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des instruments et lavage des 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Contrôle des aliments et de l’eau</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lavage des mains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et bionettoyage, usage des antibiotiques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15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21556"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74E444D6-3D29-4B4E-AECB-DA07216A0BEC}" type="slidenum">
              <a:rPr lang="hr-HR"/>
              <a:pPr fontAlgn="base">
                <a:spcBef>
                  <a:spcPct val="0"/>
                </a:spcBef>
                <a:spcAft>
                  <a:spcPct val="0"/>
                </a:spcAft>
                <a:defRPr/>
              </a:pPr>
              <a:t>8</a:t>
            </a:fld>
            <a:endParaRPr lang="hr-H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08" name="Group 56"/>
          <p:cNvGraphicFramePr>
            <a:graphicFrameLocks noGrp="1"/>
          </p:cNvGraphicFramePr>
          <p:nvPr>
            <p:ph idx="1"/>
          </p:nvPr>
        </p:nvGraphicFramePr>
        <p:xfrm>
          <a:off x="395288" y="333375"/>
          <a:ext cx="7848600" cy="5314950"/>
        </p:xfrm>
        <a:graphic>
          <a:graphicData uri="http://schemas.openxmlformats.org/drawingml/2006/table">
            <a:tbl>
              <a:tblPr/>
              <a:tblGrid>
                <a:gridCol w="1368425"/>
                <a:gridCol w="1512887"/>
                <a:gridCol w="1582738"/>
                <a:gridCol w="1584325"/>
                <a:gridCol w="18002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rPr>
                        <a:t>Bactéries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Clostridium tetani</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34" charset="0"/>
                          <a:cs typeface="Times New Roman" pitchFamily="18" charset="0"/>
                        </a:rPr>
                        <a:t>Staphylocoque coagulase négative (SCN)</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C</a:t>
                      </a:r>
                      <a:r>
                        <a:rPr kumimoji="0" lang="en-US" sz="1800" b="1" i="1" u="none" strike="noStrike" cap="none" normalizeH="0" baseline="0" smtClean="0">
                          <a:ln>
                            <a:noFill/>
                          </a:ln>
                          <a:solidFill>
                            <a:srgbClr val="FFFFFF"/>
                          </a:solidFill>
                          <a:effectLst/>
                          <a:latin typeface="Calibri" pitchFamily="34" charset="0"/>
                          <a:cs typeface="Times New Roman" pitchFamily="18" charset="0"/>
                        </a:rPr>
                        <a:t>. </a:t>
                      </a:r>
                      <a:r>
                        <a:rPr kumimoji="0" lang="hr-HR" sz="1800" b="1" i="1" u="none" strike="noStrike" cap="none" normalizeH="0" baseline="0" smtClean="0">
                          <a:ln>
                            <a:noFill/>
                          </a:ln>
                          <a:solidFill>
                            <a:srgbClr val="FFFFFF"/>
                          </a:solidFill>
                          <a:effectLst/>
                          <a:latin typeface="Calibri" pitchFamily="34" charset="0"/>
                          <a:cs typeface="Times New Roman" pitchFamily="18" charset="0"/>
                        </a:rPr>
                        <a:t>diphtheriae</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1" u="none" strike="noStrike" cap="none" normalizeH="0" baseline="0" smtClean="0">
                          <a:ln>
                            <a:noFill/>
                          </a:ln>
                          <a:solidFill>
                            <a:srgbClr val="FFFFFF"/>
                          </a:solidFill>
                          <a:effectLst/>
                          <a:latin typeface="Calibri" pitchFamily="34" charset="0"/>
                          <a:cs typeface="Times New Roman" pitchFamily="18" charset="0"/>
                        </a:rPr>
                        <a:t>Enterococcus species</a:t>
                      </a:r>
                      <a:endParaRPr kumimoji="0" lang="en-GB"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Habitat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Ubiquitaire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Peau, muqueuse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NP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Tractus GI et GU</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Survie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7 jours à 6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5 jours à 4 mois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Diffusion lors des soins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Via le cordon ombilical</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Times New Roman" pitchFamily="18" charset="0"/>
                        </a:rPr>
                        <a:t>goutellette</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contact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Contact, endogène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Tétanos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Diphtérie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UTI, sepsis</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Echantillon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Variable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Ecouvillon NP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Urine, </a:t>
                      </a:r>
                      <a:r>
                        <a:rPr kumimoji="0" lang="fr-FR" sz="1800" b="0" i="0" u="none" strike="noStrike" cap="none" normalizeH="0" baseline="0" smtClean="0">
                          <a:ln>
                            <a:noFill/>
                          </a:ln>
                          <a:solidFill>
                            <a:srgbClr val="000000"/>
                          </a:solidFill>
                          <a:effectLst/>
                          <a:latin typeface="Calibri" pitchFamily="34" charset="0"/>
                          <a:cs typeface="Times New Roman" pitchFamily="18" charset="0"/>
                        </a:rPr>
                        <a:t>sang</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Prévention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smtClean="0">
                          <a:ln>
                            <a:noFill/>
                          </a:ln>
                          <a:solidFill>
                            <a:srgbClr val="000000"/>
                          </a:solidFill>
                          <a:effectLst/>
                          <a:latin typeface="Calibri" pitchFamily="34" charset="0"/>
                          <a:cs typeface="Times New Roman" pitchFamily="18" charset="0"/>
                        </a:rPr>
                        <a:t>S</a:t>
                      </a:r>
                      <a:r>
                        <a:rPr kumimoji="0" lang="fr-FR" sz="1800" b="0" i="0" u="none" strike="noStrike" cap="none" normalizeH="0" baseline="0" smtClean="0">
                          <a:ln>
                            <a:noFill/>
                          </a:ln>
                          <a:solidFill>
                            <a:srgbClr val="000000"/>
                          </a:solidFill>
                          <a:effectLst/>
                          <a:latin typeface="Calibri" pitchFamily="34" charset="0"/>
                          <a:cs typeface="Times New Roman" pitchFamily="18" charset="0"/>
                        </a:rPr>
                        <a:t>térilisation des instruments</a:t>
                      </a:r>
                      <a:r>
                        <a:rPr kumimoji="0" lang="hr-HR" sz="1800" b="0" i="0" u="none" strike="noStrike" cap="none" normalizeH="0" baseline="0" smtClean="0">
                          <a:ln>
                            <a:noFill/>
                          </a:ln>
                          <a:solidFill>
                            <a:srgbClr val="000000"/>
                          </a:solidFill>
                          <a:effectLst/>
                          <a:latin typeface="Calibri" pitchFamily="34" charset="0"/>
                          <a:cs typeface="Times New Roman" pitchFamily="18" charset="0"/>
                        </a:rPr>
                        <a:t> </a:t>
                      </a:r>
                      <a:endParaRPr kumimoji="0" lang="en-GB"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bionettoyage, lavage des instruments et des mains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Isolement, vaccination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rPr>
                        <a:t>Lavage des mains, bionetoyage, utilisation des cephalosporines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236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hr-HR" smtClean="0">
                <a:latin typeface="Arial" charset="0"/>
                <a:cs typeface="Arial" charset="0"/>
              </a:rPr>
              <a:t>August 23, 2013</a:t>
            </a:r>
          </a:p>
        </p:txBody>
      </p:sp>
      <p:sp>
        <p:nvSpPr>
          <p:cNvPr id="23604" name="Slide Number Placeholder 4"/>
          <p:cNvSpPr>
            <a:spLocks noGrp="1"/>
          </p:cNvSpPr>
          <p:nvPr>
            <p:ph type="sldNum" sz="quarter" idx="12"/>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D9AD71B0-061F-4C41-B537-258752357FAF}" type="slidenum">
              <a:rPr lang="hr-HR"/>
              <a:pPr fontAlgn="base">
                <a:spcBef>
                  <a:spcPct val="0"/>
                </a:spcBef>
                <a:spcAft>
                  <a:spcPct val="0"/>
                </a:spcAft>
                <a:defRPr/>
              </a:pPr>
              <a:t>9</a:t>
            </a:fld>
            <a:endParaRPr lang="hr-HR"/>
          </a:p>
        </p:txBody>
      </p:sp>
      <p:pic>
        <p:nvPicPr>
          <p:cNvPr id="23605" name="Picture 1"/>
          <p:cNvPicPr>
            <a:picLocks noChangeAspect="1"/>
          </p:cNvPicPr>
          <p:nvPr/>
        </p:nvPicPr>
        <p:blipFill>
          <a:blip r:embed="rId3"/>
          <a:srcRect t="16985" b="25450"/>
          <a:stretch>
            <a:fillRect/>
          </a:stretch>
        </p:blipFill>
        <p:spPr bwMode="auto">
          <a:xfrm>
            <a:off x="2916238" y="5529263"/>
            <a:ext cx="2533650" cy="103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2459</TotalTime>
  <Words>4638</Words>
  <Application>Microsoft Office PowerPoint</Application>
  <PresentationFormat>Affichage à l'écran (4:3)</PresentationFormat>
  <Paragraphs>866</Paragraphs>
  <Slides>46</Slides>
  <Notes>38</Notes>
  <HiddenSlides>0</HiddenSlides>
  <MMClips>0</MMClips>
  <ScaleCrop>false</ScaleCrop>
  <HeadingPairs>
    <vt:vector size="6" baseType="variant">
      <vt:variant>
        <vt:lpstr>Polices utilisées</vt:lpstr>
      </vt:variant>
      <vt:variant>
        <vt:i4>6</vt:i4>
      </vt:variant>
      <vt:variant>
        <vt:lpstr>Modèle de conception</vt:lpstr>
      </vt:variant>
      <vt:variant>
        <vt:i4>8</vt:i4>
      </vt:variant>
      <vt:variant>
        <vt:lpstr>Titres des diapositives</vt:lpstr>
      </vt:variant>
      <vt:variant>
        <vt:i4>46</vt:i4>
      </vt:variant>
    </vt:vector>
  </HeadingPairs>
  <TitlesOfParts>
    <vt:vector size="60" baseType="lpstr">
      <vt:lpstr>Arial</vt:lpstr>
      <vt:lpstr>Cambria</vt:lpstr>
      <vt:lpstr>Calibri</vt:lpstr>
      <vt:lpstr>Times New Roman</vt:lpstr>
      <vt:lpstr>Times</vt:lpstr>
      <vt:lpstr>Wingdings</vt:lpstr>
      <vt:lpstr>Adjacency</vt:lpstr>
      <vt:lpstr>Adjacency</vt:lpstr>
      <vt:lpstr>Adjacency</vt:lpstr>
      <vt:lpstr>Adjacency</vt:lpstr>
      <vt:lpstr>Adjacency</vt:lpstr>
      <vt:lpstr>Adjacency</vt:lpstr>
      <vt:lpstr>Adjacency</vt:lpstr>
      <vt:lpstr>Adjacency</vt:lpstr>
      <vt:lpstr>Rôle du laboratoire de microbiologie environnementale dans la prévention et le contrôle des infections</vt:lpstr>
      <vt:lpstr>Objectifs</vt:lpstr>
      <vt:lpstr>Temps imparti</vt:lpstr>
      <vt:lpstr>Base de la microbiologie</vt:lpstr>
      <vt:lpstr>Pathogénèse de l’infection</vt:lpstr>
      <vt:lpstr>Mode de transmission </vt:lpstr>
      <vt:lpstr>Bactéries </vt:lpstr>
      <vt:lpstr>Diapositive 8</vt:lpstr>
      <vt:lpstr>Diapositive 9</vt:lpstr>
      <vt:lpstr>Diapositive 10</vt:lpstr>
      <vt:lpstr>Diapositive 11</vt:lpstr>
      <vt:lpstr>Diapositive 12</vt:lpstr>
      <vt:lpstr>Diapositive 13</vt:lpstr>
      <vt:lpstr>Diapositive 14</vt:lpstr>
      <vt:lpstr>Fungi</vt:lpstr>
      <vt:lpstr>Diapositive 16</vt:lpstr>
      <vt:lpstr>Diapositive 17</vt:lpstr>
      <vt:lpstr>Virus - 1</vt:lpstr>
      <vt:lpstr>Virus - 2</vt:lpstr>
      <vt:lpstr>Diapositive 20</vt:lpstr>
      <vt:lpstr>Diapositive 21</vt:lpstr>
      <vt:lpstr>Diapositive 22</vt:lpstr>
      <vt:lpstr>Diapositive 23</vt:lpstr>
      <vt:lpstr>Prions</vt:lpstr>
      <vt:lpstr>Parasites</vt:lpstr>
      <vt:lpstr>Diapositive 26</vt:lpstr>
      <vt:lpstr>Rôle du laboratoire de microbiologie : Introduction</vt:lpstr>
      <vt:lpstr>Conditions minimales pour le laboratoire de microbiologie - 1</vt:lpstr>
      <vt:lpstr>Conditions minimales pour le laboratoire de microbiologie - 2</vt:lpstr>
      <vt:lpstr>Rôle clinique : diagnostic de l’infection</vt:lpstr>
      <vt:lpstr>Rôle dans la prévention et le contrôle des infections associées aux soins </vt:lpstr>
      <vt:lpstr>Investigation </vt:lpstr>
      <vt:lpstr>Tests complémentaires lors d’une investigation</vt:lpstr>
      <vt:lpstr>Surveillance des IAS</vt:lpstr>
      <vt:lpstr>Microorganismes concernés </vt:lpstr>
      <vt:lpstr>Stratégie antibiotique </vt:lpstr>
      <vt:lpstr>Bon usage des antibiotiques </vt:lpstr>
      <vt:lpstr>Interprétation des données microbiologiques </vt:lpstr>
      <vt:lpstr>Rôle dans l’éducation</vt:lpstr>
      <vt:lpstr>Point clé - 1</vt:lpstr>
      <vt:lpstr>Point clé - 2</vt:lpstr>
      <vt:lpstr>Références</vt:lpstr>
      <vt:lpstr>Références</vt:lpstr>
      <vt:lpstr>Quiz</vt:lpstr>
      <vt:lpstr>Fédération Internationale de la Prévention des Infections (IFIC)</vt:lpstr>
      <vt:lpstr>Fédération Internationale de la Prévention des Infections (IFIC)</vt:lpstr>
    </vt:vector>
  </TitlesOfParts>
  <Company>MEF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Smilja</dc:creator>
  <cp:lastModifiedBy>PARNEIP</cp:lastModifiedBy>
  <cp:revision>272</cp:revision>
  <dcterms:created xsi:type="dcterms:W3CDTF">2013-06-06T10:51:58Z</dcterms:created>
  <dcterms:modified xsi:type="dcterms:W3CDTF">2015-06-15T06:39:23Z</dcterms:modified>
</cp:coreProperties>
</file>