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41"/>
  </p:notesMasterIdLst>
  <p:sldIdLst>
    <p:sldId id="256" r:id="rId2"/>
    <p:sldId id="275" r:id="rId3"/>
    <p:sldId id="277" r:id="rId4"/>
    <p:sldId id="278" r:id="rId5"/>
    <p:sldId id="272" r:id="rId6"/>
    <p:sldId id="258" r:id="rId7"/>
    <p:sldId id="259" r:id="rId8"/>
    <p:sldId id="261" r:id="rId9"/>
    <p:sldId id="286" r:id="rId10"/>
    <p:sldId id="262" r:id="rId11"/>
    <p:sldId id="263" r:id="rId12"/>
    <p:sldId id="293" r:id="rId13"/>
    <p:sldId id="294" r:id="rId14"/>
    <p:sldId id="264" r:id="rId15"/>
    <p:sldId id="280" r:id="rId16"/>
    <p:sldId id="265" r:id="rId17"/>
    <p:sldId id="284" r:id="rId18"/>
    <p:sldId id="266" r:id="rId19"/>
    <p:sldId id="292" r:id="rId20"/>
    <p:sldId id="287" r:id="rId21"/>
    <p:sldId id="288" r:id="rId22"/>
    <p:sldId id="290" r:id="rId23"/>
    <p:sldId id="289" r:id="rId24"/>
    <p:sldId id="291" r:id="rId25"/>
    <p:sldId id="267" r:id="rId26"/>
    <p:sldId id="282" r:id="rId27"/>
    <p:sldId id="283" r:id="rId28"/>
    <p:sldId id="268" r:id="rId29"/>
    <p:sldId id="285" r:id="rId30"/>
    <p:sldId id="281" r:id="rId31"/>
    <p:sldId id="269" r:id="rId32"/>
    <p:sldId id="270" r:id="rId33"/>
    <p:sldId id="271" r:id="rId34"/>
    <p:sldId id="260" r:id="rId35"/>
    <p:sldId id="273" r:id="rId36"/>
    <p:sldId id="274" r:id="rId37"/>
    <p:sldId id="276" r:id="rId38"/>
    <p:sldId id="295" r:id="rId39"/>
    <p:sldId id="297" r:id="rId40"/>
  </p:sldIdLst>
  <p:sldSz cx="9144000" cy="6858000" type="screen4x3"/>
  <p:notesSz cx="6858000" cy="9144000"/>
  <p:custDataLst>
    <p:tags r:id="rId42"/>
  </p:custDataLst>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ON  Julie"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82208" autoAdjust="0"/>
  </p:normalViewPr>
  <p:slideViewPr>
    <p:cSldViewPr>
      <p:cViewPr>
        <p:scale>
          <a:sx n="75" d="100"/>
          <a:sy n="75" d="100"/>
        </p:scale>
        <p:origin x="-762"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3888"/>
    </p:cViewPr>
  </p:sorterViewPr>
  <p:notesViewPr>
    <p:cSldViewPr>
      <p:cViewPr varScale="1">
        <p:scale>
          <a:sx n="71" d="100"/>
          <a:sy n="71" d="100"/>
        </p:scale>
        <p:origin x="-274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2DA096-078B-48EA-B572-36EB4C25A0E4}" type="datetimeFigureOut">
              <a:rPr lang="sv-SE"/>
              <a:pPr>
                <a:defRPr/>
              </a:pPr>
              <a:t>2015-06-15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CECD3D-E10B-4294-B4F5-77272A94D952}" type="slidenum">
              <a:rPr lang="sv-SE"/>
              <a:pPr>
                <a:defRPr/>
              </a:pPr>
              <a:t>‹N°›</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ubmed/1736644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heific.org/sigs3.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699DA-C67C-448F-B518-29EB19BF77AD}" type="slidenum">
              <a:rPr lang="sv-SE" smtClean="0"/>
              <a:pPr/>
              <a:t>1</a:t>
            </a:fld>
            <a:endParaRPr 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defRPr/>
            </a:pPr>
            <a:r>
              <a:rPr lang="fr-FR" dirty="0" smtClean="0"/>
              <a:t>Les unités de soins ou services peuvent être surpeuplés. Un maximum de 40 lits dans un service ne doit pas être dépassé en raison des très longues distances que le personnel doit marcher. Il ne peut y avoir plus d'un bébé / enfant dans un berceau / lit. Les visiteurs dorment souvent avec le patient. Par conséquent, lors de la rénovation, l'objectif devrait être de plus de chambres avec moins de lits dans chacune. Des chambres simples pour isoler les patients contagieux devraient être disponibles, en particulier dans les pays où les maladies transmissibles sont endémiques.</a:t>
            </a:r>
          </a:p>
          <a:p>
            <a:pPr>
              <a:buFont typeface="Arial" pitchFamily="34" charset="0"/>
              <a:buNone/>
              <a:defRPr/>
            </a:pPr>
            <a:endParaRPr lang="en-GB" dirty="0" smtClean="0"/>
          </a:p>
          <a:p>
            <a:pPr>
              <a:buFont typeface="Arial" pitchFamily="34" charset="0"/>
              <a:buNone/>
              <a:defRPr/>
            </a:pPr>
            <a:r>
              <a:rPr lang="en-GB" dirty="0" smtClean="0"/>
              <a:t>Provide space for visitors, patient helpers, and staff. Yu* conducted </a:t>
            </a:r>
            <a:r>
              <a:rPr lang="en-GB" dirty="0"/>
              <a:t>a case-control study in Guangzhou and Hong Kong, China, during the SARS epidemic of 2003 on 124 wards in 26 hospitals. Cases were on wards with super-spreading events of SARS; controls were on wards with SARS cases admitted but without HAI outbreaks. They found six significant risk factors, two of which were influenced by construction: distance between beds of &lt;1 m </a:t>
            </a:r>
            <a:r>
              <a:rPr lang="en-GB" dirty="0" smtClean="0"/>
              <a:t>and </a:t>
            </a:r>
            <a:r>
              <a:rPr lang="en-GB" dirty="0"/>
              <a:t>availability of washing or changing facilities for </a:t>
            </a:r>
            <a:r>
              <a:rPr lang="en-GB" dirty="0" smtClean="0"/>
              <a:t>staff.</a:t>
            </a:r>
          </a:p>
          <a:p>
            <a:pPr>
              <a:buFont typeface="Arial" pitchFamily="34" charset="0"/>
              <a:buNone/>
              <a:defRPr/>
            </a:pPr>
            <a:endParaRPr lang="en-GB" dirty="0" smtClean="0"/>
          </a:p>
          <a:p>
            <a:pPr>
              <a:buFont typeface="Arial" pitchFamily="34" charset="0"/>
              <a:buNone/>
              <a:defRPr/>
            </a:pPr>
            <a:r>
              <a:rPr lang="fr-FR" dirty="0" smtClean="0"/>
              <a:t>Prévoir un espace pour les visiteurs, les aides de patients et le personnel. </a:t>
            </a:r>
            <a:r>
              <a:rPr lang="fr-FR" dirty="0" err="1" smtClean="0"/>
              <a:t>Yu</a:t>
            </a:r>
            <a:r>
              <a:rPr lang="fr-FR" dirty="0" smtClean="0"/>
              <a:t> * a mené une étude cas-témoins à Guangzhou et à Hong Kong, en Chine, au cours de l'épidémie de SRAS de 2003 sur 124 services de 26 hôpitaux. Les cas étaient dans des services avec de nombreux de cas de transmission secondaire du SRAS; les contrôles étaient dans des services ayant des cas de SRAS admis mais sans transmission secondaire (absence d’épidémie d’IAS). Ils ont trouvé six facteurs de risque importants, dont deux ont été influencés par la construction : la distance entre les lits de &lt;1 m et la disponibilité des installations de lavage et de change pour le personnel.</a:t>
            </a:r>
            <a:endParaRPr lang="en-US" dirty="0" smtClean="0"/>
          </a:p>
          <a:p>
            <a:pPr marL="171450" indent="-171450">
              <a:buFont typeface="Arial" pitchFamily="34" charset="0"/>
              <a:buChar char="•"/>
              <a:defRPr/>
            </a:pPr>
            <a:endParaRPr lang="en-US" dirty="0" smtClean="0"/>
          </a:p>
          <a:p>
            <a:pPr>
              <a:buFont typeface="Arial" pitchFamily="34" charset="0"/>
              <a:buNone/>
              <a:defRPr/>
            </a:pPr>
            <a:r>
              <a:rPr lang="en-GB" dirty="0" smtClean="0"/>
              <a:t>*Yu IT, </a:t>
            </a:r>
            <a:r>
              <a:rPr lang="en-GB" dirty="0" err="1" smtClean="0"/>
              <a:t>Xie</a:t>
            </a:r>
            <a:r>
              <a:rPr lang="en-GB" dirty="0" smtClean="0"/>
              <a:t> ZH, </a:t>
            </a:r>
            <a:r>
              <a:rPr lang="en-GB" dirty="0" err="1" smtClean="0"/>
              <a:t>Tsoi</a:t>
            </a:r>
            <a:r>
              <a:rPr lang="en-GB" dirty="0" smtClean="0"/>
              <a:t> KK, Chiu YL, </a:t>
            </a:r>
            <a:r>
              <a:rPr lang="en-GB" dirty="0" err="1" smtClean="0"/>
              <a:t>Lok</a:t>
            </a:r>
            <a:r>
              <a:rPr lang="en-GB" dirty="0" smtClean="0"/>
              <a:t> SW, Tang XP, et al. </a:t>
            </a:r>
            <a:r>
              <a:rPr lang="en-GB" dirty="0" smtClean="0">
                <a:hlinkClick r:id="rId3"/>
              </a:rPr>
              <a:t>Why did outbreaks of severe acute respiratory syndrome occur in some hospital wards but not in others?</a:t>
            </a:r>
            <a:r>
              <a:rPr lang="en-GB" dirty="0" smtClean="0"/>
              <a:t> </a:t>
            </a:r>
            <a:r>
              <a:rPr lang="en-GB" i="1" dirty="0" err="1" smtClean="0"/>
              <a:t>Clin</a:t>
            </a:r>
            <a:r>
              <a:rPr lang="en-GB" i="1" dirty="0" smtClean="0"/>
              <a:t> Infect Dis</a:t>
            </a:r>
            <a:r>
              <a:rPr lang="en-GB" dirty="0" smtClean="0"/>
              <a:t> 2007; 44(8):1017-25.</a:t>
            </a:r>
            <a:endParaRPr lang="en-US" dirty="0" smtClean="0"/>
          </a:p>
          <a:p>
            <a:pPr>
              <a:buFont typeface="Arial" pitchFamily="34" charset="0"/>
              <a:buNone/>
              <a:defRPr/>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B22DA8-CADD-42F7-9984-3FFB8BDC0907}" type="slidenum">
              <a:rPr lang="sv-SE" smtClean="0"/>
              <a:pPr/>
              <a:t>10</a:t>
            </a:fld>
            <a:endParaRPr 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désinfectants pour les mains à base d'alcool (PHA – produit hydro-alcoolique) sont essentiels, en particulier si le nombre de lavabo est limité et/ou la distribution d'eau interrompue. Il devrait y avoir suffisamment de distributeurs de PHA, de savon liquide et de serviettes en papier pour l’usage du personnel. Les distributeurs réutilisables doivent être entretenus, nettoyés puis rechargés. Les lavabos doivent être facilement accessibles.</a:t>
            </a: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208BAA-0945-414C-AA7B-C51D0F4387A9}" type="slidenum">
              <a:rPr lang="sv-SE" smtClean="0"/>
              <a:pPr/>
              <a:t>11</a:t>
            </a:fld>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760B55-34D3-4F0B-858A-DA0C74E6E2A7}" type="slidenum">
              <a:rPr lang="de-DE" smtClean="0"/>
              <a:pPr/>
              <a:t>12</a:t>
            </a:fld>
            <a:endParaRPr lang="de-DE" smtClean="0"/>
          </a:p>
        </p:txBody>
      </p:sp>
      <p:sp>
        <p:nvSpPr>
          <p:cNvPr id="33794"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33795" name="Rectangle 3"/>
          <p:cNvSpPr>
            <a:spLocks noGrp="1" noChangeArrowheads="1"/>
          </p:cNvSpPr>
          <p:nvPr>
            <p:ph type="body" idx="1"/>
          </p:nvPr>
        </p:nvSpPr>
        <p:spPr bwMode="auto">
          <a:xfrm>
            <a:off x="912813" y="4343400"/>
            <a:ext cx="5032375" cy="4116388"/>
          </a:xfrm>
          <a:noFill/>
        </p:spPr>
        <p:txBody>
          <a:bodyPr wrap="square" numCol="1" anchor="t" anchorCtr="0" compatLnSpc="1">
            <a:prstTxWarp prst="textNoShape">
              <a:avLst/>
            </a:prstTxWarp>
          </a:bodyPr>
          <a:lstStyle/>
          <a:p>
            <a:r>
              <a:rPr lang="fr-FR" smtClean="0"/>
              <a:t>Si un distributeur doit être réutilisé, il doit être nettoyé et rempli avec des produits frais quand il est vide. Du savon liquide / produit hydro-alcoolique ne doit jamais être ajouté à un distributeur partiellement plein.</a:t>
            </a:r>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Les distributeurs de savon et de serviettes papier doivent être utilisables depuis l’évier.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3123E8-7BDA-4B88-B289-64E6A78B2908}" type="slidenum">
              <a:rPr lang="sv-SE" smtClean="0"/>
              <a:pPr/>
              <a:t>13</a:t>
            </a:fld>
            <a:endParaRPr 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surfaces et les meubles doivent être nettoyés et désinfectés pour prévenir la transmission par contact indirect. Les surfaces doivent être lisses pour faciliter le nettoyage; cela signifie pas de bois non-laqué et aucun tapis. Le but est d'empêcher l'accumulation de l'humidité, des micro-organismes à partir de sécrétions et d’excrétions et de produits chimiques.</a:t>
            </a: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D7D2-D847-45E4-ABFA-4DAADFD9FCEB}" type="slidenum">
              <a:rPr lang="sv-SE" smtClean="0"/>
              <a:pPr/>
              <a:t>14</a:t>
            </a:fld>
            <a:endParaRPr lang="sv-S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EDE4CB-7080-45C6-9EFC-AC1F9242A8B2}" type="slidenum">
              <a:rPr lang="de-DE" smtClean="0"/>
              <a:pPr/>
              <a:t>15</a:t>
            </a:fld>
            <a:endParaRPr lang="de-DE" smtClean="0"/>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Les surfaces dans les établissements de santé doivent être faciles à nettoyer et résister à l'usage de produits chimiques corrosifs. De nombreux désinfectants dégraderont les équipements ou les surfaces au fil du temps.</a:t>
            </a:r>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L'eau potable doit être contrôlée et vérifiée régulièrement pour la qualité et les niveaux sécuritaires de contamination. Chaque service doit avoir suffisamment de toilettes pour les deux sexes. Les toilettes et les lavabos doivent être entretenus et nettoyés tous les jours. Des douches doivent être disponibles. L'approvisionnement en eau potable et en électricité devraient être disponibles 24 heures sur 24.</a:t>
            </a: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D92A5-DA71-43B2-A357-A2C394EBA5B6}" type="slidenum">
              <a:rPr lang="sv-SE" smtClean="0"/>
              <a:pPr/>
              <a:t>16</a:t>
            </a:fld>
            <a:endParaRPr lang="sv-S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1A96E4-D698-4C98-A698-934909249735}" type="slidenum">
              <a:rPr lang="de-DE" smtClean="0"/>
              <a:pPr/>
              <a:t>17</a:t>
            </a:fld>
            <a:endParaRPr lang="de-DE" smtClean="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La ventilation naturelle est abordée dans la </a:t>
            </a:r>
            <a:r>
              <a:rPr lang="fr-FR" i="1" smtClean="0"/>
              <a:t>politique de l'Organisation mondiale de la santé sur le contrôle des infections tuberculeuses dans les établissements de santé, les structures collectives et les ménages</a:t>
            </a:r>
            <a:r>
              <a:rPr lang="fr-FR" smtClean="0"/>
              <a:t> de 2009. Le choix du système de ventilation devrait être basée sur l'évaluation de l'installation, et adaptées selon les conditions climatiques et socio-économiques locales. Les modalités pratiques pour la conception sont décrites dans la monographie de l'OMS, la ventilation naturelle pour la lutte contre les infection dans les établissements de santé. Pour en savoir plus, voir les recommandations de construction SIG sur </a:t>
            </a:r>
            <a:r>
              <a:rPr lang="sv-SE" smtClean="0">
                <a:cs typeface="Arial" charset="0"/>
                <a:hlinkClick r:id="rId3"/>
              </a:rPr>
              <a:t>http://theific.org/sigs3.asp</a:t>
            </a:r>
            <a:r>
              <a:rPr lang="sv-SE" smtClean="0">
                <a:cs typeface="Arial" charset="0"/>
              </a:rPr>
              <a:t> </a:t>
            </a:r>
            <a:endParaRPr lang="en-US" smtClean="0"/>
          </a:p>
          <a:p>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688B4B-BD73-4B53-A36C-00FB900B841A}" type="slidenum">
              <a:rPr lang="sv-SE" smtClean="0"/>
              <a:pPr/>
              <a:t>18</a:t>
            </a:fld>
            <a:endParaRPr lang="sv-S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Une évaluation des risques peut être utilisée pour déterminer le type de protections appropriées. Déterminez d'abord la catégorie de risque pour la zone ou les zones adjacentes à la rénovation puis faire correspondre la catégorie de risque (faible, moyen, élevé, plus haut) avec le type de projet de construction prévu et déterminer la classe de protection. Une check-list des processus de contrôle peut être mise en œuvre avec l‘EOHH.</a:t>
            </a:r>
          </a:p>
          <a:p>
            <a:endParaRPr lang="fr-FR" smtClean="0"/>
          </a:p>
          <a:p>
            <a:r>
              <a:rPr lang="fr-FR" smtClean="0"/>
              <a:t>Des exemples de logigrammes pour aider à cette évaluation peuvent être trouvés à </a:t>
            </a:r>
            <a:r>
              <a:rPr lang="en-GB" smtClean="0"/>
              <a:t>http://www.ihea.org.au/files/InfectionControlManual.pdf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9101E5-D088-4C82-B45B-296DFD41C346}" type="slidenum">
              <a:rPr lang="sv-SE" smtClean="0"/>
              <a:pPr/>
              <a:t>19</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FB2A1A-248B-42C5-849F-4D260F759681}" type="slidenum">
              <a:rPr lang="sv-SE" smtClean="0"/>
              <a:pPr/>
              <a:t>2</a:t>
            </a:fld>
            <a:endParaRPr lang="sv-S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1A4DE8-925A-4E32-8492-E169AADAB689}" type="slidenum">
              <a:rPr lang="de-DE" smtClean="0"/>
              <a:pPr/>
              <a:t>20</a:t>
            </a:fld>
            <a:endParaRPr lang="de-DE" smtClean="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Ceci est un exemple de l'utilisation de bâches de plastique pour réduire la poussière. Ce type de couverture plastique peut être utilisé lors de projets qui sont soit à l'extérieur ou à l'intérieur du bâtiment.</a:t>
            </a:r>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EE8EEF-3BE9-488C-B1D9-4F9855305DA1}" type="slidenum">
              <a:rPr lang="de-DE" smtClean="0"/>
              <a:pPr/>
              <a:t>21</a:t>
            </a:fld>
            <a:endParaRPr lang="de-DE" smtClean="0"/>
          </a:p>
        </p:txBody>
      </p:sp>
      <p:sp>
        <p:nvSpPr>
          <p:cNvPr id="52226" name="Rectangle 2"/>
          <p:cNvSpPr>
            <a:spLocks noGrp="1" noRot="1" noChangeAspect="1" noChangeArrowheads="1" noTextEdit="1"/>
          </p:cNvSpPr>
          <p:nvPr>
            <p:ph type="sldImg"/>
          </p:nvPr>
        </p:nvSpPr>
        <p:spPr bwMode="auto">
          <a:xfrm>
            <a:off x="1128713" y="701675"/>
            <a:ext cx="4586287" cy="3438525"/>
          </a:xfrm>
          <a:noFill/>
          <a:ln>
            <a:solidFill>
              <a:srgbClr val="000000"/>
            </a:solidFill>
            <a:miter lim="800000"/>
            <a:headEnd/>
            <a:tailEnd/>
          </a:ln>
        </p:spPr>
      </p:sp>
      <p:sp>
        <p:nvSpPr>
          <p:cNvPr id="52227" name="Rectangle 3"/>
          <p:cNvSpPr>
            <a:spLocks noGrp="1" noChangeArrowheads="1"/>
          </p:cNvSpPr>
          <p:nvPr>
            <p:ph type="body" idx="1"/>
          </p:nvPr>
        </p:nvSpPr>
        <p:spPr bwMode="auto">
          <a:xfrm>
            <a:off x="922338" y="4352925"/>
            <a:ext cx="4999037" cy="4140200"/>
          </a:xfrm>
          <a:noFill/>
        </p:spPr>
        <p:txBody>
          <a:bodyPr wrap="square" numCol="1" anchor="t" anchorCtr="0" compatLnSpc="1">
            <a:prstTxWarp prst="textNoShape">
              <a:avLst/>
            </a:prstTxWarp>
          </a:bodyPr>
          <a:lstStyle/>
          <a:p>
            <a:r>
              <a:rPr lang="fr-FR" smtClean="0"/>
              <a:t>Un exemple d'utilisation de plastique recouvrant en intérieur. Les patients, visiteurs et personnels peuvent avoir besoin d'être dérouté pour contourner les protections pendant les constructions et rénovations.</a:t>
            </a:r>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1D33F1-619D-42F8-AA6B-6A8199947B77}" type="slidenum">
              <a:rPr lang="de-DE" smtClean="0"/>
              <a:pPr/>
              <a:t>22</a:t>
            </a:fld>
            <a:endParaRPr lang="de-DE" smtClean="0"/>
          </a:p>
        </p:txBody>
      </p:sp>
      <p:sp>
        <p:nvSpPr>
          <p:cNvPr id="54274" name="Rectangle 2"/>
          <p:cNvSpPr>
            <a:spLocks noGrp="1" noRot="1" noChangeAspect="1" noChangeArrowheads="1" noTextEdit="1"/>
          </p:cNvSpPr>
          <p:nvPr>
            <p:ph type="sldImg"/>
          </p:nvPr>
        </p:nvSpPr>
        <p:spPr bwMode="auto">
          <a:xfrm>
            <a:off x="1128713" y="701675"/>
            <a:ext cx="4586287" cy="3438525"/>
          </a:xfrm>
          <a:noFill/>
          <a:ln>
            <a:solidFill>
              <a:srgbClr val="000000"/>
            </a:solidFill>
            <a:miter lim="800000"/>
            <a:headEnd/>
            <a:tailEnd/>
          </a:ln>
        </p:spPr>
      </p:sp>
      <p:sp>
        <p:nvSpPr>
          <p:cNvPr id="54275" name="Rectangle 3"/>
          <p:cNvSpPr>
            <a:spLocks noGrp="1" noChangeArrowheads="1"/>
          </p:cNvSpPr>
          <p:nvPr>
            <p:ph type="body" idx="1"/>
          </p:nvPr>
        </p:nvSpPr>
        <p:spPr bwMode="auto">
          <a:xfrm>
            <a:off x="922338" y="4352925"/>
            <a:ext cx="4999037" cy="4140200"/>
          </a:xfrm>
          <a:noFill/>
        </p:spPr>
        <p:txBody>
          <a:bodyPr wrap="square" numCol="1" anchor="t" anchorCtr="0" compatLnSpc="1">
            <a:prstTxWarp prst="textNoShape">
              <a:avLst/>
            </a:prstTxWarp>
          </a:bodyPr>
          <a:lstStyle/>
          <a:p>
            <a:r>
              <a:rPr lang="fr-FR" smtClean="0"/>
              <a:t>Un exemple de la construction de structures temporaires pour assurer la protection contre la poussière. Encore une fois, il doit être construit correctement afin que la poussière ne puisse pas s'échapper. Le type de barrière utilisée doit être fondée sur l’installation et le potentiel de génération de poussière pendant le projet.</a:t>
            </a:r>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D18758-0DC7-40C7-8BC9-74ED193EA09C}" type="slidenum">
              <a:rPr lang="de-DE" smtClean="0"/>
              <a:pPr/>
              <a:t>23</a:t>
            </a:fld>
            <a:endParaRPr lang="de-DE" smtClean="0"/>
          </a:p>
        </p:txBody>
      </p:sp>
      <p:sp>
        <p:nvSpPr>
          <p:cNvPr id="56322" name="Rectangle 2"/>
          <p:cNvSpPr>
            <a:spLocks noGrp="1" noRot="1" noChangeAspect="1" noChangeArrowheads="1" noTextEdit="1"/>
          </p:cNvSpPr>
          <p:nvPr>
            <p:ph type="sldImg"/>
          </p:nvPr>
        </p:nvSpPr>
        <p:spPr bwMode="auto">
          <a:xfrm>
            <a:off x="1128713" y="701675"/>
            <a:ext cx="4586287" cy="3438525"/>
          </a:xfrm>
          <a:noFill/>
          <a:ln>
            <a:solidFill>
              <a:srgbClr val="000000"/>
            </a:solidFill>
            <a:miter lim="800000"/>
            <a:headEnd/>
            <a:tailEnd/>
          </a:ln>
        </p:spPr>
      </p:sp>
      <p:sp>
        <p:nvSpPr>
          <p:cNvPr id="56323" name="Rectangle 3"/>
          <p:cNvSpPr>
            <a:spLocks noGrp="1" noChangeArrowheads="1"/>
          </p:cNvSpPr>
          <p:nvPr>
            <p:ph type="body" idx="1"/>
          </p:nvPr>
        </p:nvSpPr>
        <p:spPr bwMode="auto">
          <a:xfrm>
            <a:off x="922338" y="4352925"/>
            <a:ext cx="4999037" cy="4140200"/>
          </a:xfrm>
          <a:noFill/>
        </p:spPr>
        <p:txBody>
          <a:bodyPr wrap="square" numCol="1" anchor="t" anchorCtr="0" compatLnSpc="1">
            <a:prstTxWarp prst="textNoShape">
              <a:avLst/>
            </a:prstTxWarp>
          </a:bodyPr>
          <a:lstStyle/>
          <a:p>
            <a:r>
              <a:rPr lang="fr-FR" smtClean="0"/>
              <a:t>L'utilisation de bâches de plastique doit être complète - à savoir, elles doivent être scellé hermétiquement afin que la poussière ne puisse pas s’en échapper.</a:t>
            </a:r>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42B01F-3AF6-4E95-AEE4-1E3280BC216D}" type="slidenum">
              <a:rPr lang="de-DE" smtClean="0"/>
              <a:pPr/>
              <a:t>24</a:t>
            </a:fld>
            <a:endParaRPr lang="de-DE" smtClean="0"/>
          </a:p>
        </p:txBody>
      </p:sp>
      <p:sp>
        <p:nvSpPr>
          <p:cNvPr id="58370" name="Rectangle 2"/>
          <p:cNvSpPr>
            <a:spLocks noGrp="1" noRot="1" noChangeAspect="1" noChangeArrowheads="1" noTextEdit="1"/>
          </p:cNvSpPr>
          <p:nvPr>
            <p:ph type="sldImg"/>
          </p:nvPr>
        </p:nvSpPr>
        <p:spPr bwMode="auto">
          <a:xfrm>
            <a:off x="1128713" y="701675"/>
            <a:ext cx="4586287" cy="3438525"/>
          </a:xfrm>
          <a:noFill/>
          <a:ln>
            <a:solidFill>
              <a:srgbClr val="000000"/>
            </a:solidFill>
            <a:miter lim="800000"/>
            <a:headEnd/>
            <a:tailEnd/>
          </a:ln>
        </p:spPr>
      </p:sp>
      <p:sp>
        <p:nvSpPr>
          <p:cNvPr id="58371" name="Rectangle 3"/>
          <p:cNvSpPr>
            <a:spLocks noGrp="1" noChangeArrowheads="1"/>
          </p:cNvSpPr>
          <p:nvPr>
            <p:ph type="body" idx="1"/>
          </p:nvPr>
        </p:nvSpPr>
        <p:spPr bwMode="auto">
          <a:xfrm>
            <a:off x="922338" y="4352925"/>
            <a:ext cx="4999037" cy="4140200"/>
          </a:xfrm>
          <a:noFill/>
        </p:spPr>
        <p:txBody>
          <a:bodyPr wrap="square" numCol="1" anchor="t" anchorCtr="0" compatLnSpc="1">
            <a:prstTxWarp prst="textNoShape">
              <a:avLst/>
            </a:prstTxWarp>
          </a:bodyPr>
          <a:lstStyle/>
          <a:p>
            <a:r>
              <a:rPr lang="fr-FR" smtClean="0"/>
              <a:t>Exemple d'utilisation d'un dispositif mécanique pour produire une dépression dans une zone. Une pression négative (dépression) dans un espace de travail fera en sorte que l'air s’écoulera toujours vers l'espace au lieu de sortir de ce dernier (phénomène d’aspiration).</a:t>
            </a:r>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La manipulation correcte des équipements médicaux utilisés et non-utilisés nécessite une séparation des procédures propres et sales. Des zones désignées sont nécessaires, ainsi que de bonnes</a:t>
            </a:r>
          </a:p>
          <a:p>
            <a:r>
              <a:rPr lang="fr-FR" smtClean="0"/>
              <a:t>procédures de nettoyage et de désinfection. La préparation de perfusions et d’injections devrait avoir lieu dans une pièce/espace propre séparé. Les procédures sales, comme le nettoyage des bassines souillées, doivent être effectuées dans une autre pièce. Les dispositifs médicaux propres doivent être stockés dans un local/zone défini. Les produits embalés, stériles doivent être stockés dans des casiers ou des armoires fermés et non sur des étagères ouvertes.</a:t>
            </a: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BDEA10-F0D7-4C08-BF1F-DDF039908174}" type="slidenum">
              <a:rPr lang="sv-SE" smtClean="0"/>
              <a:pPr/>
              <a:t>25</a:t>
            </a:fld>
            <a:endParaRPr lang="sv-S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923B51-A99D-4E3E-9BA4-F458B8500F51}" type="slidenum">
              <a:rPr lang="de-DE" smtClean="0"/>
              <a:pPr/>
              <a:t>26</a:t>
            </a:fld>
            <a:endParaRPr lang="de-DE" smtClean="0"/>
          </a:p>
        </p:txBody>
      </p:sp>
      <p:sp>
        <p:nvSpPr>
          <p:cNvPr id="62466"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62467" name="Rectangle 3"/>
          <p:cNvSpPr>
            <a:spLocks noGrp="1" noChangeArrowheads="1"/>
          </p:cNvSpPr>
          <p:nvPr>
            <p:ph type="body" idx="1"/>
          </p:nvPr>
        </p:nvSpPr>
        <p:spPr bwMode="auto">
          <a:xfrm>
            <a:off x="912813" y="4343400"/>
            <a:ext cx="5032375" cy="4116388"/>
          </a:xfrm>
          <a:noFill/>
        </p:spPr>
        <p:txBody>
          <a:bodyPr wrap="square" numCol="1" anchor="t" anchorCtr="0" compatLnSpc="1">
            <a:prstTxWarp prst="textNoShape">
              <a:avLst/>
            </a:prstTxWarp>
          </a:bodyPr>
          <a:lstStyle/>
          <a:p>
            <a:pPr marL="0" lvl="1"/>
            <a:r>
              <a:rPr lang="fr-FR" sz="1600" smtClean="0"/>
              <a:t>Au moins avoir une protection contre les projections entre la zone propre utilisée pour la préparation et l'évier. Cela réduira le risque de contamination par les aérosols de l’eau.</a:t>
            </a:r>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20E0BF-BA7D-413D-9FED-63A513739B44}" type="slidenum">
              <a:rPr lang="de-DE" smtClean="0"/>
              <a:pPr/>
              <a:t>27</a:t>
            </a:fld>
            <a:endParaRPr lang="de-DE" smtClean="0"/>
          </a:p>
        </p:txBody>
      </p:sp>
      <p:sp>
        <p:nvSpPr>
          <p:cNvPr id="64514"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64515" name="Rectangle 3"/>
          <p:cNvSpPr>
            <a:spLocks noGrp="1" noChangeArrowheads="1"/>
          </p:cNvSpPr>
          <p:nvPr>
            <p:ph type="body" idx="1"/>
          </p:nvPr>
        </p:nvSpPr>
        <p:spPr bwMode="auto">
          <a:xfrm>
            <a:off x="912813" y="4343400"/>
            <a:ext cx="5032375" cy="4116388"/>
          </a:xfrm>
          <a:noFill/>
        </p:spPr>
        <p:txBody>
          <a:bodyPr wrap="square" numCol="1" anchor="t" anchorCtr="0" compatLnSpc="1">
            <a:prstTxWarp prst="textNoShape">
              <a:avLst/>
            </a:prstTxWarp>
          </a:bodyPr>
          <a:lstStyle/>
          <a:p>
            <a:r>
              <a:rPr lang="fr-FR" smtClean="0"/>
              <a:t>Les zones de stockage doivent être propre, sec, dégagée et exemptes de poussière. Tous les articles stériles doivent être stockées d'une manière qui préserve l'intégrité du produit et le protège de la contamination potentielle contre les projections, la poussière, les déchirures, etc. Les fournitures devraient être stocké avec un espace suffisant pour empêcher l'élément d'être déchiré ou endommagé. Les fournitures doivent être manipulées et entreposées d’une manière où elles sont peu susceptibles de tomber, d’être écrasée, de plier, d’être comprimée, d’être percée par d'autres éléments, d’être exposée à l'humidité, ou d’être en contact avec des surfaces ou des zones contaminées ou potentiellement contaminées par des fluides corporels.</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La nourriture pour les patients devrait être préparée par un personnel formé dans une cuisine où toutes les surfaces sont lisses et faciles à nettoyer. Les aliments chauds doivent être consommés immédiatement ou refroidis avant le stockage.</a:t>
            </a:r>
          </a:p>
          <a:p>
            <a:r>
              <a:rPr lang="fr-FR" smtClean="0"/>
              <a:t>Les draps et les vêtements de travail du personnel deviennent contaminés et doivent être lavés dans l'établissement de santé. Une blanchisserie est nécessaire, ainsi que des locaux de stockage du linge propre et sale. Les textiles humides doivent être aérés et séchés à chaud / repassés pour empêcher la re-développement de microorganismes.</a:t>
            </a:r>
          </a:p>
          <a:p>
            <a:endParaRPr lang="fr-FR" smtClean="0"/>
          </a:p>
          <a:p>
            <a:r>
              <a:rPr lang="fr-FR" smtClean="0"/>
              <a:t>L'OMS a des directives techniques pour l'évaluation de la production de déchets, la création de plans d'action nationaux, l'élaboration de directives nationales de gestion des déchets de soins et le renforcement des capacités au niveau national. [Voir les références]</a:t>
            </a: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EAB817-C715-477C-8091-3506214F7F31}" type="slidenum">
              <a:rPr lang="sv-SE" smtClean="0"/>
              <a:pPr/>
              <a:t>28</a:t>
            </a:fld>
            <a:endParaRPr lang="sv-S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5B0E95E-801B-4B9D-9005-5181B5148A17}" type="slidenum">
              <a:rPr lang="de-DE" smtClean="0"/>
              <a:pPr/>
              <a:t>29</a:t>
            </a:fld>
            <a:endParaRPr lang="de-DE" smtClean="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Ce dispositif peut être utilisé pour nettoyer soigneusement les lits entre deux utilisations.</a:t>
            </a:r>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567BB8-1832-4FAF-9048-3904387CA622}" type="slidenum">
              <a:rPr lang="sv-SE" smtClean="0"/>
              <a:pPr/>
              <a:t>3</a:t>
            </a:fld>
            <a:endParaRPr lang="sv-S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F31D9D-1BDA-407B-B2D2-FA3233CA387A}" type="slidenum">
              <a:rPr lang="de-DE" smtClean="0"/>
              <a:pPr/>
              <a:t>30</a:t>
            </a:fld>
            <a:endParaRPr lang="de-DE" smtClean="0"/>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z="2000" smtClean="0"/>
              <a:t>Pas de vêtements sales dans les zones de stockage propre</a:t>
            </a:r>
            <a:endParaRPr lang="de-DE" sz="1100" smtClean="0"/>
          </a:p>
          <a:p>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fr-FR" smtClean="0"/>
              <a:t>Facteurs / évolutions à prendre en considération pour la planification des soins de santé dans les pays à revenu moyen et élevé:</a:t>
            </a:r>
          </a:p>
          <a:p>
            <a:pPr marL="628650" lvl="1" indent="-171450">
              <a:buFontTx/>
              <a:buChar char="•"/>
            </a:pPr>
            <a:r>
              <a:rPr lang="fr-FR" smtClean="0"/>
              <a:t>Le nombre de jours d’hospitalisation et de patients externes va augmenter.</a:t>
            </a:r>
          </a:p>
          <a:p>
            <a:pPr marL="628650" lvl="1" indent="-171450">
              <a:buFontTx/>
              <a:buChar char="•"/>
            </a:pPr>
            <a:r>
              <a:rPr lang="fr-FR" smtClean="0"/>
              <a:t>Les patients vont rester dans les hôpitaux pour des périodes plus courtes. D'autre part, les patients dans les hôpitaux seront très malade et plus sensibles à l'infection et auront donc besoin de plus de soins et plus de protection.</a:t>
            </a:r>
          </a:p>
          <a:p>
            <a:pPr marL="628650" lvl="1" indent="-171450">
              <a:buFontTx/>
              <a:buChar char="•"/>
            </a:pPr>
            <a:r>
              <a:rPr lang="fr-FR" smtClean="0"/>
              <a:t>Le nombre de procédures de diagnostic va augmenter. Par conséquent, à la fin de la journée, le patient peut avoir besoin de plus de repos et d'intimité.</a:t>
            </a:r>
          </a:p>
          <a:p>
            <a:pPr marL="628650" lvl="1" indent="-171450">
              <a:buFontTx/>
              <a:buChar char="•"/>
            </a:pPr>
            <a:r>
              <a:rPr lang="fr-FR" smtClean="0"/>
              <a:t>La population va devenir plus grande et obèse. Par conséquent, les établissements de santé doivent avoir des lits et des brancards plus longs, une plus grande superficie pour les chambres, les portes, et des lits, et des tables d'opération plus grandes pour les patients en surpoids/obésité.</a:t>
            </a:r>
          </a:p>
          <a:p>
            <a:pPr marL="628650" lvl="1" indent="-171450">
              <a:buFontTx/>
              <a:buChar char="•"/>
            </a:pPr>
            <a:r>
              <a:rPr lang="fr-FR" smtClean="0"/>
              <a:t>Les installations de purification de l'eau pour les unités spéciales, telles que l'hémodialyse et les services de transplantation, ont besoin d’un entretien minutieux pour prévenir la croissance de Legionella, de Pseudomonas, de moisissures et d'autres micro-organismes environnementaux.</a:t>
            </a: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9ABAF9-0D70-4BF9-A049-F5E67E767F35}" type="slidenum">
              <a:rPr lang="sv-SE" smtClean="0"/>
              <a:pPr/>
              <a:t>31</a:t>
            </a:fld>
            <a:endParaRPr lang="sv-S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conseils sur la construction doit être une priorité principale pour l’EOHH. Ils devraient avoir une large compréhension de la transmission des maladies et de l'expérience sur la construction et la rénovation. La plupart des pays n’ont que peu ou pas de formation pour les ingénieurs et les architectes dans la prévention des infections, et les professionnels de santé ont une expérience dans la planification des constructions limitée. L’EOHH peut servir de lien entre le personnel médical, les architectes et les ingénieurs.</a:t>
            </a:r>
          </a:p>
          <a:p>
            <a:endParaRPr lang="fr-FR" smtClean="0"/>
          </a:p>
          <a:p>
            <a:r>
              <a:rPr lang="fr-FR" smtClean="0"/>
              <a:t>Les réunions pour la planification prennent du temps, ainsi l’EOHH doit prioriser. Les locaux où la participation de l’EOHH est particulièrement important sont ceux où de nombreuses procédures sont effectuées et où les patients sont vulnérables à l'infection (salles d'opération et d’accouchement, unités de soins intensifs), et aussi ceux où de nombreux patients sont rassemblés (salles d'urgence).</a:t>
            </a: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C2FBF2-EC0F-426B-AC37-08F9AC571134}" type="slidenum">
              <a:rPr lang="sv-SE" smtClean="0"/>
              <a:pPr/>
              <a:t>32</a:t>
            </a:fld>
            <a:endParaRPr lang="sv-S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L'implication avec le personnel en charge de la gestion des installations au cours de la phase initiale de conception est la clé pour prévenir et contrôler la contamination aéroportée et hydrique. Des conseils sur la conception, la construction et la rénovation des bâtiments sont une tâche essentielle pour l’EOHH. Des endroits bien construits sont nécessaires pour permettre au personnel de suivre les lignes directrices de lutte contre les infections nosocomiales.</a:t>
            </a:r>
          </a:p>
          <a:p>
            <a:endParaRPr lang="fr-FR" smtClean="0"/>
          </a:p>
          <a:p>
            <a:r>
              <a:rPr lang="fr-FR" smtClean="0"/>
              <a:t>Les exigences essentielles pour un établissement de santé comprennent la fourniture constante et fiable d'eau potable et d'électricité, un nombre suffisant de lits et d'espace entre les lits, une bonne ventilation, et des sanitaires en suffisance pour les patients, les visiteurs et le personnel, ainsi que des surfaces qui peuvent être nettoyés et, si nécessaire, désinfectés.</a:t>
            </a: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156949-BC6F-4CE6-8ACB-07B32DA45918}" type="slidenum">
              <a:rPr lang="sv-SE" smtClean="0"/>
              <a:pPr/>
              <a:t>33</a:t>
            </a:fld>
            <a:endParaRPr lang="sv-S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0483" name="Platshållare för anteckningar 2"/>
          <p:cNvSpPr>
            <a:spLocks noGrp="1"/>
          </p:cNvSpPr>
          <p:nvPr>
            <p:ph type="body" idx="1"/>
          </p:nvPr>
        </p:nvSpPr>
        <p:spPr bwMode="auto">
          <a:extLst/>
        </p:spPr>
        <p:txBody>
          <a:bodyPr wrap="square" numCol="1" anchor="t" anchorCtr="0" compatLnSpc="1">
            <a:prstTxWarp prst="textNoShape">
              <a:avLst/>
            </a:prstTxWarp>
          </a:bodyPr>
          <a:lstStyle/>
          <a:p>
            <a:pPr>
              <a:buFont typeface="Arial" pitchFamily="34" charset="0"/>
              <a:buNone/>
              <a:defRPr/>
            </a:pPr>
            <a:r>
              <a:rPr lang="fr-FR" dirty="0" smtClean="0"/>
              <a:t>En 2007, le groupe d’intérêt spécifique de l’IFIC "Conception, construction et rénovation" a été fondée. Son objectif est de présenter les bonnes pratiques pour la conception, la construction et la rénovation. Un autre objectif est de fournir des recommandations pour les pays à revenu bas, moyen et élevé.</a:t>
            </a:r>
          </a:p>
          <a:p>
            <a:pPr marL="171450" indent="-171450">
              <a:buFont typeface="Arial" pitchFamily="34" charset="0"/>
              <a:buChar char="•"/>
              <a:defRPr/>
            </a:pPr>
            <a:r>
              <a:rPr lang="fr-FR" dirty="0" smtClean="0"/>
              <a:t>Basique: même avec des ressources très limitées, "voici ce que vous devriez faire au minimum".</a:t>
            </a:r>
          </a:p>
          <a:p>
            <a:pPr marL="171450" indent="-171450">
              <a:buFont typeface="Arial" pitchFamily="34" charset="0"/>
              <a:buChar char="•"/>
              <a:defRPr/>
            </a:pPr>
            <a:r>
              <a:rPr lang="fr-FR" dirty="0" smtClean="0"/>
              <a:t>Standard: "voici ce que vous devriez viser dans les pays les moins riches".</a:t>
            </a:r>
          </a:p>
          <a:p>
            <a:pPr marL="171450" indent="-171450">
              <a:buFont typeface="Arial" pitchFamily="34" charset="0"/>
              <a:buChar char="•"/>
              <a:defRPr/>
            </a:pPr>
            <a:r>
              <a:rPr lang="fr-FR" dirty="0" smtClean="0"/>
              <a:t>Idéal: "si vous avez les ressources, voici ce que vous pourriez faire".</a:t>
            </a:r>
            <a:endParaRPr lang="en-US" dirty="0" smtClean="0"/>
          </a:p>
        </p:txBody>
      </p:sp>
      <p:sp>
        <p:nvSpPr>
          <p:cNvPr id="7885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D32C0-7E5B-4DC0-8446-56813E70779E}" type="slidenum">
              <a:rPr lang="sv-SE" smtClean="0"/>
              <a:pPr/>
              <a:t>34</a:t>
            </a:fld>
            <a:endParaRPr lang="sv-S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03D5EF-95E5-4DA1-BF84-D37379EA0926}" type="slidenum">
              <a:rPr lang="sv-SE" smtClean="0"/>
              <a:pPr/>
              <a:t>35</a:t>
            </a:fld>
            <a:endParaRPr lang="sv-S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5B1085-7352-4443-97C8-7F3EAA864CA1}" type="slidenum">
              <a:rPr lang="sv-SE" smtClean="0"/>
              <a:pPr/>
              <a:t>36</a:t>
            </a:fld>
            <a:endParaRPr lang="sv-S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Vrai</a:t>
            </a:r>
          </a:p>
          <a:p>
            <a:pPr marL="228600" indent="-228600">
              <a:buFont typeface="Calibri" pitchFamily="34" charset="0"/>
              <a:buAutoNum type="arabicPeriod"/>
            </a:pPr>
            <a:r>
              <a:rPr lang="en-US" smtClean="0"/>
              <a:t>D</a:t>
            </a:r>
          </a:p>
          <a:p>
            <a:pPr marL="228600" indent="-228600">
              <a:buFont typeface="Calibri" pitchFamily="34" charset="0"/>
              <a:buAutoNum type="arabicPeriod"/>
            </a:pPr>
            <a:r>
              <a:rPr lang="en-US" smtClean="0"/>
              <a:t>D</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9E1CE-6198-4377-B2D0-9CE491DAAFC3}" type="slidenum">
              <a:rPr lang="sv-SE" smtClean="0"/>
              <a:pPr/>
              <a:t>37</a:t>
            </a:fld>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L'influence de la conception et de la construction sur les infections nosocomiales (IN) est difficile à évaluer. Les variables secondaires tels que la numération microbienne dans l'air ou dans l'eau sont souvent utilisés comme références. Les données publiées sur les bonnes pratiques sont rares.</a:t>
            </a:r>
          </a:p>
          <a:p>
            <a:endParaRPr lang="fr-FR" smtClean="0"/>
          </a:p>
          <a:p>
            <a:r>
              <a:rPr lang="fr-FR" smtClean="0"/>
              <a:t>Les recommandations de lutte contre les infections nosocomiales sont basées sur l’expérience personnelle, une évaluation du risque d’infection potentielle pour les patients et en considérant les ressources locales.</a:t>
            </a: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98CEE-ECF5-46C9-96AB-ECF7638ED610}" type="slidenum">
              <a:rPr lang="sv-SE" smtClean="0"/>
              <a:pPr/>
              <a:t>4</a:t>
            </a:fld>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itchFamily="34" charset="0"/>
              <a:buNone/>
              <a:defRPr/>
            </a:pPr>
            <a:r>
              <a:rPr lang="fr-FR" dirty="0" smtClean="0"/>
              <a:t>Le risque d'infection chez les patients en raison de caractéristiques de construction est liée à la proximité entre patients, la facilité de mise en œuvre des bonnes pratiques par le personnel, et la qualité de l'air et de l'eau. Le risque est influencé par les questions relatives à la construction suivantes :</a:t>
            </a:r>
          </a:p>
          <a:p>
            <a:pPr marL="171450" indent="-171450">
              <a:buFont typeface="Arial" pitchFamily="34" charset="0"/>
              <a:buChar char="•"/>
              <a:defRPr/>
            </a:pPr>
            <a:r>
              <a:rPr lang="fr-FR" dirty="0" smtClean="0"/>
              <a:t>Distance entre les lits de moins de 1 mètre</a:t>
            </a:r>
          </a:p>
          <a:p>
            <a:pPr marL="171450" indent="-171450">
              <a:buFont typeface="Arial" pitchFamily="34" charset="0"/>
              <a:buChar char="•"/>
              <a:defRPr/>
            </a:pPr>
            <a:r>
              <a:rPr lang="fr-FR" dirty="0" smtClean="0"/>
              <a:t>Pénurie de sanitaires / vestiaires pour le personnel</a:t>
            </a:r>
          </a:p>
          <a:p>
            <a:pPr marL="171450" indent="-171450">
              <a:buFont typeface="Arial" pitchFamily="34" charset="0"/>
              <a:buChar char="•"/>
              <a:defRPr/>
            </a:pPr>
            <a:r>
              <a:rPr lang="fr-FR" dirty="0" smtClean="0"/>
              <a:t>Surpeuplement</a:t>
            </a:r>
          </a:p>
          <a:p>
            <a:pPr marL="171450" indent="-171450">
              <a:buFont typeface="Arial" pitchFamily="34" charset="0"/>
              <a:buChar char="•"/>
              <a:defRPr/>
            </a:pPr>
            <a:r>
              <a:rPr lang="fr-FR" dirty="0" smtClean="0"/>
              <a:t>Spores fongiques dans les matériaux de construction et de l'air</a:t>
            </a:r>
          </a:p>
          <a:p>
            <a:pPr marL="171450" indent="-171450">
              <a:buFont typeface="Arial" pitchFamily="34" charset="0"/>
              <a:buChar char="•"/>
              <a:defRPr/>
            </a:pPr>
            <a:r>
              <a:rPr lang="fr-FR" dirty="0" smtClean="0"/>
              <a:t>Eau contaminée</a:t>
            </a:r>
          </a:p>
          <a:p>
            <a:pPr>
              <a:buFont typeface="Arial" pitchFamily="34" charset="0"/>
              <a:buNone/>
              <a:defRPr/>
            </a:pPr>
            <a:endParaRPr lang="fr-FR" dirty="0" smtClean="0"/>
          </a:p>
          <a:p>
            <a:pPr>
              <a:buFont typeface="Arial" pitchFamily="34" charset="0"/>
              <a:buNone/>
              <a:defRPr/>
            </a:pPr>
            <a:r>
              <a:rPr lang="fr-FR" dirty="0" smtClean="0"/>
              <a:t>La construction comme un facteur de risque indépendant d’infection associée aux soins n’est pas claire.</a:t>
            </a:r>
            <a:endParaRPr lang="en-GB"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55AE79-AA1B-4E3D-8025-45F4EE855336}" type="slidenum">
              <a:rPr lang="sv-SE" smtClean="0"/>
              <a:pPr/>
              <a:t>5</a:t>
            </a:fld>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buFont typeface="Arial" pitchFamily="34" charset="0"/>
              <a:buNone/>
              <a:defRPr/>
            </a:pPr>
            <a:r>
              <a:rPr lang="fr-FR" dirty="0" smtClean="0"/>
              <a:t>Les modes de transmission de l'infection incluent l'air, le contact et les gouttelettes. Les facteurs de conception / construction qui sont impliqués dans la transmission de l'infection incluent </a:t>
            </a:r>
            <a:r>
              <a:rPr lang="en-US" dirty="0" smtClean="0"/>
              <a:t>:</a:t>
            </a:r>
          </a:p>
          <a:p>
            <a:pPr marL="628650" lvl="1" indent="-171450">
              <a:buFont typeface="Courier New" pitchFamily="49" charset="0"/>
              <a:buChar char="o"/>
              <a:defRPr/>
            </a:pPr>
            <a:r>
              <a:rPr lang="fr-FR" sz="2800" dirty="0" smtClean="0">
                <a:cs typeface="Arial" charset="0"/>
              </a:rPr>
              <a:t>Nombre de patients et de personnel</a:t>
            </a:r>
          </a:p>
          <a:p>
            <a:pPr marL="628650" lvl="1" indent="-171450">
              <a:buFont typeface="Courier New" pitchFamily="49" charset="0"/>
              <a:buChar char="o"/>
              <a:defRPr/>
            </a:pPr>
            <a:r>
              <a:rPr lang="fr-FR" sz="2800" dirty="0" smtClean="0">
                <a:cs typeface="Arial" charset="0"/>
              </a:rPr>
              <a:t>Nombre et types d'actes et d’examens</a:t>
            </a:r>
          </a:p>
          <a:p>
            <a:pPr marL="628650" lvl="1" indent="-171450">
              <a:buFont typeface="Courier New" pitchFamily="49" charset="0"/>
              <a:buChar char="o"/>
              <a:defRPr/>
            </a:pPr>
            <a:r>
              <a:rPr lang="fr-FR" sz="2800" dirty="0" smtClean="0">
                <a:cs typeface="Arial" charset="0"/>
              </a:rPr>
              <a:t>Espace disponible</a:t>
            </a:r>
          </a:p>
          <a:p>
            <a:pPr marL="628650" lvl="1" indent="-171450">
              <a:buFont typeface="Courier New" pitchFamily="49" charset="0"/>
              <a:buChar char="o"/>
              <a:defRPr/>
            </a:pPr>
            <a:r>
              <a:rPr lang="fr-FR" sz="2800" dirty="0" smtClean="0">
                <a:cs typeface="Arial" charset="0"/>
              </a:rPr>
              <a:t>Nombre et type de chambres</a:t>
            </a:r>
          </a:p>
          <a:p>
            <a:pPr marL="628650" lvl="1" indent="-171450">
              <a:buFont typeface="Courier New" pitchFamily="49" charset="0"/>
              <a:buChar char="o"/>
              <a:defRPr/>
            </a:pPr>
            <a:r>
              <a:rPr lang="fr-FR" sz="2800" dirty="0" smtClean="0">
                <a:cs typeface="Arial" charset="0"/>
              </a:rPr>
              <a:t>Nombre de lits dans une chambre</a:t>
            </a:r>
            <a:endParaRPr lang="sv-SE" dirty="0" smtClean="0">
              <a:latin typeface="Arial" charset="0"/>
              <a:cs typeface="Arial" charset="0"/>
            </a:endParaRPr>
          </a:p>
          <a:p>
            <a:pPr marL="628650" lvl="1" indent="-171450">
              <a:buFont typeface="Courier New" pitchFamily="49" charset="0"/>
              <a:buChar char="o"/>
              <a:defRPr/>
            </a:pPr>
            <a:endParaRPr lang="en-US" dirty="0" smtClean="0"/>
          </a:p>
          <a:p>
            <a:pPr marL="628650" lvl="1" indent="-171450">
              <a:buFont typeface="Courier New" pitchFamily="49" charset="0"/>
              <a:buChar char="o"/>
              <a:defRPr/>
            </a:pPr>
            <a:endParaRPr lang="en-US" dirty="0" smtClean="0"/>
          </a:p>
          <a:p>
            <a:pPr>
              <a:defRPr/>
            </a:pPr>
            <a:endParaRPr lang="en-US"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1EC0C2-78AD-4D67-AC6F-415FC7BFEA0B}" type="slidenum">
              <a:rPr lang="sv-SE" smtClean="0"/>
              <a:pPr/>
              <a:t>6</a:t>
            </a:fld>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buFont typeface="Arial" pitchFamily="34" charset="0"/>
              <a:buNone/>
              <a:defRPr/>
            </a:pPr>
            <a:r>
              <a:rPr lang="fr-FR" dirty="0" smtClean="0"/>
              <a:t>Les problèmes de conception / construction supplémentaires qui influencent la transmission de l'infection comprennent : </a:t>
            </a:r>
          </a:p>
          <a:p>
            <a:pPr marL="628650" lvl="1" indent="-171450" eaLnBrk="1" hangingPunct="1">
              <a:buFont typeface="Courier New" pitchFamily="49" charset="0"/>
              <a:buChar char="o"/>
              <a:defRPr/>
            </a:pPr>
            <a:r>
              <a:rPr lang="fr-FR" sz="2800" dirty="0" smtClean="0">
                <a:cs typeface="Arial" charset="0"/>
              </a:rPr>
              <a:t>Sols et surfaces</a:t>
            </a:r>
          </a:p>
          <a:p>
            <a:pPr marL="628650" lvl="1" indent="-171450" eaLnBrk="1" hangingPunct="1">
              <a:buFont typeface="Courier New" pitchFamily="49" charset="0"/>
              <a:buChar char="o"/>
              <a:defRPr/>
            </a:pPr>
            <a:r>
              <a:rPr lang="fr-FR" sz="2800" dirty="0" smtClean="0">
                <a:cs typeface="Arial" charset="0"/>
              </a:rPr>
              <a:t>Eau, électricité et assainissement</a:t>
            </a:r>
          </a:p>
          <a:p>
            <a:pPr marL="628650" lvl="1" indent="-171450" eaLnBrk="1" hangingPunct="1">
              <a:buFont typeface="Courier New" pitchFamily="49" charset="0"/>
              <a:buChar char="o"/>
              <a:defRPr/>
            </a:pPr>
            <a:r>
              <a:rPr lang="fr-FR" sz="2800" dirty="0" smtClean="0">
                <a:cs typeface="Arial" charset="0"/>
              </a:rPr>
              <a:t>Ventilation et qualité de l'air</a:t>
            </a:r>
          </a:p>
          <a:p>
            <a:pPr marL="628650" lvl="1" indent="-171450" eaLnBrk="1" hangingPunct="1">
              <a:buFont typeface="Courier New" pitchFamily="49" charset="0"/>
              <a:buChar char="o"/>
              <a:defRPr/>
            </a:pPr>
            <a:r>
              <a:rPr lang="fr-FR" sz="2800" dirty="0" smtClean="0">
                <a:cs typeface="Arial" charset="0"/>
              </a:rPr>
              <a:t>Manipulation de matériel médical utilisé et non utilisé</a:t>
            </a:r>
          </a:p>
          <a:p>
            <a:pPr marL="628650" lvl="1" indent="-171450" eaLnBrk="1" hangingPunct="1">
              <a:buFont typeface="Courier New" pitchFamily="49" charset="0"/>
              <a:buChar char="o"/>
              <a:defRPr/>
            </a:pPr>
            <a:r>
              <a:rPr lang="fr-FR" sz="2800" dirty="0" smtClean="0">
                <a:cs typeface="Arial" charset="0"/>
              </a:rPr>
              <a:t>La manipulation des aliments, de lessive, des déchets</a:t>
            </a:r>
            <a:endParaRPr lang="sv-SE" sz="2800" dirty="0" smtClean="0">
              <a:cs typeface="Arial" charset="0"/>
            </a:endParaRPr>
          </a:p>
          <a:p>
            <a:pPr marL="628650" lvl="1" indent="-171450" eaLnBrk="1" hangingPunct="1">
              <a:buFont typeface="Courier New" pitchFamily="49" charset="0"/>
              <a:buChar char="o"/>
              <a:defRPr/>
            </a:pPr>
            <a:endParaRPr lang="sv-SE" dirty="0">
              <a:cs typeface="Arial" charset="0"/>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2BDA01-462F-4A0D-BB0B-D4379C16DE7E}" type="slidenum">
              <a:rPr lang="sv-SE" smtClean="0"/>
              <a:pPr/>
              <a:t>7</a:t>
            </a:fld>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fr-FR" dirty="0" smtClean="0"/>
              <a:t>Les recommandations pour la conception et la construction d’établissements doivent être fondées sur l'expérience et l'applicabilité, compte tenu des ressources locales et les conditions culturelles, ainsi qu'un examen de la littérature scientifique actuelle. Les facteurs importants comprennent la conception, la ventilation, le placement des patients ou la relocalisation, et les obstacles de construction efficaces pour protéger les patients porteurs d'agents pathogènes aéroportés.</a:t>
            </a:r>
            <a:endParaRPr lang="en-US" dirty="0" smtClean="0"/>
          </a:p>
          <a:p>
            <a:pPr>
              <a:defRPr/>
            </a:pPr>
            <a:endParaRPr lang="en-GB" dirty="0" smtClean="0"/>
          </a:p>
          <a:p>
            <a:pPr>
              <a:defRPr/>
            </a:pPr>
            <a:r>
              <a:rPr lang="en-GB" dirty="0" err="1" smtClean="0"/>
              <a:t>Enjeux</a:t>
            </a:r>
            <a:r>
              <a:rPr lang="en-GB" dirty="0" smtClean="0"/>
              <a:t> de conception pour aider à </a:t>
            </a:r>
            <a:r>
              <a:rPr lang="en-GB" dirty="0" err="1" smtClean="0"/>
              <a:t>prévenir</a:t>
            </a:r>
            <a:r>
              <a:rPr lang="en-GB" dirty="0" smtClean="0"/>
              <a:t> la diffusion des infections </a:t>
            </a:r>
            <a:r>
              <a:rPr lang="en-GB" dirty="0" err="1" smtClean="0"/>
              <a:t>inclus</a:t>
            </a:r>
            <a:r>
              <a:rPr lang="en-GB" dirty="0" smtClean="0"/>
              <a:t> :</a:t>
            </a:r>
          </a:p>
          <a:p>
            <a:pPr marL="685800" lvl="1" indent="-228600">
              <a:buFont typeface="+mj-lt"/>
              <a:buAutoNum type="arabicPeriod"/>
              <a:defRPr/>
            </a:pPr>
            <a:r>
              <a:rPr lang="en-GB" dirty="0" err="1" smtClean="0"/>
              <a:t>Qualité</a:t>
            </a:r>
            <a:r>
              <a:rPr lang="en-GB" dirty="0" smtClean="0"/>
              <a:t> de </a:t>
            </a:r>
            <a:r>
              <a:rPr lang="en-GB" dirty="0" err="1" smtClean="0"/>
              <a:t>l’air</a:t>
            </a:r>
            <a:r>
              <a:rPr lang="en-GB" dirty="0" smtClean="0"/>
              <a:t> et de </a:t>
            </a:r>
            <a:r>
              <a:rPr lang="en-GB" dirty="0" err="1" smtClean="0"/>
              <a:t>l’eau</a:t>
            </a:r>
            <a:r>
              <a:rPr lang="en-GB" dirty="0" smtClean="0"/>
              <a:t>, par </a:t>
            </a:r>
            <a:r>
              <a:rPr lang="en-GB" dirty="0" err="1" smtClean="0"/>
              <a:t>exemple</a:t>
            </a:r>
            <a:r>
              <a:rPr lang="en-GB" dirty="0" smtClean="0"/>
              <a:t>, le </a:t>
            </a:r>
            <a:r>
              <a:rPr lang="en-GB" dirty="0" err="1" smtClean="0"/>
              <a:t>chauffage</a:t>
            </a:r>
            <a:r>
              <a:rPr lang="en-GB" dirty="0" smtClean="0"/>
              <a:t>, la ventilation et les </a:t>
            </a:r>
            <a:r>
              <a:rPr lang="en-GB" dirty="0" err="1" smtClean="0"/>
              <a:t>systèmes</a:t>
            </a:r>
            <a:r>
              <a:rPr lang="en-GB" dirty="0" smtClean="0"/>
              <a:t> </a:t>
            </a:r>
            <a:r>
              <a:rPr lang="en-GB" dirty="0" err="1" smtClean="0"/>
              <a:t>d’air</a:t>
            </a:r>
            <a:r>
              <a:rPr lang="en-GB" dirty="0" smtClean="0"/>
              <a:t> </a:t>
            </a:r>
            <a:r>
              <a:rPr lang="en-GB" dirty="0" err="1" smtClean="0"/>
              <a:t>conditionnée</a:t>
            </a:r>
            <a:endParaRPr lang="en-GB" dirty="0" smtClean="0"/>
          </a:p>
          <a:p>
            <a:pPr lvl="1">
              <a:buFont typeface="+mj-lt"/>
              <a:buNone/>
              <a:defRPr/>
            </a:pPr>
            <a:r>
              <a:rPr lang="en-GB" dirty="0" smtClean="0"/>
              <a:t>	</a:t>
            </a:r>
            <a:r>
              <a:rPr lang="en-GB" dirty="0" err="1" smtClean="0"/>
              <a:t>Escombe</a:t>
            </a:r>
            <a:r>
              <a:rPr lang="en-GB" dirty="0" smtClean="0"/>
              <a:t>* a </a:t>
            </a:r>
            <a:r>
              <a:rPr lang="en-GB" dirty="0" err="1" smtClean="0"/>
              <a:t>investigué</a:t>
            </a:r>
            <a:r>
              <a:rPr lang="en-GB" dirty="0" smtClean="0"/>
              <a:t> </a:t>
            </a:r>
            <a:r>
              <a:rPr lang="en-GB" dirty="0" err="1" smtClean="0"/>
              <a:t>l’influence</a:t>
            </a:r>
            <a:r>
              <a:rPr lang="en-GB" dirty="0" smtClean="0"/>
              <a:t> des ventilations </a:t>
            </a:r>
            <a:r>
              <a:rPr lang="en-GB" dirty="0" err="1" smtClean="0"/>
              <a:t>naturelles</a:t>
            </a:r>
            <a:r>
              <a:rPr lang="en-GB" dirty="0" smtClean="0"/>
              <a:t> et </a:t>
            </a:r>
            <a:r>
              <a:rPr lang="en-GB" dirty="0" err="1" smtClean="0"/>
              <a:t>méchaniques</a:t>
            </a:r>
            <a:r>
              <a:rPr lang="en-GB" dirty="0" smtClean="0"/>
              <a:t> et </a:t>
            </a:r>
            <a:r>
              <a:rPr lang="en-GB" dirty="0" err="1" smtClean="0"/>
              <a:t>mis</a:t>
            </a:r>
            <a:r>
              <a:rPr lang="en-GB" dirty="0" smtClean="0"/>
              <a:t> en </a:t>
            </a:r>
            <a:r>
              <a:rPr lang="en-GB" dirty="0" err="1" smtClean="0"/>
              <a:t>évidence</a:t>
            </a:r>
            <a:r>
              <a:rPr lang="en-GB" dirty="0" smtClean="0"/>
              <a:t> </a:t>
            </a:r>
            <a:r>
              <a:rPr lang="en-GB" dirty="0" err="1" smtClean="0"/>
              <a:t>que</a:t>
            </a:r>
            <a:r>
              <a:rPr lang="en-GB" dirty="0" smtClean="0"/>
              <a:t> pour les pays aux </a:t>
            </a:r>
            <a:r>
              <a:rPr lang="en-GB" dirty="0" err="1" smtClean="0"/>
              <a:t>ressources</a:t>
            </a:r>
            <a:r>
              <a:rPr lang="en-GB" dirty="0" smtClean="0"/>
              <a:t> </a:t>
            </a:r>
            <a:r>
              <a:rPr lang="en-GB" dirty="0" err="1" smtClean="0"/>
              <a:t>limitées</a:t>
            </a:r>
            <a:r>
              <a:rPr lang="en-GB" dirty="0" smtClean="0"/>
              <a:t>, la ventilation passive (</a:t>
            </a:r>
            <a:r>
              <a:rPr lang="en-GB" dirty="0" err="1" smtClean="0"/>
              <a:t>fenêtre</a:t>
            </a:r>
            <a:r>
              <a:rPr lang="en-GB" dirty="0" smtClean="0"/>
              <a:t>) </a:t>
            </a:r>
            <a:r>
              <a:rPr lang="en-GB" dirty="0" err="1" smtClean="0"/>
              <a:t>était</a:t>
            </a:r>
            <a:r>
              <a:rPr lang="en-GB" dirty="0" smtClean="0"/>
              <a:t> </a:t>
            </a:r>
            <a:r>
              <a:rPr lang="en-GB" dirty="0" err="1" smtClean="0"/>
              <a:t>efficace</a:t>
            </a:r>
            <a:r>
              <a:rPr lang="en-GB" dirty="0" smtClean="0"/>
              <a:t> pour </a:t>
            </a:r>
            <a:r>
              <a:rPr lang="en-GB" dirty="0" err="1" smtClean="0"/>
              <a:t>prévenir</a:t>
            </a:r>
            <a:r>
              <a:rPr lang="en-GB" dirty="0" smtClean="0"/>
              <a:t> la diffusion de la </a:t>
            </a:r>
            <a:r>
              <a:rPr lang="en-GB" dirty="0" err="1" smtClean="0"/>
              <a:t>tuberculose</a:t>
            </a:r>
            <a:endParaRPr lang="en-GB" dirty="0" smtClean="0"/>
          </a:p>
          <a:p>
            <a:pPr marL="685800" lvl="1" indent="-228600">
              <a:buFont typeface="+mj-lt"/>
              <a:buAutoNum type="arabicPeriod" startAt="2"/>
              <a:defRPr/>
            </a:pPr>
            <a:r>
              <a:rPr lang="fr-FR" dirty="0" smtClean="0"/>
              <a:t>Equipements, par exemple, le nombre d'évier, le placement de stations de lavage des mains; distributeurs de produits d'hygiène des mains et des matériaux associés (savon, désinfectant sans eau pour les mains à base d'alcool, serviettes en papier, lotion, et articles similaires)</a:t>
            </a:r>
          </a:p>
          <a:p>
            <a:pPr marL="685800" lvl="1" indent="-228600">
              <a:buFont typeface="+mj-lt"/>
              <a:buAutoNum type="arabicPeriod" startAt="2"/>
              <a:defRPr/>
            </a:pPr>
            <a:r>
              <a:rPr lang="en-GB" dirty="0" smtClean="0"/>
              <a:t>Emplacement des </a:t>
            </a:r>
            <a:r>
              <a:rPr lang="en-GB" dirty="0" err="1" smtClean="0"/>
              <a:t>collecteurs</a:t>
            </a:r>
            <a:r>
              <a:rPr lang="en-GB" dirty="0" smtClean="0"/>
              <a:t> des </a:t>
            </a:r>
            <a:r>
              <a:rPr lang="en-GB" dirty="0" err="1" smtClean="0"/>
              <a:t>objets</a:t>
            </a:r>
            <a:r>
              <a:rPr lang="en-GB" dirty="0" smtClean="0"/>
              <a:t> </a:t>
            </a:r>
            <a:r>
              <a:rPr lang="en-GB" dirty="0" err="1" smtClean="0"/>
              <a:t>coupants</a:t>
            </a:r>
            <a:r>
              <a:rPr lang="en-GB" dirty="0" smtClean="0"/>
              <a:t>/</a:t>
            </a:r>
            <a:r>
              <a:rPr lang="en-GB" dirty="0" err="1" smtClean="0"/>
              <a:t>tranchants</a:t>
            </a:r>
            <a:r>
              <a:rPr lang="en-GB" dirty="0" smtClean="0"/>
              <a:t> Sharps et </a:t>
            </a:r>
            <a:r>
              <a:rPr lang="en-GB" dirty="0" err="1" smtClean="0"/>
              <a:t>d’elimination</a:t>
            </a:r>
            <a:r>
              <a:rPr lang="en-GB" dirty="0" smtClean="0"/>
              <a:t> des </a:t>
            </a:r>
            <a:r>
              <a:rPr lang="en-GB" dirty="0" err="1" smtClean="0"/>
              <a:t>déchets</a:t>
            </a:r>
            <a:endParaRPr lang="en-US" dirty="0"/>
          </a:p>
          <a:p>
            <a:pPr marL="685800" lvl="1" indent="-228600">
              <a:buFont typeface="+mj-lt"/>
              <a:buAutoNum type="arabicPeriod" startAt="2"/>
              <a:defRPr/>
            </a:pPr>
            <a:r>
              <a:rPr lang="fr-FR" dirty="0" smtClean="0"/>
              <a:t>Surfaces, par exemple, les carreaux de plafond, murs, comptoirs, revêtements de sol, ameublement</a:t>
            </a:r>
          </a:p>
          <a:p>
            <a:pPr marL="685800" lvl="1" indent="-228600">
              <a:buFont typeface="+mj-lt"/>
              <a:buAutoNum type="arabicPeriod" startAt="2"/>
              <a:defRPr/>
            </a:pPr>
            <a:r>
              <a:rPr lang="fr-FR" dirty="0" smtClean="0"/>
              <a:t>Locaux pour la gestion des dispositifs médicaux (propre, salle) et le nettoyage des objets souillés</a:t>
            </a:r>
          </a:p>
          <a:p>
            <a:pPr marL="685800" lvl="1" indent="-228600">
              <a:buFont typeface="+mj-lt"/>
              <a:buAutoNum type="arabicPeriod" startAt="2"/>
              <a:defRPr/>
            </a:pPr>
            <a:r>
              <a:rPr lang="fr-FR" dirty="0" smtClean="0"/>
              <a:t>Zones de stockage, y compris les fournitures de soins aux patients et l'équipement de protection individuelle</a:t>
            </a:r>
          </a:p>
          <a:p>
            <a:pPr marL="685800" lvl="1" indent="-228600">
              <a:buFont typeface="+mj-lt"/>
              <a:buAutoNum type="arabicPeriod" startAt="2"/>
              <a:defRPr/>
            </a:pPr>
            <a:r>
              <a:rPr lang="fr-FR" dirty="0" smtClean="0"/>
              <a:t>Placement des patients et conception de base de la chambre, y compris les salles de bains pour les patients et le personnel</a:t>
            </a:r>
            <a:endParaRPr lang="en-US" dirty="0" smtClean="0"/>
          </a:p>
          <a:p>
            <a:pPr>
              <a:defRPr/>
            </a:pPr>
            <a:endParaRPr lang="en-GB" dirty="0" smtClean="0"/>
          </a:p>
          <a:p>
            <a:pPr>
              <a:defRPr/>
            </a:pPr>
            <a:r>
              <a:rPr lang="en-GB" dirty="0" smtClean="0"/>
              <a:t>*</a:t>
            </a:r>
            <a:r>
              <a:rPr lang="en-GB" dirty="0" err="1" smtClean="0"/>
              <a:t>Escombe</a:t>
            </a:r>
            <a:r>
              <a:rPr lang="en-GB" dirty="0" smtClean="0"/>
              <a:t> AR, </a:t>
            </a:r>
            <a:r>
              <a:rPr lang="en-GB" dirty="0" err="1" smtClean="0"/>
              <a:t>Oeser</a:t>
            </a:r>
            <a:r>
              <a:rPr lang="en-GB" dirty="0" smtClean="0"/>
              <a:t> CC, Gilman RH, </a:t>
            </a:r>
            <a:r>
              <a:rPr lang="en-GB" dirty="0" err="1" smtClean="0"/>
              <a:t>Navincopa</a:t>
            </a:r>
            <a:r>
              <a:rPr lang="en-GB" dirty="0" smtClean="0"/>
              <a:t> M, </a:t>
            </a:r>
            <a:r>
              <a:rPr lang="en-GB" dirty="0" err="1" smtClean="0"/>
              <a:t>Ticona</a:t>
            </a:r>
            <a:r>
              <a:rPr lang="en-GB" dirty="0" smtClean="0"/>
              <a:t> E, Pan W, et al. Natural Ventilation for the Prevention of Airborne Contagion. </a:t>
            </a:r>
            <a:r>
              <a:rPr lang="en-GB" i="1" dirty="0" err="1" smtClean="0"/>
              <a:t>PLoS</a:t>
            </a:r>
            <a:r>
              <a:rPr lang="en-GB" i="1" dirty="0" smtClean="0"/>
              <a:t> Med</a:t>
            </a:r>
            <a:r>
              <a:rPr lang="en-GB" dirty="0" smtClean="0"/>
              <a:t> 2007; 4: 309-317.</a:t>
            </a:r>
            <a:endParaRPr lang="en-US" dirty="0" smtClean="0"/>
          </a:p>
          <a:p>
            <a:pPr>
              <a:defRPr/>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F4D650-E07F-42C9-87E3-B5CDD33EEE6D}" type="slidenum">
              <a:rPr lang="sv-SE" smtClean="0"/>
              <a:pPr/>
              <a:t>8</a:t>
            </a:fld>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1CFDED-C599-4582-8987-D64C25BBCEE5}" type="slidenum">
              <a:rPr lang="de-DE" smtClean="0"/>
              <a:pPr/>
              <a:t>9</a:t>
            </a:fld>
            <a:endParaRPr lang="de-DE" smtClean="0"/>
          </a:p>
        </p:txBody>
      </p:sp>
      <p:sp>
        <p:nvSpPr>
          <p:cNvPr id="27650"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27651" name="Rectangle 3"/>
          <p:cNvSpPr>
            <a:spLocks noGrp="1" noChangeArrowheads="1"/>
          </p:cNvSpPr>
          <p:nvPr>
            <p:ph type="body" idx="1"/>
          </p:nvPr>
        </p:nvSpPr>
        <p:spPr bwMode="auto">
          <a:xfrm>
            <a:off x="912813" y="4343400"/>
            <a:ext cx="5032375" cy="4116388"/>
          </a:xfrm>
          <a:noFill/>
        </p:spPr>
        <p:txBody>
          <a:bodyPr wrap="square" numCol="1" anchor="t" anchorCtr="0" compatLnSpc="1">
            <a:prstTxWarp prst="textNoShape">
              <a:avLst/>
            </a:prstTxWarp>
          </a:bodyPr>
          <a:lstStyle/>
          <a:p>
            <a:r>
              <a:rPr lang="fr-FR" smtClean="0"/>
              <a:t>Ceci est un exemple de la façon pour configurer une unité de stérilisation. Le flux d’air doit toujours aller de la zone sale/souillée à la zone propre/stérile. Des concepts similaires peuvent être utilisés pour d'autres domaines de la santé.</a:t>
            </a: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910D1D7E-0BD7-43F6-8CBA-D7DBA0963D01}" type="slidenum">
              <a:rPr lang="th-TH"/>
              <a:pPr>
                <a:defRPr/>
              </a:pPr>
              <a:t>‹N°›</a:t>
            </a:fld>
            <a:endParaRPr lang="th-TH" dirty="0"/>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Date Placeholder 3"/>
          <p:cNvSpPr>
            <a:spLocks noGrp="1"/>
          </p:cNvSpPr>
          <p:nvPr>
            <p:ph type="dt" sz="half" idx="12"/>
          </p:nvPr>
        </p:nvSpPr>
        <p:spPr/>
        <p:txBody>
          <a:bodyPr/>
          <a:lstStyle>
            <a:lvl1pPr>
              <a:defRPr/>
            </a:lvl1pPr>
          </a:lstStyle>
          <a:p>
            <a:pPr>
              <a:defRPr/>
            </a:pPr>
            <a:r>
              <a:rPr lang="en-US"/>
              <a:t>December 1, 2013</a:t>
            </a:r>
            <a:endParaRPr lang="th-T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4617579-AD87-41C2-8D8C-B165C71D4CC8}" type="slidenum">
              <a:rPr lang="th-TH"/>
              <a:pPr>
                <a:defRPr/>
              </a:pPr>
              <a:t>‹N°›</a:t>
            </a:fld>
            <a:endParaRPr lang="th-TH" dirty="0"/>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Date Placeholder 3"/>
          <p:cNvSpPr>
            <a:spLocks noGrp="1"/>
          </p:cNvSpPr>
          <p:nvPr>
            <p:ph type="dt" sz="half" idx="12"/>
          </p:nvPr>
        </p:nvSpPr>
        <p:spPr/>
        <p:txBody>
          <a:bodyPr/>
          <a:lstStyle>
            <a:lvl1pPr>
              <a:defRPr/>
            </a:lvl1pPr>
          </a:lstStyle>
          <a:p>
            <a:pPr>
              <a:defRPr/>
            </a:pPr>
            <a:r>
              <a:rPr lang="en-US"/>
              <a:t>December 1, 2013</a:t>
            </a:r>
            <a:endParaRPr lang="th-T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F746FBA-AB79-421F-A28B-7AC26829BC19}" type="slidenum">
              <a:rPr lang="th-TH"/>
              <a:pPr>
                <a:defRPr/>
              </a:pPr>
              <a:t>‹N°›</a:t>
            </a:fld>
            <a:endParaRPr lang="th-TH" dirty="0"/>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Date Placeholder 3"/>
          <p:cNvSpPr>
            <a:spLocks noGrp="1"/>
          </p:cNvSpPr>
          <p:nvPr>
            <p:ph type="dt" sz="half" idx="12"/>
          </p:nvPr>
        </p:nvSpPr>
        <p:spPr/>
        <p:txBody>
          <a:bodyPr/>
          <a:lstStyle>
            <a:lvl1pPr>
              <a:defRPr/>
            </a:lvl1pPr>
          </a:lstStyle>
          <a:p>
            <a:pPr>
              <a:defRPr/>
            </a:pPr>
            <a:r>
              <a:rPr lang="en-US"/>
              <a:t>December 1, 2013</a:t>
            </a:r>
            <a:endParaRPr lang="th-T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338F18B-AD33-4E9C-A7BF-5FA0D1869DB9}" type="slidenum">
              <a:rPr lang="th-TH"/>
              <a:pPr>
                <a:defRPr/>
              </a:pPr>
              <a:t>‹N°›</a:t>
            </a:fld>
            <a:endParaRPr lang="th-TH" dirty="0"/>
          </a:p>
        </p:txBody>
      </p:sp>
      <p:sp>
        <p:nvSpPr>
          <p:cNvPr id="8" name="Footer Placeholder 4"/>
          <p:cNvSpPr>
            <a:spLocks noGrp="1"/>
          </p:cNvSpPr>
          <p:nvPr>
            <p:ph type="ftr" sz="quarter" idx="11"/>
          </p:nvPr>
        </p:nvSpPr>
        <p:spPr/>
        <p:txBody>
          <a:bodyPr/>
          <a:lstStyle>
            <a:lvl1pPr>
              <a:defRPr/>
            </a:lvl1pPr>
          </a:lstStyle>
          <a:p>
            <a:pPr>
              <a:defRPr/>
            </a:pPr>
            <a:endParaRPr lang="th-TH"/>
          </a:p>
        </p:txBody>
      </p:sp>
      <p:sp>
        <p:nvSpPr>
          <p:cNvPr id="9" name="Date Placeholder 3"/>
          <p:cNvSpPr>
            <a:spLocks noGrp="1"/>
          </p:cNvSpPr>
          <p:nvPr>
            <p:ph type="dt" sz="half" idx="12"/>
          </p:nvPr>
        </p:nvSpPr>
        <p:spPr/>
        <p:txBody>
          <a:bodyPr/>
          <a:lstStyle>
            <a:lvl1pPr>
              <a:defRPr/>
            </a:lvl1pPr>
          </a:lstStyle>
          <a:p>
            <a:pPr>
              <a:defRPr/>
            </a:pPr>
            <a:r>
              <a:rPr lang="en-US"/>
              <a:t>December 1, 2013</a:t>
            </a:r>
            <a:endParaRPr lang="th-T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0832DB4-BAB2-460F-9675-0EA56AB45F79}" type="slidenum">
              <a:rPr lang="th-TH"/>
              <a:pPr>
                <a:defRPr/>
              </a:pPr>
              <a:t>‹N°›</a:t>
            </a:fld>
            <a:endParaRPr lang="th-TH" dirty="0"/>
          </a:p>
        </p:txBody>
      </p:sp>
      <p:sp>
        <p:nvSpPr>
          <p:cNvPr id="4" name="Footer Placeholder 4"/>
          <p:cNvSpPr>
            <a:spLocks noGrp="1"/>
          </p:cNvSpPr>
          <p:nvPr>
            <p:ph type="ftr" sz="quarter" idx="11"/>
          </p:nvPr>
        </p:nvSpPr>
        <p:spPr/>
        <p:txBody>
          <a:bodyPr/>
          <a:lstStyle>
            <a:lvl1pPr>
              <a:defRPr/>
            </a:lvl1pPr>
          </a:lstStyle>
          <a:p>
            <a:pPr>
              <a:defRPr/>
            </a:pPr>
            <a:endParaRPr lang="th-TH"/>
          </a:p>
        </p:txBody>
      </p:sp>
      <p:sp>
        <p:nvSpPr>
          <p:cNvPr id="5" name="Date Placeholder 3"/>
          <p:cNvSpPr>
            <a:spLocks noGrp="1"/>
          </p:cNvSpPr>
          <p:nvPr>
            <p:ph type="dt" sz="half" idx="12"/>
          </p:nvPr>
        </p:nvSpPr>
        <p:spPr/>
        <p:txBody>
          <a:bodyPr/>
          <a:lstStyle>
            <a:lvl1pPr>
              <a:defRPr/>
            </a:lvl1pPr>
          </a:lstStyle>
          <a:p>
            <a:pPr>
              <a:defRPr/>
            </a:pPr>
            <a:r>
              <a:rPr lang="en-US"/>
              <a:t>December 1, 2013</a:t>
            </a:r>
            <a:endParaRPr lang="th-T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E7D3F9C-9059-40B4-929F-7DB69C67C038}" type="slidenum">
              <a:rPr lang="th-TH"/>
              <a:pPr>
                <a:defRPr/>
              </a:pPr>
              <a:t>‹N°›</a:t>
            </a:fld>
            <a:endParaRPr lang="th-TH" dirty="0"/>
          </a:p>
        </p:txBody>
      </p:sp>
      <p:sp>
        <p:nvSpPr>
          <p:cNvPr id="3" name="Footer Placeholder 4"/>
          <p:cNvSpPr>
            <a:spLocks noGrp="1"/>
          </p:cNvSpPr>
          <p:nvPr>
            <p:ph type="ftr" sz="quarter" idx="11"/>
          </p:nvPr>
        </p:nvSpPr>
        <p:spPr/>
        <p:txBody>
          <a:bodyPr/>
          <a:lstStyle>
            <a:lvl1pPr>
              <a:defRPr/>
            </a:lvl1pPr>
          </a:lstStyle>
          <a:p>
            <a:pPr>
              <a:defRPr/>
            </a:pPr>
            <a:endParaRPr lang="th-TH"/>
          </a:p>
        </p:txBody>
      </p:sp>
      <p:sp>
        <p:nvSpPr>
          <p:cNvPr id="4" name="Date Placeholder 3"/>
          <p:cNvSpPr>
            <a:spLocks noGrp="1"/>
          </p:cNvSpPr>
          <p:nvPr>
            <p:ph type="dt" sz="half" idx="12"/>
          </p:nvPr>
        </p:nvSpPr>
        <p:spPr/>
        <p:txBody>
          <a:bodyPr/>
          <a:lstStyle>
            <a:lvl1pPr>
              <a:defRPr/>
            </a:lvl1pPr>
          </a:lstStyle>
          <a:p>
            <a:pPr>
              <a:defRPr/>
            </a:pPr>
            <a:r>
              <a:rPr lang="en-US"/>
              <a:t>December 1, 2013</a:t>
            </a:r>
            <a:endParaRPr lang="th-T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8532813" y="6021388"/>
            <a:ext cx="538162" cy="457200"/>
          </a:xfrm>
        </p:spPr>
        <p:txBody>
          <a:bodyPr/>
          <a:lstStyle>
            <a:lvl1pPr>
              <a:defRPr sz="1400">
                <a:solidFill>
                  <a:schemeClr val="bg1"/>
                </a:solidFill>
              </a:defRPr>
            </a:lvl1pPr>
          </a:lstStyle>
          <a:p>
            <a:pPr>
              <a:defRPr/>
            </a:pPr>
            <a:fld id="{C11E5CC7-170A-4091-96BA-CBBAC0932EB3}" type="slidenum">
              <a:rPr lang="en-US"/>
              <a:pPr>
                <a:defRPr/>
              </a:pPr>
              <a:t>‹N°›</a:t>
            </a:fld>
            <a:endParaRPr lang="en-US" dirty="0"/>
          </a:p>
        </p:txBody>
      </p:sp>
      <p:sp>
        <p:nvSpPr>
          <p:cNvPr id="4" name="Date Placeholder 4"/>
          <p:cNvSpPr>
            <a:spLocks noGrp="1"/>
          </p:cNvSpPr>
          <p:nvPr>
            <p:ph type="dt" sz="half" idx="11"/>
          </p:nvPr>
        </p:nvSpPr>
        <p:spPr/>
        <p:txBody>
          <a:bodyPr/>
          <a:lstStyle>
            <a:lvl1pPr>
              <a:defRPr/>
            </a:lvl1pPr>
          </a:lstStyle>
          <a:p>
            <a:pPr>
              <a:defRPr/>
            </a:pPr>
            <a:r>
              <a:rPr lang="en-US"/>
              <a:t>December 1, 2013</a:t>
            </a:r>
            <a:endParaRPr lang="sv-SE" dirty="0"/>
          </a:p>
        </p:txBody>
      </p:sp>
      <p:sp>
        <p:nvSpPr>
          <p:cNvPr id="5" name="Footer Placeholder 4"/>
          <p:cNvSpPr>
            <a:spLocks noGrp="1"/>
          </p:cNvSpPr>
          <p:nvPr>
            <p:ph type="ftr" sz="quarter" idx="12"/>
          </p:nvPr>
        </p:nvSpPr>
        <p:spPr/>
        <p:txBody>
          <a:bodyPr/>
          <a:lstStyle>
            <a:lvl1pPr>
              <a:defRPr>
                <a:solidFill>
                  <a:schemeClr val="bg1"/>
                </a:solidFill>
              </a:defRPr>
            </a:lvl1pPr>
          </a:lstStyle>
          <a:p>
            <a:pPr>
              <a:defRPr/>
            </a:pPr>
            <a:endParaRPr lang="sv-S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04825" cy="395288"/>
          </a:xfrm>
          <a:prstGeom prst="bracketPair">
            <a:avLst>
              <a:gd name="adj" fmla="val 17949"/>
            </a:avLst>
          </a:prstGeom>
          <a:ln w="19050">
            <a:noFill/>
          </a:ln>
        </p:spPr>
        <p:txBody>
          <a:bodyPr vert="horz" lIns="0" tIns="0" rIns="0" bIns="0" rtlCol="0" anchor="ctr"/>
          <a:lstStyle>
            <a:lvl1pPr algn="ctr" fontAlgn="auto">
              <a:spcBef>
                <a:spcPts val="0"/>
              </a:spcBef>
              <a:spcAft>
                <a:spcPts val="0"/>
              </a:spcAft>
              <a:defRPr sz="1400" b="0">
                <a:solidFill>
                  <a:srgbClr val="FFFFFF"/>
                </a:solidFill>
                <a:latin typeface="Arial" pitchFamily="34" charset="0"/>
                <a:ea typeface="+mn-ea"/>
                <a:cs typeface="Arial" pitchFamily="34" charset="0"/>
              </a:defRPr>
            </a:lvl1pPr>
          </a:lstStyle>
          <a:p>
            <a:pPr>
              <a:defRPr/>
            </a:pPr>
            <a:fld id="{4364E767-DEC9-44D0-BFD4-19FB191369F2}" type="slidenum">
              <a:rPr lang="th-TH"/>
              <a:pPr>
                <a:defRPr/>
              </a:pPr>
              <a:t>‹N°›</a:t>
            </a:fld>
            <a:endParaRPr lang="th-TH"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bg2"/>
                </a:solidFill>
                <a:latin typeface="+mn-lt"/>
                <a:ea typeface="+mn-ea"/>
                <a:cs typeface="+mn-cs"/>
              </a:defRPr>
            </a:lvl1pPr>
          </a:lstStyle>
          <a:p>
            <a:pPr>
              <a:defRPr/>
            </a:pPr>
            <a:endParaRPr lang="th-TH"/>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400" b="0">
                <a:solidFill>
                  <a:schemeClr val="bg2"/>
                </a:solidFill>
                <a:latin typeface="Arial" pitchFamily="34" charset="0"/>
                <a:ea typeface="+mn-ea"/>
                <a:cs typeface="Arial" pitchFamily="34" charset="0"/>
              </a:defRPr>
            </a:lvl1pPr>
          </a:lstStyle>
          <a:p>
            <a:pPr>
              <a:defRPr/>
            </a:pPr>
            <a:r>
              <a:rPr lang="en-US"/>
              <a:t>December 1, 2013</a:t>
            </a:r>
            <a:endParaRPr lang="th-TH" dirty="0"/>
          </a:p>
        </p:txBody>
      </p:sp>
      <p:pic>
        <p:nvPicPr>
          <p:cNvPr id="1033" name="Picture 8"/>
          <p:cNvPicPr>
            <a:picLocks noChangeAspect="1"/>
          </p:cNvPicPr>
          <p:nvPr userDrawn="1"/>
        </p:nvPicPr>
        <p:blipFill>
          <a:blip r:embed="rId9"/>
          <a:srcRect/>
          <a:stretch>
            <a:fillRect/>
          </a:stretch>
        </p:blipFill>
        <p:spPr bwMode="auto">
          <a:xfrm>
            <a:off x="7524750" y="6043613"/>
            <a:ext cx="792163"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iming>
    <p:tnLst>
      <p:par>
        <p:cTn id="1" dur="indefinite" restart="never" nodeType="tmRoot"/>
      </p:par>
    </p:tnLst>
  </p:timing>
  <p:hf hdr="0" ftr="0"/>
  <p:txStyles>
    <p:titleStyle>
      <a:lvl1pPr algn="l" rtl="0" eaLnBrk="0" fontAlgn="base" hangingPunct="0">
        <a:spcBef>
          <a:spcPct val="0"/>
        </a:spcBef>
        <a:spcAft>
          <a:spcPct val="0"/>
        </a:spcAft>
        <a:defRPr sz="4600" kern="1200" spc="-100">
          <a:solidFill>
            <a:schemeClr val="tx2"/>
          </a:solidFill>
          <a:latin typeface="+mj-lt"/>
          <a:ea typeface="Angsana New"/>
          <a:cs typeface="Angsana New"/>
        </a:defRPr>
      </a:lvl1pPr>
      <a:lvl2pPr algn="l" rtl="0" eaLnBrk="0" fontAlgn="base" hangingPunct="0">
        <a:spcBef>
          <a:spcPct val="0"/>
        </a:spcBef>
        <a:spcAft>
          <a:spcPct val="0"/>
        </a:spcAft>
        <a:defRPr sz="4600">
          <a:solidFill>
            <a:schemeClr val="tx2"/>
          </a:solidFill>
          <a:latin typeface="Cambria" pitchFamily="18" charset="0"/>
          <a:ea typeface="Angsana New"/>
          <a:cs typeface="Angsana New"/>
        </a:defRPr>
      </a:lvl2pPr>
      <a:lvl3pPr algn="l" rtl="0" eaLnBrk="0" fontAlgn="base" hangingPunct="0">
        <a:spcBef>
          <a:spcPct val="0"/>
        </a:spcBef>
        <a:spcAft>
          <a:spcPct val="0"/>
        </a:spcAft>
        <a:defRPr sz="4600">
          <a:solidFill>
            <a:schemeClr val="tx2"/>
          </a:solidFill>
          <a:latin typeface="Cambria" pitchFamily="18" charset="0"/>
          <a:ea typeface="Angsana New"/>
          <a:cs typeface="Angsana New"/>
        </a:defRPr>
      </a:lvl3pPr>
      <a:lvl4pPr algn="l" rtl="0" eaLnBrk="0" fontAlgn="base" hangingPunct="0">
        <a:spcBef>
          <a:spcPct val="0"/>
        </a:spcBef>
        <a:spcAft>
          <a:spcPct val="0"/>
        </a:spcAft>
        <a:defRPr sz="4600">
          <a:solidFill>
            <a:schemeClr val="tx2"/>
          </a:solidFill>
          <a:latin typeface="Cambria" pitchFamily="18" charset="0"/>
          <a:ea typeface="Angsana New"/>
          <a:cs typeface="Angsana New"/>
        </a:defRPr>
      </a:lvl4pPr>
      <a:lvl5pPr algn="l" rtl="0" eaLnBrk="0" fontAlgn="base" hangingPunct="0">
        <a:spcBef>
          <a:spcPct val="0"/>
        </a:spcBef>
        <a:spcAft>
          <a:spcPct val="0"/>
        </a:spcAft>
        <a:defRPr sz="4600">
          <a:solidFill>
            <a:schemeClr val="tx2"/>
          </a:solidFill>
          <a:latin typeface="Cambria" pitchFamily="18" charset="0"/>
          <a:ea typeface="Angsana New"/>
          <a:cs typeface="Angsana New"/>
        </a:defRPr>
      </a:lvl5pPr>
      <a:lvl6pPr marL="457200" algn="l" rtl="0" fontAlgn="base">
        <a:spcBef>
          <a:spcPct val="0"/>
        </a:spcBef>
        <a:spcAft>
          <a:spcPct val="0"/>
        </a:spcAft>
        <a:defRPr sz="4600">
          <a:solidFill>
            <a:schemeClr val="tx2"/>
          </a:solidFill>
          <a:latin typeface="Cambria" pitchFamily="18" charset="0"/>
          <a:ea typeface="Angsana New"/>
          <a:cs typeface="Angsana New"/>
        </a:defRPr>
      </a:lvl6pPr>
      <a:lvl7pPr marL="914400" algn="l" rtl="0" fontAlgn="base">
        <a:spcBef>
          <a:spcPct val="0"/>
        </a:spcBef>
        <a:spcAft>
          <a:spcPct val="0"/>
        </a:spcAft>
        <a:defRPr sz="4600">
          <a:solidFill>
            <a:schemeClr val="tx2"/>
          </a:solidFill>
          <a:latin typeface="Cambria" pitchFamily="18" charset="0"/>
          <a:ea typeface="Angsana New"/>
          <a:cs typeface="Angsana New"/>
        </a:defRPr>
      </a:lvl7pPr>
      <a:lvl8pPr marL="1371600" algn="l" rtl="0" fontAlgn="base">
        <a:spcBef>
          <a:spcPct val="0"/>
        </a:spcBef>
        <a:spcAft>
          <a:spcPct val="0"/>
        </a:spcAft>
        <a:defRPr sz="4600">
          <a:solidFill>
            <a:schemeClr val="tx2"/>
          </a:solidFill>
          <a:latin typeface="Cambria" pitchFamily="18" charset="0"/>
          <a:ea typeface="Angsana New"/>
          <a:cs typeface="Angsana New"/>
        </a:defRPr>
      </a:lvl8pPr>
      <a:lvl9pPr marL="1828800" algn="l" rtl="0" fontAlgn="base">
        <a:spcBef>
          <a:spcPct val="0"/>
        </a:spcBef>
        <a:spcAft>
          <a:spcPct val="0"/>
        </a:spcAft>
        <a:defRPr sz="4600">
          <a:solidFill>
            <a:schemeClr val="tx2"/>
          </a:solidFill>
          <a:latin typeface="Cambria" pitchFamily="18" charset="0"/>
          <a:ea typeface="Angsana New"/>
          <a:cs typeface="Angsana New"/>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Cordia New"/>
          <a:cs typeface="Cordia New"/>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Cordia New"/>
          <a:cs typeface="Cordia New"/>
        </a:defRPr>
      </a:lvl2pPr>
      <a:lvl3pPr marL="1004888" indent="-228600" algn="l" rtl="0" eaLnBrk="0" fontAlgn="base" hangingPunct="0">
        <a:spcBef>
          <a:spcPct val="20000"/>
        </a:spcBef>
        <a:spcAft>
          <a:spcPct val="0"/>
        </a:spcAft>
        <a:buClr>
          <a:srgbClr val="0BD0D9"/>
        </a:buClr>
        <a:buFont typeface="Arial" charset="0"/>
        <a:buChar char="•"/>
        <a:defRPr kern="1200">
          <a:solidFill>
            <a:schemeClr val="tx1"/>
          </a:solidFill>
          <a:latin typeface="+mn-lt"/>
          <a:ea typeface="Cordia New"/>
          <a:cs typeface="Cordia New"/>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Cordia New"/>
          <a:cs typeface="Cordia New"/>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Cordia New"/>
          <a:cs typeface="Cordia New"/>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heific.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hicpac/pdf/guidelines/eic_in_HCF_03.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hqlibdoc.who.int/publications/2009/9789241598323_eng.pdf" TargetMode="External"/><Relationship Id="rId4" Type="http://schemas.openxmlformats.org/officeDocument/2006/relationships/hyperlink" Target="http://www.who.int/water_sanitation_health/publications/natural_ventilation/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water_sanitation_health/dwq/fulltex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ihea.org.au/files/InfectionControlManual.pdf" TargetMode="External"/><Relationship Id="rId4" Type="http://schemas.openxmlformats.org/officeDocument/2006/relationships/hyperlink" Target="http://www.healthcarewaste.org/en/115_overview.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250825" y="1628775"/>
            <a:ext cx="7921625" cy="2797175"/>
          </a:xfrm>
        </p:spPr>
        <p:txBody>
          <a:bodyPr/>
          <a:lstStyle/>
          <a:p>
            <a:pPr eaLnBrk="1" hangingPunct="1">
              <a:defRPr/>
            </a:pPr>
            <a:r>
              <a:rPr lang="sv-SE" sz="5900" dirty="0" smtClean="0">
                <a:cs typeface="Arial" charset="0"/>
              </a:rPr>
              <a:t>Conception, construction et rénovation des établissements de santé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eaLnBrk="1" hangingPunct="1">
              <a:defRPr/>
            </a:pPr>
            <a:r>
              <a:rPr lang="sv-SE" dirty="0" smtClean="0">
                <a:cs typeface="Arial" charset="0"/>
              </a:rPr>
              <a:t>Nombre et type de chambre</a:t>
            </a:r>
          </a:p>
        </p:txBody>
      </p:sp>
      <p:sp>
        <p:nvSpPr>
          <p:cNvPr id="28674" name="Platshållare för innehåll 2"/>
          <p:cNvSpPr>
            <a:spLocks noGrp="1"/>
          </p:cNvSpPr>
          <p:nvPr>
            <p:ph idx="1"/>
          </p:nvPr>
        </p:nvSpPr>
        <p:spPr>
          <a:xfrm>
            <a:off x="250825" y="2105025"/>
            <a:ext cx="7859713" cy="2692400"/>
          </a:xfrm>
        </p:spPr>
        <p:txBody>
          <a:bodyPr/>
          <a:lstStyle/>
          <a:p>
            <a:pPr eaLnBrk="1" hangingPunct="1"/>
            <a:r>
              <a:rPr lang="fr-FR" sz="2800" smtClean="0">
                <a:cs typeface="Arial" charset="0"/>
              </a:rPr>
              <a:t>Maximum 40 lits dans un service</a:t>
            </a:r>
          </a:p>
          <a:p>
            <a:pPr eaLnBrk="1" hangingPunct="1"/>
            <a:r>
              <a:rPr lang="fr-FR" sz="2800" smtClean="0">
                <a:cs typeface="Arial" charset="0"/>
              </a:rPr>
              <a:t>Objectif : plus de chambres avec moins de patients</a:t>
            </a:r>
          </a:p>
          <a:p>
            <a:pPr eaLnBrk="1" hangingPunct="1"/>
            <a:r>
              <a:rPr lang="fr-FR" sz="2800" smtClean="0">
                <a:cs typeface="Arial" charset="0"/>
              </a:rPr>
              <a:t>Chambres individuelles pour les patients infectieux</a:t>
            </a:r>
          </a:p>
          <a:p>
            <a:pPr eaLnBrk="1" hangingPunct="1"/>
            <a:r>
              <a:rPr lang="fr-FR" sz="2800" smtClean="0">
                <a:cs typeface="Arial" charset="0"/>
              </a:rPr>
              <a:t>Fournir un espace pour les visiteurs / aides</a:t>
            </a:r>
          </a:p>
          <a:p>
            <a:pPr eaLnBrk="1" hangingPunct="1"/>
            <a:r>
              <a:rPr lang="fr-FR" sz="2800" smtClean="0">
                <a:cs typeface="Arial" charset="0"/>
              </a:rPr>
              <a:t>Fournir un espace pour le personnel</a:t>
            </a:r>
            <a:endParaRPr lang="sv-SE" sz="2800" smtClean="0">
              <a:cs typeface="Arial" charset="0"/>
            </a:endParaRPr>
          </a:p>
        </p:txBody>
      </p:sp>
      <p:sp>
        <p:nvSpPr>
          <p:cNvPr id="28675"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C66FEAD-A960-48E4-BD33-6E6FDB23C9CB}" type="slidenum">
              <a:rPr lang="en-US" smtClean="0">
                <a:latin typeface="Arial" charset="0"/>
                <a:cs typeface="Arial" charset="0"/>
              </a:rPr>
              <a:pPr fontAlgn="base">
                <a:spcBef>
                  <a:spcPct val="0"/>
                </a:spcBef>
                <a:spcAft>
                  <a:spcPct val="0"/>
                </a:spcAft>
              </a:pPr>
              <a:t>10</a:t>
            </a:fld>
            <a:endParaRPr lang="th-TH" smtClean="0">
              <a:latin typeface="Arial" charset="0"/>
              <a:cs typeface="Arial" charset="0"/>
            </a:endParaRPr>
          </a:p>
        </p:txBody>
      </p:sp>
      <p:sp>
        <p:nvSpPr>
          <p:cNvPr id="28676"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pPr eaLnBrk="1" hangingPunct="1">
              <a:defRPr/>
            </a:pPr>
            <a:r>
              <a:rPr lang="sv-SE" dirty="0" smtClean="0">
                <a:cs typeface="Arial" charset="0"/>
              </a:rPr>
              <a:t>Hygiène des mains</a:t>
            </a:r>
          </a:p>
        </p:txBody>
      </p:sp>
      <p:sp>
        <p:nvSpPr>
          <p:cNvPr id="30722" name="Platshållare för innehåll 2"/>
          <p:cNvSpPr>
            <a:spLocks noGrp="1"/>
          </p:cNvSpPr>
          <p:nvPr>
            <p:ph idx="1"/>
          </p:nvPr>
        </p:nvSpPr>
        <p:spPr>
          <a:xfrm>
            <a:off x="385763" y="1916113"/>
            <a:ext cx="5915025" cy="3486150"/>
          </a:xfrm>
        </p:spPr>
        <p:txBody>
          <a:bodyPr/>
          <a:lstStyle/>
          <a:p>
            <a:pPr eaLnBrk="1" hangingPunct="1"/>
            <a:r>
              <a:rPr lang="fr-FR" sz="2800" smtClean="0">
                <a:cs typeface="Arial" charset="0"/>
              </a:rPr>
              <a:t>Désinfectant pour les mains à base d'alcool</a:t>
            </a:r>
          </a:p>
          <a:p>
            <a:pPr eaLnBrk="1" hangingPunct="1"/>
            <a:r>
              <a:rPr lang="fr-FR" sz="2800" smtClean="0">
                <a:cs typeface="Arial" charset="0"/>
              </a:rPr>
              <a:t>Serviettes papiers et savons liquides</a:t>
            </a:r>
          </a:p>
          <a:p>
            <a:pPr eaLnBrk="1" hangingPunct="1"/>
            <a:r>
              <a:rPr lang="fr-FR" sz="2800" smtClean="0">
                <a:cs typeface="Arial" charset="0"/>
              </a:rPr>
              <a:t>Les distributeurs réutilisables doivent être entretenus et nettoyés avant le remplissage</a:t>
            </a:r>
          </a:p>
          <a:p>
            <a:pPr eaLnBrk="1" hangingPunct="1"/>
            <a:r>
              <a:rPr lang="fr-FR" sz="2800" smtClean="0">
                <a:cs typeface="Arial" charset="0"/>
              </a:rPr>
              <a:t>Lavabos</a:t>
            </a:r>
            <a:endParaRPr lang="sv-SE" sz="2800" smtClean="0">
              <a:cs typeface="Arial" charset="0"/>
            </a:endParaRPr>
          </a:p>
        </p:txBody>
      </p:sp>
      <p:sp>
        <p:nvSpPr>
          <p:cNvPr id="30723"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30F422FE-EF6F-4930-90FF-325EF65EE278}" type="slidenum">
              <a:rPr lang="en-US" smtClean="0">
                <a:latin typeface="Arial" charset="0"/>
                <a:cs typeface="Arial" charset="0"/>
              </a:rPr>
              <a:pPr fontAlgn="base">
                <a:spcBef>
                  <a:spcPct val="0"/>
                </a:spcBef>
                <a:spcAft>
                  <a:spcPct val="0"/>
                </a:spcAft>
              </a:pPr>
              <a:t>11</a:t>
            </a:fld>
            <a:endParaRPr lang="th-TH" smtClean="0">
              <a:latin typeface="Arial" charset="0"/>
              <a:cs typeface="Arial" charset="0"/>
            </a:endParaRPr>
          </a:p>
        </p:txBody>
      </p:sp>
      <p:sp>
        <p:nvSpPr>
          <p:cNvPr id="30724"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pic>
        <p:nvPicPr>
          <p:cNvPr id="30725" name="Picture 4"/>
          <p:cNvPicPr>
            <a:picLocks noChangeAspect="1"/>
          </p:cNvPicPr>
          <p:nvPr/>
        </p:nvPicPr>
        <p:blipFill>
          <a:blip r:embed="rId3"/>
          <a:srcRect/>
          <a:stretch>
            <a:fillRect/>
          </a:stretch>
        </p:blipFill>
        <p:spPr bwMode="auto">
          <a:xfrm>
            <a:off x="6300788" y="2698750"/>
            <a:ext cx="19208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bwMode="auto">
          <a:xfrm>
            <a:off x="6705600" y="1646238"/>
            <a:ext cx="2438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09638C6B-3037-4C3B-90B6-A2A6A82990DC}" type="slidenum">
              <a:rPr lang="en-US" smtClean="0">
                <a:latin typeface="Arial" charset="0"/>
                <a:cs typeface="Arial" charset="0"/>
              </a:rPr>
              <a:pPr fontAlgn="base">
                <a:spcBef>
                  <a:spcPct val="0"/>
                </a:spcBef>
                <a:spcAft>
                  <a:spcPct val="0"/>
                </a:spcAft>
              </a:pPr>
              <a:t>12</a:t>
            </a:fld>
            <a:endParaRPr lang="en-US" smtClean="0">
              <a:latin typeface="Arial" charset="0"/>
              <a:cs typeface="Arial" charset="0"/>
            </a:endParaRPr>
          </a:p>
        </p:txBody>
      </p:sp>
      <p:pic>
        <p:nvPicPr>
          <p:cNvPr id="32770" name="Picture 2" descr="S600108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98787" name="Rectangle 3"/>
          <p:cNvSpPr>
            <a:spLocks noChangeArrowheads="1"/>
          </p:cNvSpPr>
          <p:nvPr/>
        </p:nvSpPr>
        <p:spPr bwMode="auto">
          <a:xfrm>
            <a:off x="3563938" y="4745038"/>
            <a:ext cx="5580062" cy="2109787"/>
          </a:xfrm>
          <a:prstGeom prst="rect">
            <a:avLst/>
          </a:prstGeom>
          <a:solidFill>
            <a:srgbClr val="FFFFCC"/>
          </a:solidFill>
          <a:ln>
            <a:noFill/>
          </a:ln>
          <a:effectLst/>
          <a:extLst/>
        </p:spPr>
        <p:txBody>
          <a:bodyPr lIns="90000" tIns="46800" rIns="90000" bIns="46800" anchor="ctr">
            <a:spAutoFit/>
          </a:bodyPr>
          <a:lstStyle/>
          <a:p>
            <a:pPr>
              <a:defRPr/>
            </a:pPr>
            <a:r>
              <a:rPr lang="fr-FR" sz="2000" dirty="0">
                <a:latin typeface="+mn-lt"/>
              </a:rPr>
              <a:t>Seuls des flacons à usage unique de savon liquide ou de produit hydro-alcoolique doivent être utilisés. </a:t>
            </a:r>
          </a:p>
          <a:p>
            <a:pPr>
              <a:defRPr/>
            </a:pPr>
            <a:endParaRPr lang="fr-FR" sz="1100" dirty="0">
              <a:latin typeface="+mn-lt"/>
            </a:endParaRPr>
          </a:p>
          <a:p>
            <a:pPr>
              <a:defRPr/>
            </a:pPr>
            <a:r>
              <a:rPr lang="fr-FR" sz="2000" dirty="0">
                <a:latin typeface="+mn-lt"/>
              </a:rPr>
              <a:t>Utilisez des points d'eau mécaniques au lieu de sans-contact (robinets à cellule) car ceux-ci sont souvent colonisées par des bactéries hydriques en raison de problèmes de conception.</a:t>
            </a:r>
            <a:endParaRPr lang="fr-FR" sz="2000" dirty="0">
              <a:latin typeface="+mn-lt"/>
            </a:endParaRPr>
          </a:p>
        </p:txBody>
      </p:sp>
      <p:sp>
        <p:nvSpPr>
          <p:cNvPr id="32772" name="Date Placeholder 2"/>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fr-FR" dirty="0" smtClean="0">
                <a:cs typeface="+mj-cs"/>
              </a:rPr>
              <a:t>Placement des distributeurs</a:t>
            </a:r>
            <a:endParaRPr lang="fr-FR" dirty="0">
              <a:cs typeface="+mj-cs"/>
            </a:endParaRPr>
          </a:p>
        </p:txBody>
      </p:sp>
      <p:pic>
        <p:nvPicPr>
          <p:cNvPr id="34818" name="Content Placeholder 5"/>
          <p:cNvPicPr>
            <a:picLocks noGrp="1" noChangeAspect="1"/>
          </p:cNvPicPr>
          <p:nvPr>
            <p:ph sz="half" idx="1"/>
          </p:nvPr>
        </p:nvPicPr>
        <p:blipFill>
          <a:blip r:embed="rId3"/>
          <a:srcRect/>
          <a:stretch>
            <a:fillRect/>
          </a:stretch>
        </p:blipFill>
        <p:spPr>
          <a:xfrm>
            <a:off x="457200" y="2459038"/>
            <a:ext cx="3657600" cy="2743200"/>
          </a:xfrm>
        </p:spPr>
      </p:pic>
      <p:pic>
        <p:nvPicPr>
          <p:cNvPr id="34819" name="Content Placeholder 6"/>
          <p:cNvPicPr>
            <a:picLocks noGrp="1" noChangeAspect="1"/>
          </p:cNvPicPr>
          <p:nvPr>
            <p:ph sz="half" idx="2"/>
          </p:nvPr>
        </p:nvPicPr>
        <p:blipFill>
          <a:blip r:embed="rId4"/>
          <a:srcRect/>
          <a:stretch>
            <a:fillRect/>
          </a:stretch>
        </p:blipFill>
        <p:spPr>
          <a:xfrm>
            <a:off x="4500563" y="1412875"/>
            <a:ext cx="3441700" cy="4589463"/>
          </a:xfrm>
        </p:spPr>
      </p:pic>
      <p:sp>
        <p:nvSpPr>
          <p:cNvPr id="34820" name="Slide Number Placeholder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7BCE0A6-07EB-4E4F-9FB5-59BA65B84220}" type="slidenum">
              <a:rPr lang="en-US" smtClean="0">
                <a:latin typeface="Arial" charset="0"/>
                <a:cs typeface="Arial" charset="0"/>
              </a:rPr>
              <a:pPr fontAlgn="base">
                <a:spcBef>
                  <a:spcPct val="0"/>
                </a:spcBef>
                <a:spcAft>
                  <a:spcPct val="0"/>
                </a:spcAft>
              </a:pPr>
              <a:t>13</a:t>
            </a:fld>
            <a:endParaRPr lang="th-TH" smtClean="0">
              <a:latin typeface="Arial" charset="0"/>
              <a:cs typeface="Arial" charset="0"/>
            </a:endParaRPr>
          </a:p>
        </p:txBody>
      </p:sp>
      <p:sp>
        <p:nvSpPr>
          <p:cNvPr id="34821"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pPr eaLnBrk="1" hangingPunct="1">
              <a:defRPr/>
            </a:pPr>
            <a:r>
              <a:rPr lang="sv-SE" dirty="0" smtClean="0">
                <a:cs typeface="Arial" charset="0"/>
              </a:rPr>
              <a:t>Sols et surfaces</a:t>
            </a:r>
          </a:p>
        </p:txBody>
      </p:sp>
      <p:sp>
        <p:nvSpPr>
          <p:cNvPr id="36866" name="Platshållare för innehåll 2"/>
          <p:cNvSpPr>
            <a:spLocks noGrp="1"/>
          </p:cNvSpPr>
          <p:nvPr>
            <p:ph idx="1"/>
          </p:nvPr>
        </p:nvSpPr>
        <p:spPr>
          <a:xfrm>
            <a:off x="457200" y="1960563"/>
            <a:ext cx="7620000" cy="3340100"/>
          </a:xfrm>
        </p:spPr>
        <p:txBody>
          <a:bodyPr/>
          <a:lstStyle/>
          <a:p>
            <a:pPr eaLnBrk="1" hangingPunct="1">
              <a:buFont typeface="Arial" charset="0"/>
              <a:buNone/>
              <a:defRPr/>
            </a:pPr>
            <a:r>
              <a:rPr lang="fr-FR" sz="2800" dirty="0" smtClean="0">
                <a:cs typeface="Arial" charset="0"/>
              </a:rPr>
              <a:t>Les surfaces doivent être lisses :</a:t>
            </a:r>
          </a:p>
          <a:p>
            <a:pPr lvl="1">
              <a:defRPr/>
            </a:pPr>
            <a:r>
              <a:rPr lang="fr-FR" sz="2800" dirty="0" smtClean="0">
                <a:cs typeface="Arial" charset="0"/>
              </a:rPr>
              <a:t>Pas de bois non laqué</a:t>
            </a:r>
          </a:p>
          <a:p>
            <a:pPr lvl="1">
              <a:defRPr/>
            </a:pPr>
            <a:r>
              <a:rPr lang="fr-FR" sz="2800" dirty="0" smtClean="0">
                <a:cs typeface="Arial" charset="0"/>
              </a:rPr>
              <a:t>Aucun tapis</a:t>
            </a:r>
          </a:p>
          <a:p>
            <a:pPr lvl="1">
              <a:defRPr/>
            </a:pPr>
            <a:r>
              <a:rPr lang="fr-FR" sz="2800" dirty="0" smtClean="0">
                <a:cs typeface="Arial" charset="0"/>
              </a:rPr>
              <a:t>Pas de fissures</a:t>
            </a:r>
          </a:p>
          <a:p>
            <a:pPr eaLnBrk="1" hangingPunct="1">
              <a:buFont typeface="Arial" charset="0"/>
              <a:buNone/>
              <a:defRPr/>
            </a:pPr>
            <a:endParaRPr lang="fr-FR" sz="2400" i="1" dirty="0" smtClean="0">
              <a:cs typeface="Arial" charset="0"/>
            </a:endParaRPr>
          </a:p>
          <a:p>
            <a:pPr marL="0" indent="0" eaLnBrk="1" hangingPunct="1">
              <a:buFont typeface="Arial" charset="0"/>
              <a:buNone/>
              <a:defRPr/>
            </a:pPr>
            <a:r>
              <a:rPr lang="fr-FR" i="1" dirty="0" smtClean="0">
                <a:cs typeface="Arial" charset="0"/>
              </a:rPr>
              <a:t>Empêche l’accumulation de l'humidité, des sécrétions ou des produits chimiques</a:t>
            </a:r>
            <a:endParaRPr lang="sv-SE" i="1" dirty="0" smtClean="0">
              <a:cs typeface="Arial" charset="0"/>
            </a:endParaRPr>
          </a:p>
        </p:txBody>
      </p:sp>
      <p:sp>
        <p:nvSpPr>
          <p:cNvPr id="36867"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4197408-E70C-4F50-B998-DA140B69B3F1}" type="slidenum">
              <a:rPr lang="en-US" smtClean="0">
                <a:latin typeface="Arial" charset="0"/>
                <a:cs typeface="Arial" charset="0"/>
              </a:rPr>
              <a:pPr fontAlgn="base">
                <a:spcBef>
                  <a:spcPct val="0"/>
                </a:spcBef>
                <a:spcAft>
                  <a:spcPct val="0"/>
                </a:spcAft>
              </a:pPr>
              <a:t>14</a:t>
            </a:fld>
            <a:endParaRPr lang="th-TH" smtClean="0">
              <a:latin typeface="Arial" charset="0"/>
              <a:cs typeface="Arial" charset="0"/>
            </a:endParaRPr>
          </a:p>
        </p:txBody>
      </p:sp>
      <p:sp>
        <p:nvSpPr>
          <p:cNvPr id="36868"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0"/>
          </p:nvPr>
        </p:nvSpPr>
        <p:spPr bwMode="auto">
          <a:xfrm>
            <a:off x="6705600" y="1646238"/>
            <a:ext cx="2438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60C9C13-19AD-41B1-A561-5B25AF001026}" type="slidenum">
              <a:rPr lang="en-US" smtClean="0">
                <a:latin typeface="Arial" charset="0"/>
                <a:cs typeface="Arial" charset="0"/>
              </a:rPr>
              <a:pPr fontAlgn="base">
                <a:spcBef>
                  <a:spcPct val="0"/>
                </a:spcBef>
                <a:spcAft>
                  <a:spcPct val="0"/>
                </a:spcAft>
              </a:pPr>
              <a:t>15</a:t>
            </a:fld>
            <a:endParaRPr lang="en-US" smtClean="0">
              <a:latin typeface="Arial" charset="0"/>
              <a:cs typeface="Arial" charset="0"/>
            </a:endParaRPr>
          </a:p>
        </p:txBody>
      </p:sp>
      <p:sp>
        <p:nvSpPr>
          <p:cNvPr id="38914" name="Text Box 2"/>
          <p:cNvSpPr txBox="1">
            <a:spLocks noChangeArrowheads="1"/>
          </p:cNvSpPr>
          <p:nvPr/>
        </p:nvSpPr>
        <p:spPr bwMode="auto">
          <a:xfrm>
            <a:off x="271463" y="254000"/>
            <a:ext cx="4249737" cy="2647950"/>
          </a:xfrm>
          <a:prstGeom prst="rect">
            <a:avLst/>
          </a:prstGeom>
          <a:solidFill>
            <a:srgbClr val="EAEAEA"/>
          </a:solidFill>
          <a:ln w="9525">
            <a:noFill/>
            <a:miter lim="800000"/>
            <a:headEnd/>
            <a:tailEnd/>
          </a:ln>
        </p:spPr>
        <p:txBody>
          <a:bodyPr>
            <a:spAutoFit/>
          </a:bodyPr>
          <a:lstStyle/>
          <a:p>
            <a:pPr marL="117475" lvl="1"/>
            <a:r>
              <a:rPr lang="fr-FR" sz="2400">
                <a:latin typeface="Calibri" pitchFamily="34" charset="0"/>
              </a:rPr>
              <a:t>Les surfaces doivent être capables de résister aux détergents et aux désinfectants</a:t>
            </a:r>
          </a:p>
          <a:p>
            <a:pPr marL="117475" lvl="1"/>
            <a:endParaRPr lang="fr-FR" sz="2400">
              <a:latin typeface="Calibri" pitchFamily="34" charset="0"/>
            </a:endParaRPr>
          </a:p>
          <a:p>
            <a:pPr marL="117475" lvl="1"/>
            <a:r>
              <a:rPr lang="fr-FR" sz="2400">
                <a:latin typeface="Calibri" pitchFamily="34" charset="0"/>
              </a:rPr>
              <a:t>Habituellement les désinfectants sont plus corrosifs que les détergents</a:t>
            </a:r>
            <a:endParaRPr lang="de-DE" sz="2400">
              <a:latin typeface="Calibri" pitchFamily="34" charset="0"/>
            </a:endParaRPr>
          </a:p>
        </p:txBody>
      </p:sp>
      <p:pic>
        <p:nvPicPr>
          <p:cNvPr id="38915" name="Picture 3" descr="behandlungsstuhl in einer Hautambulanz"/>
          <p:cNvPicPr>
            <a:picLocks noChangeAspect="1" noChangeArrowheads="1"/>
          </p:cNvPicPr>
          <p:nvPr/>
        </p:nvPicPr>
        <p:blipFill>
          <a:blip r:embed="rId3"/>
          <a:srcRect/>
          <a:stretch>
            <a:fillRect/>
          </a:stretch>
        </p:blipFill>
        <p:spPr bwMode="auto">
          <a:xfrm>
            <a:off x="107950" y="3343275"/>
            <a:ext cx="4392613" cy="3292475"/>
          </a:xfrm>
          <a:prstGeom prst="rect">
            <a:avLst/>
          </a:prstGeom>
          <a:noFill/>
          <a:ln w="9525">
            <a:noFill/>
            <a:miter lim="800000"/>
            <a:headEnd/>
            <a:tailEnd/>
          </a:ln>
        </p:spPr>
      </p:pic>
      <p:pic>
        <p:nvPicPr>
          <p:cNvPr id="38916" name="Picture 4"/>
          <p:cNvPicPr>
            <a:picLocks noChangeAspect="1" noChangeArrowheads="1"/>
          </p:cNvPicPr>
          <p:nvPr/>
        </p:nvPicPr>
        <p:blipFill>
          <a:blip r:embed="rId4"/>
          <a:srcRect/>
          <a:stretch>
            <a:fillRect/>
          </a:stretch>
        </p:blipFill>
        <p:spPr bwMode="auto">
          <a:xfrm>
            <a:off x="4572000" y="3357563"/>
            <a:ext cx="4319588" cy="3241675"/>
          </a:xfrm>
          <a:prstGeom prst="rect">
            <a:avLst/>
          </a:prstGeom>
          <a:noFill/>
          <a:ln w="12700">
            <a:solidFill>
              <a:srgbClr val="000000"/>
            </a:solidFill>
            <a:miter lim="800000"/>
            <a:headEnd/>
            <a:tailEnd/>
          </a:ln>
        </p:spPr>
      </p:pic>
      <p:pic>
        <p:nvPicPr>
          <p:cNvPr id="38917" name="Picture 5" descr="PICT0007"/>
          <p:cNvPicPr>
            <a:picLocks noChangeAspect="1" noChangeArrowheads="1"/>
          </p:cNvPicPr>
          <p:nvPr/>
        </p:nvPicPr>
        <p:blipFill>
          <a:blip r:embed="rId5"/>
          <a:srcRect/>
          <a:stretch>
            <a:fillRect/>
          </a:stretch>
        </p:blipFill>
        <p:spPr bwMode="auto">
          <a:xfrm>
            <a:off x="4859338" y="0"/>
            <a:ext cx="4284662" cy="318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457200" y="274638"/>
            <a:ext cx="7931150" cy="1143000"/>
          </a:xfrm>
        </p:spPr>
        <p:txBody>
          <a:bodyPr>
            <a:normAutofit fontScale="90000"/>
          </a:bodyPr>
          <a:lstStyle/>
          <a:p>
            <a:pPr eaLnBrk="1" hangingPunct="1">
              <a:defRPr/>
            </a:pPr>
            <a:r>
              <a:rPr lang="sv-SE" dirty="0" smtClean="0">
                <a:cs typeface="Arial" charset="0"/>
              </a:rPr>
              <a:t>Eau, électricité et assainissement</a:t>
            </a:r>
          </a:p>
        </p:txBody>
      </p:sp>
      <p:sp>
        <p:nvSpPr>
          <p:cNvPr id="40962" name="Platshållare för innehåll 2"/>
          <p:cNvSpPr>
            <a:spLocks noGrp="1"/>
          </p:cNvSpPr>
          <p:nvPr>
            <p:ph idx="1"/>
          </p:nvPr>
        </p:nvSpPr>
        <p:spPr>
          <a:xfrm>
            <a:off x="457200" y="1600200"/>
            <a:ext cx="7620000" cy="1252538"/>
          </a:xfrm>
        </p:spPr>
        <p:txBody>
          <a:bodyPr/>
          <a:lstStyle/>
          <a:p>
            <a:pPr eaLnBrk="1" hangingPunct="1"/>
            <a:r>
              <a:rPr lang="fr-FR" sz="2800" smtClean="0">
                <a:cs typeface="Arial" charset="0"/>
              </a:rPr>
              <a:t>Eau potable et contrôlée</a:t>
            </a:r>
          </a:p>
          <a:p>
            <a:pPr eaLnBrk="1" hangingPunct="1"/>
            <a:r>
              <a:rPr lang="fr-FR" sz="2800" smtClean="0">
                <a:cs typeface="Arial" charset="0"/>
              </a:rPr>
              <a:t>Toilettes assez nombreuses pour les deux sexes</a:t>
            </a:r>
          </a:p>
        </p:txBody>
      </p:sp>
      <p:pic>
        <p:nvPicPr>
          <p:cNvPr id="4" name="Picture 2" descr="DSC01563_1"/>
          <p:cNvPicPr>
            <a:picLocks noChangeAspect="1" noChangeArrowheads="1"/>
          </p:cNvPicPr>
          <p:nvPr/>
        </p:nvPicPr>
        <p:blipFill>
          <a:blip r:embed="rId3"/>
          <a:srcRect/>
          <a:stretch>
            <a:fillRect/>
          </a:stretch>
        </p:blipFill>
        <p:spPr bwMode="auto">
          <a:xfrm>
            <a:off x="4211638" y="2671763"/>
            <a:ext cx="2719387" cy="3624262"/>
          </a:xfrm>
          <a:prstGeom prst="rect">
            <a:avLst/>
          </a:prstGeom>
          <a:noFill/>
          <a:ln w="9525">
            <a:noFill/>
            <a:miter lim="800000"/>
            <a:headEnd/>
            <a:tailEnd/>
          </a:ln>
          <a:effectLst>
            <a:outerShdw dist="107763" dir="2700000" algn="ctr" rotWithShape="0">
              <a:srgbClr val="808080"/>
            </a:outerShdw>
          </a:effectLst>
        </p:spPr>
      </p:pic>
      <p:sp>
        <p:nvSpPr>
          <p:cNvPr id="40964"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AB3740A-443C-4492-A34B-EADED34B1101}" type="slidenum">
              <a:rPr lang="en-US" smtClean="0">
                <a:latin typeface="Arial" charset="0"/>
                <a:cs typeface="Arial" charset="0"/>
              </a:rPr>
              <a:pPr fontAlgn="base">
                <a:spcBef>
                  <a:spcPct val="0"/>
                </a:spcBef>
                <a:spcAft>
                  <a:spcPct val="0"/>
                </a:spcAft>
              </a:pPr>
              <a:t>16</a:t>
            </a:fld>
            <a:endParaRPr lang="th-TH" smtClean="0">
              <a:latin typeface="Arial" charset="0"/>
              <a:cs typeface="Arial" charset="0"/>
            </a:endParaRPr>
          </a:p>
        </p:txBody>
      </p:sp>
      <p:sp>
        <p:nvSpPr>
          <p:cNvPr id="40965"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
        <p:nvSpPr>
          <p:cNvPr id="2" name="ZoneTexte 1"/>
          <p:cNvSpPr txBox="1"/>
          <p:nvPr/>
        </p:nvSpPr>
        <p:spPr>
          <a:xfrm>
            <a:off x="569913" y="2630488"/>
            <a:ext cx="4194175" cy="1662112"/>
          </a:xfrm>
          <a:prstGeom prst="rect">
            <a:avLst/>
          </a:prstGeom>
          <a:noFill/>
        </p:spPr>
        <p:txBody>
          <a:bodyPr>
            <a:spAutoFit/>
          </a:bodyPr>
          <a:lstStyle/>
          <a:p>
            <a:pPr marL="263525" indent="-263525">
              <a:buClr>
                <a:schemeClr val="accent1"/>
              </a:buClr>
              <a:buFont typeface="Arial" panose="020B0604020202020204" pitchFamily="34" charset="0"/>
              <a:buChar char="•"/>
              <a:defRPr/>
            </a:pPr>
            <a:r>
              <a:rPr lang="fr-FR" sz="2800" dirty="0">
                <a:latin typeface="+mn-lt"/>
                <a:ea typeface="Cordia New"/>
              </a:rPr>
              <a:t>Toilettes nettoyées quotidiennement</a:t>
            </a:r>
          </a:p>
          <a:p>
            <a:pPr marL="263525" indent="-263525">
              <a:buClr>
                <a:schemeClr val="accent1"/>
              </a:buClr>
              <a:buFont typeface="Arial" panose="020B0604020202020204" pitchFamily="34" charset="0"/>
              <a:buChar char="•"/>
              <a:defRPr/>
            </a:pPr>
            <a:r>
              <a:rPr lang="fr-FR" sz="2800" dirty="0">
                <a:latin typeface="+mn-lt"/>
                <a:ea typeface="Cordia New"/>
              </a:rPr>
              <a:t>Électricité 24 h / jour</a:t>
            </a:r>
            <a:endParaRPr lang="sv-SE" sz="2800" dirty="0">
              <a:latin typeface="+mn-lt"/>
              <a:ea typeface="Cordia New"/>
            </a:endParaRPr>
          </a:p>
          <a:p>
            <a:pPr>
              <a:defRPr/>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p:cNvPicPr>
            <a:picLocks noChangeAspect="1" noChangeArrowheads="1"/>
          </p:cNvPicPr>
          <p:nvPr/>
        </p:nvPicPr>
        <p:blipFill>
          <a:blip r:embed="rId3"/>
          <a:srcRect/>
          <a:stretch>
            <a:fillRect/>
          </a:stretch>
        </p:blipFill>
        <p:spPr bwMode="auto">
          <a:xfrm>
            <a:off x="266700" y="603250"/>
            <a:ext cx="4314825" cy="5761038"/>
          </a:xfrm>
          <a:prstGeom prst="rect">
            <a:avLst/>
          </a:prstGeom>
          <a:noFill/>
          <a:ln w="9525">
            <a:noFill/>
            <a:miter lim="800000"/>
            <a:headEnd/>
            <a:tailEnd/>
          </a:ln>
        </p:spPr>
      </p:pic>
      <p:sp>
        <p:nvSpPr>
          <p:cNvPr id="1285126" name="Text Box 6"/>
          <p:cNvSpPr txBox="1">
            <a:spLocks noChangeArrowheads="1"/>
          </p:cNvSpPr>
          <p:nvPr/>
        </p:nvSpPr>
        <p:spPr bwMode="auto">
          <a:xfrm>
            <a:off x="4787900" y="2276475"/>
            <a:ext cx="3384550" cy="1817688"/>
          </a:xfrm>
          <a:prstGeom prst="rect">
            <a:avLst/>
          </a:prstGeom>
          <a:noFill/>
          <a:ln>
            <a:noFill/>
          </a:ln>
          <a:effectLst/>
          <a:extLst/>
        </p:spPr>
        <p:txBody>
          <a:bodyPr lIns="90000" tIns="46800" rIns="90000" bIns="46800">
            <a:spAutoFit/>
          </a:bodyPr>
          <a:lstStyle/>
          <a:p>
            <a:pPr>
              <a:defRPr/>
            </a:pPr>
            <a:r>
              <a:rPr lang="fr-FR" sz="2800" dirty="0">
                <a:latin typeface="+mn-lt"/>
              </a:rPr>
              <a:t>Ne pas stocker de la nourriture préparée dans les locaux de stockage (réserve)</a:t>
            </a:r>
            <a:endParaRPr lang="fr-FR" sz="2800" dirty="0">
              <a:latin typeface="+mn-lt"/>
            </a:endParaRPr>
          </a:p>
        </p:txBody>
      </p:sp>
      <p:sp>
        <p:nvSpPr>
          <p:cNvPr id="43011"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009CDD6-95A6-40AA-8912-5E7D07C7A3A0}" type="slidenum">
              <a:rPr lang="en-US" smtClean="0">
                <a:latin typeface="Arial" charset="0"/>
                <a:cs typeface="Arial" charset="0"/>
              </a:rPr>
              <a:pPr fontAlgn="base">
                <a:spcBef>
                  <a:spcPct val="0"/>
                </a:spcBef>
                <a:spcAft>
                  <a:spcPct val="0"/>
                </a:spcAft>
              </a:pPr>
              <a:t>17</a:t>
            </a:fld>
            <a:endParaRPr lang="th-TH" smtClean="0">
              <a:latin typeface="Arial" charset="0"/>
              <a:cs typeface="Arial" charset="0"/>
            </a:endParaRPr>
          </a:p>
        </p:txBody>
      </p:sp>
      <p:sp>
        <p:nvSpPr>
          <p:cNvPr id="43012"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pPr eaLnBrk="1" hangingPunct="1">
              <a:defRPr/>
            </a:pPr>
            <a:r>
              <a:rPr lang="sv-SE" dirty="0" smtClean="0">
                <a:cs typeface="Arial" charset="0"/>
              </a:rPr>
              <a:t>Ventilation et qualité de l’air</a:t>
            </a:r>
          </a:p>
        </p:txBody>
      </p:sp>
      <p:sp>
        <p:nvSpPr>
          <p:cNvPr id="45058" name="Platshållare för innehåll 2"/>
          <p:cNvSpPr>
            <a:spLocks noGrp="1"/>
          </p:cNvSpPr>
          <p:nvPr>
            <p:ph idx="1"/>
          </p:nvPr>
        </p:nvSpPr>
        <p:spPr>
          <a:xfrm>
            <a:off x="539750" y="1916113"/>
            <a:ext cx="7354888" cy="3125787"/>
          </a:xfrm>
        </p:spPr>
        <p:txBody>
          <a:bodyPr/>
          <a:lstStyle/>
          <a:p>
            <a:pPr marL="263525" lvl="1" indent="-263525">
              <a:buClr>
                <a:schemeClr val="accent1"/>
              </a:buClr>
            </a:pPr>
            <a:r>
              <a:rPr lang="fr-FR" sz="2800" smtClean="0">
                <a:cs typeface="Arial" charset="0"/>
              </a:rPr>
              <a:t>Une bonne ventilation est nécessaire pour prévenir les infections aéroportées</a:t>
            </a:r>
          </a:p>
          <a:p>
            <a:pPr marL="263525" lvl="1" indent="-263525">
              <a:buClr>
                <a:schemeClr val="accent1"/>
              </a:buClr>
            </a:pPr>
            <a:r>
              <a:rPr lang="fr-FR" sz="2800" smtClean="0">
                <a:cs typeface="Arial" charset="0"/>
              </a:rPr>
              <a:t>Ventilation naturelle si le climat est approprié</a:t>
            </a:r>
          </a:p>
          <a:p>
            <a:pPr marL="263525" lvl="1" indent="-263525">
              <a:buClr>
                <a:schemeClr val="accent1"/>
              </a:buClr>
            </a:pPr>
            <a:r>
              <a:rPr lang="fr-FR" sz="2800" smtClean="0">
                <a:cs typeface="Arial" charset="0"/>
              </a:rPr>
              <a:t>La ventilation mécanique doit être bien entretenue</a:t>
            </a:r>
          </a:p>
          <a:p>
            <a:pPr marL="263525" lvl="1" indent="-263525">
              <a:buClr>
                <a:schemeClr val="accent1"/>
              </a:buClr>
            </a:pPr>
            <a:r>
              <a:rPr lang="fr-FR" sz="2800" smtClean="0">
                <a:cs typeface="Arial" charset="0"/>
              </a:rPr>
              <a:t>Les filtres doivent être entretenus</a:t>
            </a:r>
            <a:endParaRPr lang="sv-SE" sz="2800" smtClean="0">
              <a:cs typeface="Arial" charset="0"/>
            </a:endParaRPr>
          </a:p>
        </p:txBody>
      </p:sp>
      <p:sp>
        <p:nvSpPr>
          <p:cNvPr id="4505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382E4440-9484-4C50-A41C-EF178099A790}" type="slidenum">
              <a:rPr lang="en-US" smtClean="0">
                <a:latin typeface="Arial" charset="0"/>
                <a:cs typeface="Arial" charset="0"/>
              </a:rPr>
              <a:pPr fontAlgn="base">
                <a:spcBef>
                  <a:spcPct val="0"/>
                </a:spcBef>
                <a:spcAft>
                  <a:spcPct val="0"/>
                </a:spcAft>
              </a:pPr>
              <a:t>18</a:t>
            </a:fld>
            <a:endParaRPr lang="th-TH" smtClean="0">
              <a:latin typeface="Arial" charset="0"/>
              <a:cs typeface="Arial" charset="0"/>
            </a:endParaRPr>
          </a:p>
        </p:txBody>
      </p:sp>
      <p:sp>
        <p:nvSpPr>
          <p:cNvPr id="45060"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fr-FR" dirty="0" smtClean="0">
                <a:cs typeface="Arial" pitchFamily="34" charset="0"/>
              </a:rPr>
              <a:t>Confinements </a:t>
            </a:r>
            <a:r>
              <a:rPr lang="fr-FR" dirty="0">
                <a:cs typeface="Arial" pitchFamily="34" charset="0"/>
              </a:rPr>
              <a:t>au cours des </a:t>
            </a:r>
            <a:r>
              <a:rPr lang="fr-FR" dirty="0" smtClean="0">
                <a:cs typeface="Arial" pitchFamily="34" charset="0"/>
              </a:rPr>
              <a:t>travaux</a:t>
            </a:r>
            <a:endParaRPr lang="en-US" dirty="0">
              <a:cs typeface="Arial" pitchFamily="34" charset="0"/>
            </a:endParaRPr>
          </a:p>
        </p:txBody>
      </p:sp>
      <p:sp>
        <p:nvSpPr>
          <p:cNvPr id="3" name="Content Placeholder 2"/>
          <p:cNvSpPr>
            <a:spLocks noGrp="1"/>
          </p:cNvSpPr>
          <p:nvPr>
            <p:ph idx="1"/>
          </p:nvPr>
        </p:nvSpPr>
        <p:spPr>
          <a:xfrm>
            <a:off x="468313" y="1412875"/>
            <a:ext cx="7620000" cy="5040313"/>
          </a:xfrm>
        </p:spPr>
        <p:txBody>
          <a:bodyPr>
            <a:normAutofit fontScale="92500"/>
          </a:bodyPr>
          <a:lstStyle/>
          <a:p>
            <a:pPr>
              <a:defRPr/>
            </a:pPr>
            <a:r>
              <a:rPr lang="fr-FR" sz="2600" dirty="0">
                <a:cs typeface="+mn-cs"/>
              </a:rPr>
              <a:t>Les </a:t>
            </a:r>
            <a:r>
              <a:rPr lang="fr-FR" sz="2600" dirty="0" smtClean="0">
                <a:cs typeface="+mn-cs"/>
              </a:rPr>
              <a:t>confinements </a:t>
            </a:r>
            <a:r>
              <a:rPr lang="fr-FR" sz="2600" dirty="0">
                <a:cs typeface="+mn-cs"/>
              </a:rPr>
              <a:t>devraient être sélectionnés pour sceller la zone pendant les activités produisant de la </a:t>
            </a:r>
            <a:r>
              <a:rPr lang="fr-FR" sz="2600" dirty="0" smtClean="0">
                <a:cs typeface="+mn-cs"/>
              </a:rPr>
              <a:t>poussière</a:t>
            </a:r>
          </a:p>
          <a:p>
            <a:pPr>
              <a:defRPr/>
            </a:pPr>
            <a:r>
              <a:rPr lang="fr-FR" sz="2600" dirty="0" smtClean="0">
                <a:cs typeface="+mn-cs"/>
              </a:rPr>
              <a:t>Exemples</a:t>
            </a:r>
            <a:r>
              <a:rPr lang="en-US" sz="2600" dirty="0" smtClean="0">
                <a:cs typeface="+mn-cs"/>
              </a:rPr>
              <a:t> de </a:t>
            </a:r>
            <a:r>
              <a:rPr lang="fr-FR" sz="2600" dirty="0" smtClean="0">
                <a:cs typeface="+mn-cs"/>
              </a:rPr>
              <a:t>confinements</a:t>
            </a:r>
            <a:r>
              <a:rPr lang="en-US" sz="2600" dirty="0" smtClean="0">
                <a:cs typeface="+mn-cs"/>
              </a:rPr>
              <a:t> : </a:t>
            </a:r>
          </a:p>
          <a:p>
            <a:pPr lvl="1">
              <a:defRPr/>
            </a:pPr>
            <a:r>
              <a:rPr lang="fr-FR" sz="2200" dirty="0" smtClean="0">
                <a:cs typeface="+mn-cs"/>
              </a:rPr>
              <a:t>Portes </a:t>
            </a:r>
            <a:r>
              <a:rPr lang="fr-FR" sz="2200" dirty="0">
                <a:cs typeface="+mn-cs"/>
              </a:rPr>
              <a:t>fermées avec du ruban adhésif appliqué sur les cadres</a:t>
            </a:r>
          </a:p>
          <a:p>
            <a:pPr lvl="1">
              <a:defRPr/>
            </a:pPr>
            <a:r>
              <a:rPr lang="fr-FR" sz="2200" dirty="0" smtClean="0">
                <a:cs typeface="+mn-cs"/>
              </a:rPr>
              <a:t>Cloisonnement </a:t>
            </a:r>
            <a:r>
              <a:rPr lang="fr-FR" sz="2200" dirty="0">
                <a:cs typeface="+mn-cs"/>
              </a:rPr>
              <a:t>de la salle </a:t>
            </a:r>
            <a:r>
              <a:rPr lang="fr-FR" sz="2200" dirty="0" smtClean="0">
                <a:cs typeface="+mn-cs"/>
              </a:rPr>
              <a:t>par des cloisons sèches </a:t>
            </a:r>
            <a:r>
              <a:rPr lang="fr-FR" sz="2200" dirty="0">
                <a:cs typeface="+mn-cs"/>
              </a:rPr>
              <a:t>avec joints étanches</a:t>
            </a:r>
          </a:p>
          <a:p>
            <a:pPr lvl="1">
              <a:defRPr/>
            </a:pPr>
            <a:r>
              <a:rPr lang="fr-FR" sz="2200" dirty="0" smtClean="0">
                <a:cs typeface="+mn-cs"/>
              </a:rPr>
              <a:t>Barrières </a:t>
            </a:r>
            <a:r>
              <a:rPr lang="fr-FR" sz="2200" dirty="0">
                <a:cs typeface="+mn-cs"/>
              </a:rPr>
              <a:t>en plastique</a:t>
            </a:r>
            <a:endParaRPr lang="en-US" sz="2200" dirty="0" smtClean="0">
              <a:cs typeface="+mn-cs"/>
            </a:endParaRPr>
          </a:p>
          <a:p>
            <a:pPr>
              <a:defRPr/>
            </a:pPr>
            <a:r>
              <a:rPr lang="fr-FR" sz="2600" dirty="0">
                <a:cs typeface="+mn-cs"/>
              </a:rPr>
              <a:t>Démanteler les barrières / </a:t>
            </a:r>
            <a:r>
              <a:rPr lang="fr-FR" sz="2600" dirty="0" smtClean="0">
                <a:cs typeface="+mn-cs"/>
              </a:rPr>
              <a:t>cloisonnements </a:t>
            </a:r>
            <a:r>
              <a:rPr lang="fr-FR" sz="2600" dirty="0">
                <a:cs typeface="+mn-cs"/>
              </a:rPr>
              <a:t>temporaires après le nettoyage de la zone de travail de manière à éviter la dispersion de poussière</a:t>
            </a:r>
          </a:p>
          <a:p>
            <a:pPr>
              <a:defRPr/>
            </a:pPr>
            <a:r>
              <a:rPr lang="fr-FR" sz="2600" dirty="0">
                <a:cs typeface="+mn-cs"/>
              </a:rPr>
              <a:t>Protéger le matériel et les fournitures </a:t>
            </a:r>
            <a:r>
              <a:rPr lang="fr-FR" sz="2600" dirty="0" smtClean="0">
                <a:cs typeface="+mn-cs"/>
              </a:rPr>
              <a:t>de soins </a:t>
            </a:r>
            <a:r>
              <a:rPr lang="fr-FR" sz="2600" dirty="0">
                <a:cs typeface="+mn-cs"/>
              </a:rPr>
              <a:t>aux </a:t>
            </a:r>
            <a:r>
              <a:rPr lang="fr-FR" sz="2600" dirty="0" smtClean="0">
                <a:cs typeface="+mn-cs"/>
              </a:rPr>
              <a:t>patients de </a:t>
            </a:r>
            <a:r>
              <a:rPr lang="fr-FR" sz="2600" dirty="0">
                <a:cs typeface="+mn-cs"/>
              </a:rPr>
              <a:t>l'exposition aux </a:t>
            </a:r>
            <a:r>
              <a:rPr lang="fr-FR" sz="2600" dirty="0" smtClean="0">
                <a:cs typeface="+mn-cs"/>
              </a:rPr>
              <a:t>poussières</a:t>
            </a:r>
            <a:endParaRPr lang="en-US" sz="1900" dirty="0">
              <a:cs typeface="+mn-cs"/>
            </a:endParaRPr>
          </a:p>
        </p:txBody>
      </p:sp>
      <p:sp>
        <p:nvSpPr>
          <p:cNvPr id="47107"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3B12232-A937-4ECA-B183-B3E4FF523EDC}" type="slidenum">
              <a:rPr lang="en-US" smtClean="0">
                <a:latin typeface="Arial" charset="0"/>
                <a:cs typeface="Arial" charset="0"/>
              </a:rPr>
              <a:pPr fontAlgn="base">
                <a:spcBef>
                  <a:spcPct val="0"/>
                </a:spcBef>
                <a:spcAft>
                  <a:spcPct val="0"/>
                </a:spcAft>
              </a:pPr>
              <a:t>19</a:t>
            </a:fld>
            <a:endParaRPr lang="th-TH" smtClean="0">
              <a:latin typeface="Arial" charset="0"/>
              <a:cs typeface="Arial" charset="0"/>
            </a:endParaRPr>
          </a:p>
        </p:txBody>
      </p:sp>
      <p:sp>
        <p:nvSpPr>
          <p:cNvPr id="47108"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cs typeface="+mj-cs"/>
              </a:rPr>
              <a:t>Objectifs d’apprentissage</a:t>
            </a:r>
            <a:endParaRPr lang="fr-FR" dirty="0">
              <a:cs typeface="+mj-cs"/>
            </a:endParaRPr>
          </a:p>
        </p:txBody>
      </p:sp>
      <p:sp>
        <p:nvSpPr>
          <p:cNvPr id="12290" name="Content Placeholder 2"/>
          <p:cNvSpPr>
            <a:spLocks noGrp="1"/>
          </p:cNvSpPr>
          <p:nvPr>
            <p:ph idx="1"/>
          </p:nvPr>
        </p:nvSpPr>
        <p:spPr/>
        <p:txBody>
          <a:bodyPr/>
          <a:lstStyle/>
          <a:p>
            <a:pPr marL="514350" indent="-514350">
              <a:buFont typeface="Cambria" pitchFamily="18" charset="0"/>
              <a:buAutoNum type="arabicPeriod"/>
            </a:pPr>
            <a:r>
              <a:rPr lang="fr-FR" sz="2800" smtClean="0"/>
              <a:t>Décrire le rôle de la lutte contre les infections dans les projets de construction et de rénovation.</a:t>
            </a:r>
          </a:p>
          <a:p>
            <a:pPr marL="514350" indent="-514350">
              <a:buFont typeface="Cambria" pitchFamily="18" charset="0"/>
              <a:buAutoNum type="arabicPeriod"/>
            </a:pPr>
            <a:r>
              <a:rPr lang="fr-FR" sz="2800" smtClean="0"/>
              <a:t>Définir les contrôles techniques, environnementaux et des pratiques de travail.</a:t>
            </a:r>
          </a:p>
          <a:p>
            <a:pPr marL="514350" indent="-514350">
              <a:buFont typeface="Cambria" pitchFamily="18" charset="0"/>
              <a:buAutoNum type="arabicPeriod"/>
            </a:pPr>
            <a:r>
              <a:rPr lang="fr-FR" sz="2800" smtClean="0"/>
              <a:t>Expliquer l’importance de l’environnement dans la lutte contre les infections. </a:t>
            </a:r>
          </a:p>
          <a:p>
            <a:pPr marL="514350" indent="-514350">
              <a:buFont typeface="Cambria" pitchFamily="18" charset="0"/>
              <a:buAutoNum type="arabicPeriod"/>
            </a:pPr>
            <a:r>
              <a:rPr lang="fr-FR" sz="2800" smtClean="0"/>
              <a:t>Identifier les risques potentiels d’infection liés au bâtiment.</a:t>
            </a:r>
          </a:p>
          <a:p>
            <a:pPr marL="514350" indent="-514350">
              <a:buFont typeface="Cambria" pitchFamily="18" charset="0"/>
              <a:buAutoNum type="arabicPeriod"/>
            </a:pPr>
            <a:endParaRPr lang="fr-FR" smtClean="0"/>
          </a:p>
          <a:p>
            <a:pPr marL="514350" indent="-514350"/>
            <a:endParaRPr lang="fr-FR" smtClean="0"/>
          </a:p>
        </p:txBody>
      </p:sp>
      <p:sp>
        <p:nvSpPr>
          <p:cNvPr id="12291"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323833E5-A6BC-410C-9FBC-061D3A7D9785}" type="slidenum">
              <a:rPr lang="en-US" smtClean="0">
                <a:latin typeface="Arial" charset="0"/>
                <a:cs typeface="Arial" charset="0"/>
              </a:rPr>
              <a:pPr fontAlgn="base">
                <a:spcBef>
                  <a:spcPct val="0"/>
                </a:spcBef>
                <a:spcAft>
                  <a:spcPct val="0"/>
                </a:spcAft>
              </a:pPr>
              <a:t>2</a:t>
            </a:fld>
            <a:endParaRPr lang="th-TH" smtClean="0">
              <a:latin typeface="Arial" charset="0"/>
              <a:cs typeface="Arial" charset="0"/>
            </a:endParaRPr>
          </a:p>
        </p:txBody>
      </p:sp>
      <p:sp>
        <p:nvSpPr>
          <p:cNvPr id="12292"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Text Box 2"/>
          <p:cNvSpPr txBox="1">
            <a:spLocks noChangeArrowheads="1"/>
          </p:cNvSpPr>
          <p:nvPr/>
        </p:nvSpPr>
        <p:spPr bwMode="auto">
          <a:xfrm>
            <a:off x="1187450" y="5508625"/>
            <a:ext cx="5222875" cy="830263"/>
          </a:xfrm>
          <a:prstGeom prst="rect">
            <a:avLst/>
          </a:prstGeom>
          <a:solidFill>
            <a:srgbClr val="EAEAEA"/>
          </a:solidFill>
          <a:ln>
            <a:noFill/>
          </a:ln>
          <a:effectLs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a:defRPr/>
            </a:pPr>
            <a:r>
              <a:rPr lang="fr-FR" dirty="0">
                <a:latin typeface="+mn-lt"/>
              </a:rPr>
              <a:t>Déconstruction abritée par des plans en plastique - moins de poussière</a:t>
            </a:r>
            <a:endParaRPr lang="en-GB" dirty="0">
              <a:latin typeface="+mn-lt"/>
            </a:endParaRPr>
          </a:p>
        </p:txBody>
      </p:sp>
      <p:pic>
        <p:nvPicPr>
          <p:cNvPr id="49154" name="Picture 4"/>
          <p:cNvPicPr>
            <a:picLocks noChangeAspect="1" noChangeArrowheads="1"/>
          </p:cNvPicPr>
          <p:nvPr/>
        </p:nvPicPr>
        <p:blipFill>
          <a:blip r:embed="rId3"/>
          <a:srcRect/>
          <a:stretch>
            <a:fillRect/>
          </a:stretch>
        </p:blipFill>
        <p:spPr bwMode="auto">
          <a:xfrm>
            <a:off x="2051050" y="692150"/>
            <a:ext cx="5041900" cy="4413250"/>
          </a:xfrm>
          <a:prstGeom prst="rect">
            <a:avLst/>
          </a:prstGeom>
          <a:noFill/>
          <a:ln w="9525">
            <a:noFill/>
            <a:miter lim="800000"/>
            <a:headEnd/>
            <a:tailEnd/>
          </a:ln>
        </p:spPr>
      </p:pic>
      <p:sp>
        <p:nvSpPr>
          <p:cNvPr id="49155" name="Slide Number Placeholder 2"/>
          <p:cNvSpPr>
            <a:spLocks noGrp="1"/>
          </p:cNvSpPr>
          <p:nvPr>
            <p:ph type="sldNum" sz="quarter" idx="10"/>
          </p:nvPr>
        </p:nvSpPr>
        <p:spPr bwMode="auto">
          <a:xfrm>
            <a:off x="8532813" y="5602288"/>
            <a:ext cx="538162" cy="457200"/>
          </a:xfrm>
          <a:noFill/>
          <a:ln>
            <a:round/>
            <a:headEnd/>
            <a:tailEnd/>
          </a:ln>
        </p:spPr>
        <p:txBody>
          <a:bodyPr wrap="square" numCol="1" anchorCtr="0" compatLnSpc="1">
            <a:prstTxWarp prst="textNoShape">
              <a:avLst/>
            </a:prstTxWarp>
          </a:bodyPr>
          <a:lstStyle/>
          <a:p>
            <a:pPr fontAlgn="base">
              <a:spcBef>
                <a:spcPct val="0"/>
              </a:spcBef>
              <a:spcAft>
                <a:spcPct val="0"/>
              </a:spcAft>
            </a:pPr>
            <a:fld id="{A859C736-3D91-41E9-B1C9-87F02AC68B86}" type="slidenum">
              <a:rPr lang="en-US" smtClean="0">
                <a:latin typeface="Arial" charset="0"/>
                <a:cs typeface="Arial" charset="0"/>
              </a:rPr>
              <a:pPr fontAlgn="base">
                <a:spcBef>
                  <a:spcPct val="0"/>
                </a:spcBef>
                <a:spcAft>
                  <a:spcPct val="0"/>
                </a:spcAft>
              </a:pPr>
              <a:t>20</a:t>
            </a:fld>
            <a:endParaRPr lang="en-US" smtClean="0">
              <a:latin typeface="Arial" charset="0"/>
              <a:cs typeface="Arial" charset="0"/>
            </a:endParaRPr>
          </a:p>
        </p:txBody>
      </p:sp>
      <p:sp>
        <p:nvSpPr>
          <p:cNvPr id="49156" name="Date Placeholder 3"/>
          <p:cNvSpPr>
            <a:spLocks noGrp="1"/>
          </p:cNvSpPr>
          <p:nvPr>
            <p:ph type="dt"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sv-SE"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idx="1"/>
          </p:nvPr>
        </p:nvSpPr>
        <p:spPr>
          <a:xfrm>
            <a:off x="700088" y="1625600"/>
            <a:ext cx="7966075" cy="3962400"/>
          </a:xfrm>
        </p:spPr>
        <p:txBody>
          <a:bodyPr/>
          <a:lstStyle/>
          <a:p>
            <a:pPr marL="0" indent="0"/>
            <a:endParaRPr lang="de-DE" smtClean="0"/>
          </a:p>
          <a:p>
            <a:pPr marL="0" indent="0"/>
            <a:endParaRPr lang="de-DE" smtClean="0"/>
          </a:p>
        </p:txBody>
      </p:sp>
      <p:pic>
        <p:nvPicPr>
          <p:cNvPr id="51202" name="Picture 3" descr="P1010080"/>
          <p:cNvPicPr>
            <a:picLocks noChangeAspect="1" noChangeArrowheads="1"/>
          </p:cNvPicPr>
          <p:nvPr/>
        </p:nvPicPr>
        <p:blipFill>
          <a:blip r:embed="rId3"/>
          <a:srcRect/>
          <a:stretch>
            <a:fillRect/>
          </a:stretch>
        </p:blipFill>
        <p:spPr bwMode="auto">
          <a:xfrm>
            <a:off x="-19050" y="6350"/>
            <a:ext cx="7334250" cy="6859588"/>
          </a:xfrm>
          <a:prstGeom prst="rect">
            <a:avLst/>
          </a:prstGeom>
          <a:noFill/>
          <a:ln w="9525">
            <a:noFill/>
            <a:miter lim="800000"/>
            <a:headEnd/>
            <a:tailEnd/>
          </a:ln>
        </p:spPr>
      </p:pic>
      <p:sp>
        <p:nvSpPr>
          <p:cNvPr id="1320964" name="Text Box 4"/>
          <p:cNvSpPr txBox="1">
            <a:spLocks noChangeArrowheads="1"/>
          </p:cNvSpPr>
          <p:nvPr/>
        </p:nvSpPr>
        <p:spPr bwMode="auto">
          <a:xfrm>
            <a:off x="323850" y="333375"/>
            <a:ext cx="5256213" cy="830263"/>
          </a:xfrm>
          <a:prstGeom prst="rect">
            <a:avLst/>
          </a:prstGeom>
          <a:solidFill>
            <a:srgbClr val="EAEAEA"/>
          </a:solidFill>
          <a:ln>
            <a:noFill/>
          </a:ln>
          <a:effectLs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a:defRPr/>
            </a:pPr>
            <a:r>
              <a:rPr lang="fr-FR" dirty="0" smtClean="0">
                <a:latin typeface="+mn-lt"/>
              </a:rPr>
              <a:t>Isolement et rénovation en faible pression</a:t>
            </a:r>
            <a:endParaRPr lang="en-GB" dirty="0">
              <a:latin typeface="+mn-lt"/>
            </a:endParaRPr>
          </a:p>
        </p:txBody>
      </p:sp>
      <p:sp>
        <p:nvSpPr>
          <p:cNvPr id="51204"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6C46E037-F1AA-4893-A3F3-25BA28206F6E}" type="slidenum">
              <a:rPr lang="en-US" smtClean="0">
                <a:latin typeface="Arial" charset="0"/>
                <a:cs typeface="Arial" charset="0"/>
              </a:rPr>
              <a:pPr fontAlgn="base">
                <a:spcBef>
                  <a:spcPct val="0"/>
                </a:spcBef>
                <a:spcAft>
                  <a:spcPct val="0"/>
                </a:spcAft>
              </a:pPr>
              <a:t>21</a:t>
            </a:fld>
            <a:endParaRPr lang="th-TH" smtClean="0">
              <a:latin typeface="Arial" charset="0"/>
              <a:cs typeface="Arial" charset="0"/>
            </a:endParaRPr>
          </a:p>
        </p:txBody>
      </p:sp>
      <p:sp>
        <p:nvSpPr>
          <p:cNvPr id="51205"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idx="1"/>
          </p:nvPr>
        </p:nvSpPr>
        <p:spPr>
          <a:xfrm>
            <a:off x="700088" y="1625600"/>
            <a:ext cx="7966075" cy="3962400"/>
          </a:xfrm>
        </p:spPr>
        <p:txBody>
          <a:bodyPr/>
          <a:lstStyle/>
          <a:p>
            <a:pPr marL="0" indent="0"/>
            <a:endParaRPr lang="de-DE" smtClean="0"/>
          </a:p>
          <a:p>
            <a:pPr marL="0" indent="0"/>
            <a:endParaRPr lang="de-DE" smtClean="0"/>
          </a:p>
        </p:txBody>
      </p:sp>
      <p:pic>
        <p:nvPicPr>
          <p:cNvPr id="53250" name="Picture 3" descr="DSCF0540"/>
          <p:cNvPicPr>
            <a:picLocks noChangeAspect="1" noChangeArrowheads="1"/>
          </p:cNvPicPr>
          <p:nvPr/>
        </p:nvPicPr>
        <p:blipFill>
          <a:blip r:embed="rId3"/>
          <a:srcRect/>
          <a:stretch>
            <a:fillRect/>
          </a:stretch>
        </p:blipFill>
        <p:spPr bwMode="auto">
          <a:xfrm>
            <a:off x="0" y="0"/>
            <a:ext cx="8027988" cy="6019800"/>
          </a:xfrm>
          <a:prstGeom prst="rect">
            <a:avLst/>
          </a:prstGeom>
          <a:noFill/>
          <a:ln w="9525">
            <a:noFill/>
            <a:miter lim="800000"/>
            <a:headEnd/>
            <a:tailEnd/>
          </a:ln>
        </p:spPr>
      </p:pic>
      <p:sp>
        <p:nvSpPr>
          <p:cNvPr id="1329156" name="Text Box 4"/>
          <p:cNvSpPr txBox="1">
            <a:spLocks noChangeArrowheads="1"/>
          </p:cNvSpPr>
          <p:nvPr/>
        </p:nvSpPr>
        <p:spPr bwMode="auto">
          <a:xfrm>
            <a:off x="827088" y="333375"/>
            <a:ext cx="5256212" cy="461963"/>
          </a:xfrm>
          <a:prstGeom prst="rect">
            <a:avLst/>
          </a:prstGeom>
          <a:solidFill>
            <a:srgbClr val="EAEAEA"/>
          </a:solidFill>
          <a:ln>
            <a:noFill/>
          </a:ln>
          <a:effectLs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a:defRPr/>
            </a:pPr>
            <a:r>
              <a:rPr lang="fr-FR" dirty="0" smtClean="0">
                <a:latin typeface="+mn-lt"/>
              </a:rPr>
              <a:t>Rénovation derrière la protection</a:t>
            </a:r>
            <a:endParaRPr lang="fr-FR" dirty="0">
              <a:latin typeface="+mn-lt"/>
            </a:endParaRPr>
          </a:p>
        </p:txBody>
      </p:sp>
      <p:sp>
        <p:nvSpPr>
          <p:cNvPr id="53252"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FD49682-118B-4E35-8ED9-A14FEB4F5533}" type="slidenum">
              <a:rPr lang="en-US" smtClean="0">
                <a:latin typeface="Arial" charset="0"/>
                <a:cs typeface="Arial" charset="0"/>
              </a:rPr>
              <a:pPr fontAlgn="base">
                <a:spcBef>
                  <a:spcPct val="0"/>
                </a:spcBef>
                <a:spcAft>
                  <a:spcPct val="0"/>
                </a:spcAft>
              </a:pPr>
              <a:t>22</a:t>
            </a:fld>
            <a:endParaRPr lang="th-TH" smtClean="0">
              <a:latin typeface="Arial" charset="0"/>
              <a:cs typeface="Arial" charset="0"/>
            </a:endParaRPr>
          </a:p>
        </p:txBody>
      </p:sp>
      <p:sp>
        <p:nvSpPr>
          <p:cNvPr id="5325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idx="1"/>
          </p:nvPr>
        </p:nvSpPr>
        <p:spPr>
          <a:xfrm>
            <a:off x="700088" y="1625600"/>
            <a:ext cx="7966075" cy="3962400"/>
          </a:xfrm>
        </p:spPr>
        <p:txBody>
          <a:bodyPr/>
          <a:lstStyle/>
          <a:p>
            <a:pPr marL="0" indent="0"/>
            <a:endParaRPr lang="de-DE" smtClean="0"/>
          </a:p>
          <a:p>
            <a:pPr marL="0" indent="0"/>
            <a:endParaRPr lang="de-DE" smtClean="0"/>
          </a:p>
        </p:txBody>
      </p:sp>
      <p:pic>
        <p:nvPicPr>
          <p:cNvPr id="55298" name="Picture 3" descr="PICT0551"/>
          <p:cNvPicPr>
            <a:picLocks noChangeAspect="1" noChangeArrowheads="1"/>
          </p:cNvPicPr>
          <p:nvPr/>
        </p:nvPicPr>
        <p:blipFill>
          <a:blip r:embed="rId3"/>
          <a:srcRect/>
          <a:stretch>
            <a:fillRect/>
          </a:stretch>
        </p:blipFill>
        <p:spPr bwMode="auto">
          <a:xfrm>
            <a:off x="0" y="-9525"/>
            <a:ext cx="8054975" cy="5959475"/>
          </a:xfrm>
          <a:prstGeom prst="rect">
            <a:avLst/>
          </a:prstGeom>
          <a:noFill/>
          <a:ln w="9525">
            <a:noFill/>
            <a:miter lim="800000"/>
            <a:headEnd/>
            <a:tailEnd/>
          </a:ln>
        </p:spPr>
      </p:pic>
      <p:sp>
        <p:nvSpPr>
          <p:cNvPr id="1314820" name="Text Box 4"/>
          <p:cNvSpPr txBox="1">
            <a:spLocks noChangeArrowheads="1"/>
          </p:cNvSpPr>
          <p:nvPr/>
        </p:nvSpPr>
        <p:spPr bwMode="auto">
          <a:xfrm>
            <a:off x="179388" y="404813"/>
            <a:ext cx="3168650" cy="461962"/>
          </a:xfrm>
          <a:prstGeom prst="rect">
            <a:avLst/>
          </a:prstGeom>
          <a:solidFill>
            <a:srgbClr val="EAEAEA"/>
          </a:solidFill>
          <a:ln>
            <a:noFill/>
          </a:ln>
          <a:effectLs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a:defRPr/>
            </a:pPr>
            <a:r>
              <a:rPr lang="fr-FR" dirty="0" smtClean="0">
                <a:latin typeface="+mn-lt"/>
              </a:rPr>
              <a:t>Protection insuffisante</a:t>
            </a:r>
            <a:endParaRPr lang="fr-FR" dirty="0">
              <a:latin typeface="+mn-lt"/>
            </a:endParaRPr>
          </a:p>
        </p:txBody>
      </p:sp>
      <p:sp>
        <p:nvSpPr>
          <p:cNvPr id="55300"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31E0D8F0-7F99-4E08-816A-37FB9660BDBF}" type="slidenum">
              <a:rPr lang="en-US" smtClean="0">
                <a:latin typeface="Arial" charset="0"/>
                <a:cs typeface="Arial" charset="0"/>
              </a:rPr>
              <a:pPr fontAlgn="base">
                <a:spcBef>
                  <a:spcPct val="0"/>
                </a:spcBef>
                <a:spcAft>
                  <a:spcPct val="0"/>
                </a:spcAft>
              </a:pPr>
              <a:t>23</a:t>
            </a:fld>
            <a:endParaRPr lang="th-TH" smtClean="0">
              <a:latin typeface="Arial" charset="0"/>
              <a:cs typeface="Arial" charset="0"/>
            </a:endParaRPr>
          </a:p>
        </p:txBody>
      </p:sp>
      <p:sp>
        <p:nvSpPr>
          <p:cNvPr id="5530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idx="1"/>
          </p:nvPr>
        </p:nvSpPr>
        <p:spPr>
          <a:xfrm>
            <a:off x="700088" y="1625600"/>
            <a:ext cx="7966075" cy="3962400"/>
          </a:xfrm>
        </p:spPr>
        <p:txBody>
          <a:bodyPr/>
          <a:lstStyle/>
          <a:p>
            <a:pPr marL="0" indent="0"/>
            <a:endParaRPr lang="de-DE" smtClean="0"/>
          </a:p>
          <a:p>
            <a:pPr marL="0" indent="0"/>
            <a:endParaRPr lang="de-DE" smtClean="0"/>
          </a:p>
        </p:txBody>
      </p:sp>
      <p:pic>
        <p:nvPicPr>
          <p:cNvPr id="57346" name="Picture 3" descr="DSCF0547"/>
          <p:cNvPicPr>
            <a:picLocks noChangeAspect="1" noChangeArrowheads="1"/>
          </p:cNvPicPr>
          <p:nvPr/>
        </p:nvPicPr>
        <p:blipFill>
          <a:blip r:embed="rId3"/>
          <a:srcRect/>
          <a:stretch>
            <a:fillRect/>
          </a:stretch>
        </p:blipFill>
        <p:spPr bwMode="auto">
          <a:xfrm>
            <a:off x="0" y="-6350"/>
            <a:ext cx="7942263" cy="5956300"/>
          </a:xfrm>
          <a:prstGeom prst="rect">
            <a:avLst/>
          </a:prstGeom>
          <a:noFill/>
          <a:ln w="9525">
            <a:noFill/>
            <a:miter lim="800000"/>
            <a:headEnd/>
            <a:tailEnd/>
          </a:ln>
        </p:spPr>
      </p:pic>
      <p:sp>
        <p:nvSpPr>
          <p:cNvPr id="1333252" name="Text Box 4"/>
          <p:cNvSpPr txBox="1">
            <a:spLocks noChangeArrowheads="1"/>
          </p:cNvSpPr>
          <p:nvPr/>
        </p:nvSpPr>
        <p:spPr bwMode="auto">
          <a:xfrm>
            <a:off x="395288" y="347663"/>
            <a:ext cx="5256212" cy="461962"/>
          </a:xfrm>
          <a:prstGeom prst="rect">
            <a:avLst/>
          </a:prstGeom>
          <a:solidFill>
            <a:srgbClr val="EAEAEA"/>
          </a:solidFill>
          <a:ln>
            <a:noFill/>
          </a:ln>
          <a:effectLs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a:defRPr/>
            </a:pPr>
            <a:r>
              <a:rPr lang="fr-FR" dirty="0" smtClean="0">
                <a:latin typeface="+mn-lt"/>
              </a:rPr>
              <a:t>Mise en dépression pour la rénovation</a:t>
            </a:r>
            <a:endParaRPr lang="fr-FR" dirty="0">
              <a:latin typeface="+mn-lt"/>
            </a:endParaRPr>
          </a:p>
        </p:txBody>
      </p:sp>
      <p:sp>
        <p:nvSpPr>
          <p:cNvPr id="57348"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F7852916-7263-4BB5-9C79-2C7DC2A883C9}" type="slidenum">
              <a:rPr lang="en-US" smtClean="0">
                <a:latin typeface="Arial" charset="0"/>
                <a:cs typeface="Arial" charset="0"/>
              </a:rPr>
              <a:pPr fontAlgn="base">
                <a:spcBef>
                  <a:spcPct val="0"/>
                </a:spcBef>
                <a:spcAft>
                  <a:spcPct val="0"/>
                </a:spcAft>
              </a:pPr>
              <a:t>24</a:t>
            </a:fld>
            <a:endParaRPr lang="th-TH" smtClean="0">
              <a:latin typeface="Arial" charset="0"/>
              <a:cs typeface="Arial" charset="0"/>
            </a:endParaRPr>
          </a:p>
        </p:txBody>
      </p:sp>
      <p:sp>
        <p:nvSpPr>
          <p:cNvPr id="5734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lstStyle/>
          <a:p>
            <a:pPr eaLnBrk="1" hangingPunct="1">
              <a:defRPr/>
            </a:pPr>
            <a:r>
              <a:rPr lang="sv-SE" dirty="0" smtClean="0">
                <a:cs typeface="Arial" charset="0"/>
              </a:rPr>
              <a:t>Equipement médical</a:t>
            </a:r>
          </a:p>
        </p:txBody>
      </p:sp>
      <p:sp>
        <p:nvSpPr>
          <p:cNvPr id="59394" name="Platshållare för innehåll 2"/>
          <p:cNvSpPr>
            <a:spLocks noGrp="1"/>
          </p:cNvSpPr>
          <p:nvPr>
            <p:ph idx="1"/>
          </p:nvPr>
        </p:nvSpPr>
        <p:spPr>
          <a:xfrm>
            <a:off x="323850" y="1960563"/>
            <a:ext cx="7620000" cy="4060825"/>
          </a:xfrm>
        </p:spPr>
        <p:txBody>
          <a:bodyPr/>
          <a:lstStyle/>
          <a:p>
            <a:r>
              <a:rPr lang="fr-FR" sz="2400" smtClean="0">
                <a:cs typeface="Arial" charset="0"/>
              </a:rPr>
              <a:t>Séparer les activités propres et sales dans des espaces désignées</a:t>
            </a:r>
          </a:p>
          <a:p>
            <a:r>
              <a:rPr lang="fr-FR" sz="2400" smtClean="0">
                <a:cs typeface="Arial" charset="0"/>
              </a:rPr>
              <a:t>Utiliser de bonnes procédures de nettoyage et de désinfection pour les éléments souillés</a:t>
            </a:r>
          </a:p>
          <a:p>
            <a:pPr lvl="1"/>
            <a:r>
              <a:rPr lang="fr-FR" smtClean="0">
                <a:cs typeface="Arial" charset="0"/>
              </a:rPr>
              <a:t>Par exemple, les bassins et urinaux</a:t>
            </a:r>
          </a:p>
          <a:p>
            <a:r>
              <a:rPr lang="fr-FR" sz="2400" smtClean="0">
                <a:cs typeface="Arial" charset="0"/>
              </a:rPr>
              <a:t>Préparer les perfusions et les injections dans une pièce / espace propre séparé</a:t>
            </a:r>
          </a:p>
          <a:p>
            <a:r>
              <a:rPr lang="fr-FR" sz="2400" smtClean="0">
                <a:cs typeface="Arial" charset="0"/>
              </a:rPr>
              <a:t>Ranger les dispositifs médicaux propres dans un lieu défini</a:t>
            </a:r>
          </a:p>
          <a:p>
            <a:pPr lvl="1"/>
            <a:r>
              <a:rPr lang="fr-FR" smtClean="0">
                <a:cs typeface="Arial" charset="0"/>
              </a:rPr>
              <a:t>Dans des casiers ou armoires fermés</a:t>
            </a:r>
            <a:endParaRPr lang="sv-SE" smtClean="0">
              <a:cs typeface="Arial" charset="0"/>
            </a:endParaRPr>
          </a:p>
        </p:txBody>
      </p:sp>
      <p:sp>
        <p:nvSpPr>
          <p:cNvPr id="59395"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B61A52A-3633-49ED-A5D6-818313E477D7}" type="slidenum">
              <a:rPr lang="en-US" smtClean="0">
                <a:latin typeface="Arial" charset="0"/>
                <a:cs typeface="Arial" charset="0"/>
              </a:rPr>
              <a:pPr fontAlgn="base">
                <a:spcBef>
                  <a:spcPct val="0"/>
                </a:spcBef>
                <a:spcAft>
                  <a:spcPct val="0"/>
                </a:spcAft>
              </a:pPr>
              <a:t>25</a:t>
            </a:fld>
            <a:endParaRPr lang="th-TH" smtClean="0">
              <a:latin typeface="Arial" charset="0"/>
              <a:cs typeface="Arial" charset="0"/>
            </a:endParaRPr>
          </a:p>
        </p:txBody>
      </p:sp>
      <p:sp>
        <p:nvSpPr>
          <p:cNvPr id="59396"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ICT0106"/>
          <p:cNvPicPr>
            <a:picLocks noChangeAspect="1" noChangeArrowheads="1"/>
          </p:cNvPicPr>
          <p:nvPr/>
        </p:nvPicPr>
        <p:blipFill>
          <a:blip r:embed="rId3"/>
          <a:srcRect/>
          <a:stretch>
            <a:fillRect/>
          </a:stretch>
        </p:blipFill>
        <p:spPr bwMode="auto">
          <a:xfrm>
            <a:off x="3492500" y="333375"/>
            <a:ext cx="4737100" cy="5543550"/>
          </a:xfrm>
          <a:prstGeom prst="rect">
            <a:avLst/>
          </a:prstGeom>
          <a:noFill/>
          <a:ln w="9525">
            <a:noFill/>
            <a:miter lim="800000"/>
            <a:headEnd/>
            <a:tailEnd/>
          </a:ln>
        </p:spPr>
      </p:pic>
      <p:sp>
        <p:nvSpPr>
          <p:cNvPr id="61442" name="Text Box 3"/>
          <p:cNvSpPr txBox="1">
            <a:spLocks noChangeArrowheads="1"/>
          </p:cNvSpPr>
          <p:nvPr/>
        </p:nvSpPr>
        <p:spPr bwMode="auto">
          <a:xfrm>
            <a:off x="4763" y="1125538"/>
            <a:ext cx="3343275" cy="3816350"/>
          </a:xfrm>
          <a:prstGeom prst="rect">
            <a:avLst/>
          </a:prstGeom>
          <a:solidFill>
            <a:srgbClr val="EAEAEA"/>
          </a:solidFill>
          <a:ln w="9525">
            <a:noFill/>
            <a:miter lim="800000"/>
            <a:headEnd/>
            <a:tailEnd/>
          </a:ln>
        </p:spPr>
        <p:txBody>
          <a:bodyPr>
            <a:spAutoFit/>
          </a:bodyPr>
          <a:lstStyle/>
          <a:p>
            <a:pPr marL="182563" lvl="1"/>
            <a:r>
              <a:rPr lang="fr-FR" sz="2200">
                <a:latin typeface="Calibri" pitchFamily="34" charset="0"/>
              </a:rPr>
              <a:t>Les perfusions et les seringues ne doivent pas être préparées près des lavabos – risque de transmission par aérosolisation de l’eau</a:t>
            </a:r>
          </a:p>
          <a:p>
            <a:pPr marL="182563" lvl="1"/>
            <a:endParaRPr lang="fr-FR" sz="2200">
              <a:latin typeface="Calibri" pitchFamily="34" charset="0"/>
            </a:endParaRPr>
          </a:p>
          <a:p>
            <a:pPr marL="182563" lvl="1"/>
            <a:r>
              <a:rPr lang="fr-FR" sz="2200">
                <a:latin typeface="Calibri" pitchFamily="34" charset="0"/>
              </a:rPr>
              <a:t>Au moins un protection contre les projections entre l'évier et la zone propre</a:t>
            </a:r>
          </a:p>
        </p:txBody>
      </p:sp>
      <p:sp>
        <p:nvSpPr>
          <p:cNvPr id="61443"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5563A10-B7C1-4974-A9F0-3E6856CB22A9}" type="slidenum">
              <a:rPr lang="en-US" smtClean="0">
                <a:latin typeface="Arial" charset="0"/>
                <a:cs typeface="Arial" charset="0"/>
              </a:rPr>
              <a:pPr fontAlgn="base">
                <a:spcBef>
                  <a:spcPct val="0"/>
                </a:spcBef>
                <a:spcAft>
                  <a:spcPct val="0"/>
                </a:spcAft>
              </a:pPr>
              <a:t>26</a:t>
            </a:fld>
            <a:endParaRPr lang="th-TH" smtClean="0">
              <a:latin typeface="Arial" charset="0"/>
              <a:cs typeface="Arial" charset="0"/>
            </a:endParaRPr>
          </a:p>
        </p:txBody>
      </p:sp>
      <p:sp>
        <p:nvSpPr>
          <p:cNvPr id="61444"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LHKM Lager 5"/>
          <p:cNvPicPr>
            <a:picLocks noChangeAspect="1" noChangeArrowheads="1"/>
          </p:cNvPicPr>
          <p:nvPr/>
        </p:nvPicPr>
        <p:blipFill>
          <a:blip r:embed="rId3"/>
          <a:srcRect/>
          <a:stretch>
            <a:fillRect/>
          </a:stretch>
        </p:blipFill>
        <p:spPr bwMode="auto">
          <a:xfrm>
            <a:off x="395288" y="333375"/>
            <a:ext cx="7705725" cy="5778500"/>
          </a:xfrm>
          <a:prstGeom prst="rect">
            <a:avLst/>
          </a:prstGeom>
          <a:noFill/>
          <a:ln w="9525">
            <a:noFill/>
            <a:miter lim="800000"/>
            <a:headEnd/>
            <a:tailEnd/>
          </a:ln>
        </p:spPr>
      </p:pic>
      <p:sp>
        <p:nvSpPr>
          <p:cNvPr id="1402883" name="Text Box 3"/>
          <p:cNvSpPr txBox="1">
            <a:spLocks noChangeArrowheads="1"/>
          </p:cNvSpPr>
          <p:nvPr/>
        </p:nvSpPr>
        <p:spPr bwMode="auto">
          <a:xfrm>
            <a:off x="0" y="290513"/>
            <a:ext cx="7239000" cy="830262"/>
          </a:xfrm>
          <a:prstGeom prst="rect">
            <a:avLst/>
          </a:prstGeom>
          <a:solidFill>
            <a:srgbClr val="EAEAEA"/>
          </a:solidFill>
          <a:ln>
            <a:noFill/>
          </a:ln>
          <a:effectLst/>
          <a:extLst/>
        </p:spPr>
        <p:txBody>
          <a:bodyPr>
            <a:spAutoFit/>
          </a:bodyPr>
          <a:lstStyle/>
          <a:p>
            <a:pPr lvl="1">
              <a:defRPr/>
            </a:pPr>
            <a:r>
              <a:rPr lang="fr-FR" sz="2400" dirty="0">
                <a:latin typeface="+mn-lt"/>
              </a:rPr>
              <a:t>Mauvais stockage de produits stériles (ce sont des cathéters cardiaques)</a:t>
            </a:r>
            <a:endParaRPr lang="de-DE" sz="2400" dirty="0">
              <a:latin typeface="+mn-lt"/>
            </a:endParaRPr>
          </a:p>
        </p:txBody>
      </p:sp>
      <p:sp>
        <p:nvSpPr>
          <p:cNvPr id="63491"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FB5DC6B-F201-4C3E-BEF1-CF2EB438412F}" type="slidenum">
              <a:rPr lang="en-US" smtClean="0">
                <a:latin typeface="Arial" charset="0"/>
                <a:cs typeface="Arial" charset="0"/>
              </a:rPr>
              <a:pPr fontAlgn="base">
                <a:spcBef>
                  <a:spcPct val="0"/>
                </a:spcBef>
                <a:spcAft>
                  <a:spcPct val="0"/>
                </a:spcAft>
              </a:pPr>
              <a:t>27</a:t>
            </a:fld>
            <a:endParaRPr lang="th-TH" smtClean="0">
              <a:latin typeface="Arial" charset="0"/>
              <a:cs typeface="Arial" charset="0"/>
            </a:endParaRPr>
          </a:p>
        </p:txBody>
      </p:sp>
      <p:sp>
        <p:nvSpPr>
          <p:cNvPr id="63492"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a:xfrm>
            <a:off x="457200" y="115888"/>
            <a:ext cx="7620000" cy="1143000"/>
          </a:xfrm>
        </p:spPr>
        <p:txBody>
          <a:bodyPr>
            <a:normAutofit fontScale="90000"/>
          </a:bodyPr>
          <a:lstStyle/>
          <a:p>
            <a:pPr eaLnBrk="1" hangingPunct="1">
              <a:defRPr/>
            </a:pPr>
            <a:r>
              <a:rPr lang="sv-SE" dirty="0">
                <a:cs typeface="Arial" charset="0"/>
              </a:rPr>
              <a:t>Alimentation, buanderie et déchets</a:t>
            </a:r>
            <a:endParaRPr lang="sv-SE" dirty="0" smtClean="0">
              <a:cs typeface="Arial" charset="0"/>
            </a:endParaRPr>
          </a:p>
        </p:txBody>
      </p:sp>
      <p:sp>
        <p:nvSpPr>
          <p:cNvPr id="65538" name="Platshållare för innehåll 2"/>
          <p:cNvSpPr>
            <a:spLocks noGrp="1"/>
          </p:cNvSpPr>
          <p:nvPr>
            <p:ph idx="1"/>
          </p:nvPr>
        </p:nvSpPr>
        <p:spPr/>
        <p:txBody>
          <a:bodyPr/>
          <a:lstStyle/>
          <a:p>
            <a:pPr eaLnBrk="1" hangingPunct="1"/>
            <a:r>
              <a:rPr lang="fr-FR" sz="2800" smtClean="0">
                <a:cs typeface="Arial" charset="0"/>
              </a:rPr>
              <a:t>Préparer la nourriture pour les patients dans une cuisine propre par un personnel qualifié</a:t>
            </a:r>
          </a:p>
          <a:p>
            <a:pPr eaLnBrk="1" hangingPunct="1"/>
            <a:r>
              <a:rPr lang="fr-FR" sz="2800" smtClean="0">
                <a:cs typeface="Arial" charset="0"/>
              </a:rPr>
              <a:t>Les aliments chauds doivent être consommés à chaud ou refroidis avant le stockage</a:t>
            </a:r>
          </a:p>
          <a:p>
            <a:pPr eaLnBrk="1" hangingPunct="1"/>
            <a:r>
              <a:rPr lang="fr-FR" sz="2800" smtClean="0">
                <a:cs typeface="Arial" charset="0"/>
              </a:rPr>
              <a:t>Les draps et les vêtements de travail doivent être lavés dans une blanchisserie de l'hôpital</a:t>
            </a:r>
          </a:p>
          <a:p>
            <a:pPr lvl="1" eaLnBrk="1" hangingPunct="1"/>
            <a:r>
              <a:rPr lang="fr-FR" sz="2800" smtClean="0">
                <a:cs typeface="Arial" charset="0"/>
              </a:rPr>
              <a:t>Stocker sec et propre</a:t>
            </a:r>
          </a:p>
          <a:p>
            <a:pPr eaLnBrk="1" hangingPunct="1"/>
            <a:r>
              <a:rPr lang="fr-FR" sz="2800" smtClean="0">
                <a:cs typeface="Arial" charset="0"/>
              </a:rPr>
              <a:t>Des lignes directrices de gestion des déchets disponibles</a:t>
            </a:r>
            <a:endParaRPr lang="sv-SE" sz="2800" smtClean="0">
              <a:cs typeface="Arial" charset="0"/>
            </a:endParaRPr>
          </a:p>
        </p:txBody>
      </p:sp>
      <p:sp>
        <p:nvSpPr>
          <p:cNvPr id="6553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709E0F8-6A44-4015-978C-D858E8F936ED}" type="slidenum">
              <a:rPr lang="en-US" smtClean="0">
                <a:latin typeface="Arial" charset="0"/>
                <a:cs typeface="Arial" charset="0"/>
              </a:rPr>
              <a:pPr fontAlgn="base">
                <a:spcBef>
                  <a:spcPct val="0"/>
                </a:spcBef>
                <a:spcAft>
                  <a:spcPct val="0"/>
                </a:spcAft>
              </a:pPr>
              <a:t>28</a:t>
            </a:fld>
            <a:endParaRPr lang="th-TH" smtClean="0">
              <a:latin typeface="Arial" charset="0"/>
              <a:cs typeface="Arial" charset="0"/>
            </a:endParaRPr>
          </a:p>
        </p:txBody>
      </p:sp>
      <p:sp>
        <p:nvSpPr>
          <p:cNvPr id="65540"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p:cNvPicPr>
            <a:picLocks noChangeAspect="1" noChangeArrowheads="1"/>
          </p:cNvPicPr>
          <p:nvPr/>
        </p:nvPicPr>
        <p:blipFill>
          <a:blip r:embed="rId3"/>
          <a:srcRect/>
          <a:stretch>
            <a:fillRect/>
          </a:stretch>
        </p:blipFill>
        <p:spPr bwMode="auto">
          <a:xfrm>
            <a:off x="179388" y="404813"/>
            <a:ext cx="4102100" cy="5470525"/>
          </a:xfrm>
          <a:prstGeom prst="rect">
            <a:avLst/>
          </a:prstGeom>
          <a:noFill/>
          <a:ln w="9525">
            <a:noFill/>
            <a:miter lim="800000"/>
            <a:headEnd/>
            <a:tailEnd/>
          </a:ln>
        </p:spPr>
      </p:pic>
      <p:sp>
        <p:nvSpPr>
          <p:cNvPr id="1235972" name="Text Box 4"/>
          <p:cNvSpPr txBox="1">
            <a:spLocks noChangeArrowheads="1"/>
          </p:cNvSpPr>
          <p:nvPr/>
        </p:nvSpPr>
        <p:spPr bwMode="auto">
          <a:xfrm>
            <a:off x="4643438" y="2997200"/>
            <a:ext cx="3529012" cy="463550"/>
          </a:xfrm>
          <a:prstGeom prst="rect">
            <a:avLst/>
          </a:prstGeom>
          <a:noFill/>
          <a:ln>
            <a:noFill/>
          </a:ln>
          <a:effectLst/>
          <a:extLst/>
        </p:spPr>
        <p:txBody>
          <a:bodyPr lIns="90000" tIns="46800" rIns="90000" bIns="46800">
            <a:spAutoFit/>
          </a:bodyPr>
          <a:lstStyle/>
          <a:p>
            <a:pPr>
              <a:defRPr/>
            </a:pPr>
            <a:r>
              <a:rPr lang="fr-FR" sz="2400" dirty="0">
                <a:latin typeface="+mn-lt"/>
              </a:rPr>
              <a:t>Laveur – désinfecteur de lit</a:t>
            </a:r>
            <a:endParaRPr lang="fr-FR" sz="2400" dirty="0">
              <a:latin typeface="+mn-lt"/>
            </a:endParaRPr>
          </a:p>
        </p:txBody>
      </p:sp>
      <p:sp>
        <p:nvSpPr>
          <p:cNvPr id="67587"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4743FD11-14CA-4296-A07D-95732389092C}" type="slidenum">
              <a:rPr lang="en-US" smtClean="0">
                <a:latin typeface="Arial" charset="0"/>
                <a:cs typeface="Arial" charset="0"/>
              </a:rPr>
              <a:pPr fontAlgn="base">
                <a:spcBef>
                  <a:spcPct val="0"/>
                </a:spcBef>
                <a:spcAft>
                  <a:spcPct val="0"/>
                </a:spcAft>
              </a:pPr>
              <a:t>29</a:t>
            </a:fld>
            <a:endParaRPr lang="th-TH" smtClean="0">
              <a:latin typeface="Arial" charset="0"/>
              <a:cs typeface="Arial" charset="0"/>
            </a:endParaRPr>
          </a:p>
        </p:txBody>
      </p:sp>
      <p:sp>
        <p:nvSpPr>
          <p:cNvPr id="67588"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cs typeface="+mj-cs"/>
              </a:rPr>
              <a:t>Temps nécessaire</a:t>
            </a:r>
            <a:endParaRPr lang="fr-FR" dirty="0">
              <a:cs typeface="+mj-cs"/>
            </a:endParaRPr>
          </a:p>
        </p:txBody>
      </p:sp>
      <p:sp>
        <p:nvSpPr>
          <p:cNvPr id="14338" name="Content Placeholder 2"/>
          <p:cNvSpPr>
            <a:spLocks noGrp="1"/>
          </p:cNvSpPr>
          <p:nvPr>
            <p:ph idx="1"/>
          </p:nvPr>
        </p:nvSpPr>
        <p:spPr>
          <a:xfrm>
            <a:off x="457200" y="1887538"/>
            <a:ext cx="7620000" cy="893762"/>
          </a:xfrm>
        </p:spPr>
        <p:txBody>
          <a:bodyPr/>
          <a:lstStyle/>
          <a:p>
            <a:r>
              <a:rPr lang="en-US" sz="2800" smtClean="0"/>
              <a:t>50 minutes</a:t>
            </a:r>
          </a:p>
        </p:txBody>
      </p:sp>
      <p:sp>
        <p:nvSpPr>
          <p:cNvPr id="14339"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51184D2-CF11-40AD-8AF1-970939577638}" type="slidenum">
              <a:rPr lang="en-US" smtClean="0">
                <a:latin typeface="Arial" charset="0"/>
                <a:cs typeface="Arial" charset="0"/>
              </a:rPr>
              <a:pPr fontAlgn="base">
                <a:spcBef>
                  <a:spcPct val="0"/>
                </a:spcBef>
                <a:spcAft>
                  <a:spcPct val="0"/>
                </a:spcAft>
              </a:pPr>
              <a:t>3</a:t>
            </a:fld>
            <a:endParaRPr lang="th-TH" smtClean="0">
              <a:latin typeface="Arial" charset="0"/>
              <a:cs typeface="Arial" charset="0"/>
            </a:endParaRPr>
          </a:p>
        </p:txBody>
      </p:sp>
      <p:sp>
        <p:nvSpPr>
          <p:cNvPr id="14340"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0"/>
          </p:nvPr>
        </p:nvSpPr>
        <p:spPr bwMode="auto">
          <a:xfrm>
            <a:off x="6705600" y="1646238"/>
            <a:ext cx="2438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3F73180-8861-4CDF-96BB-27D33BA6C63B}" type="slidenum">
              <a:rPr lang="en-US" smtClean="0">
                <a:latin typeface="Arial" charset="0"/>
                <a:cs typeface="Arial" charset="0"/>
              </a:rPr>
              <a:pPr fontAlgn="base">
                <a:spcBef>
                  <a:spcPct val="0"/>
                </a:spcBef>
                <a:spcAft>
                  <a:spcPct val="0"/>
                </a:spcAft>
              </a:pPr>
              <a:t>30</a:t>
            </a:fld>
            <a:endParaRPr lang="en-US" smtClean="0">
              <a:latin typeface="Arial" charset="0"/>
              <a:cs typeface="Arial" charset="0"/>
            </a:endParaRPr>
          </a:p>
        </p:txBody>
      </p:sp>
      <p:sp>
        <p:nvSpPr>
          <p:cNvPr id="1136642" name="Text Box 2"/>
          <p:cNvSpPr txBox="1">
            <a:spLocks noChangeArrowheads="1"/>
          </p:cNvSpPr>
          <p:nvPr/>
        </p:nvSpPr>
        <p:spPr bwMode="auto">
          <a:xfrm>
            <a:off x="1943100" y="1268413"/>
            <a:ext cx="4356100" cy="831850"/>
          </a:xfrm>
          <a:prstGeom prst="rect">
            <a:avLst/>
          </a:prstGeom>
          <a:solidFill>
            <a:srgbClr val="EAEAEA"/>
          </a:solidFill>
          <a:ln>
            <a:noFill/>
          </a:ln>
          <a:effectLst/>
          <a:extLst/>
        </p:spPr>
        <p:txBody>
          <a:bodyPr>
            <a:spAutoFit/>
          </a:bodyPr>
          <a:lstStyle/>
          <a:p>
            <a:pPr marL="234950" lvl="1">
              <a:defRPr/>
            </a:pPr>
            <a:r>
              <a:rPr lang="fr-FR" sz="2400" dirty="0">
                <a:latin typeface="+mn-lt"/>
              </a:rPr>
              <a:t>Travail propre et sale dans des locaux / zones différentes</a:t>
            </a:r>
            <a:endParaRPr lang="de-DE" sz="1100" dirty="0"/>
          </a:p>
        </p:txBody>
      </p:sp>
      <p:pic>
        <p:nvPicPr>
          <p:cNvPr id="69635" name="Picture 4" descr="PICT0534"/>
          <p:cNvPicPr>
            <a:picLocks noChangeAspect="1" noChangeArrowheads="1"/>
          </p:cNvPicPr>
          <p:nvPr/>
        </p:nvPicPr>
        <p:blipFill>
          <a:blip r:embed="rId3"/>
          <a:srcRect/>
          <a:stretch>
            <a:fillRect/>
          </a:stretch>
        </p:blipFill>
        <p:spPr bwMode="auto">
          <a:xfrm>
            <a:off x="2195513" y="2349500"/>
            <a:ext cx="3851275" cy="2887663"/>
          </a:xfrm>
          <a:prstGeom prst="rect">
            <a:avLst/>
          </a:prstGeom>
          <a:noFill/>
          <a:ln w="9525">
            <a:noFill/>
            <a:miter lim="800000"/>
            <a:headEnd/>
            <a:tailEnd/>
          </a:ln>
        </p:spPr>
      </p:pic>
      <p:sp>
        <p:nvSpPr>
          <p:cNvPr id="69636" name="Date Placeholder 2"/>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normAutofit fontScale="90000"/>
          </a:bodyPr>
          <a:lstStyle/>
          <a:p>
            <a:pPr eaLnBrk="1" hangingPunct="1">
              <a:defRPr/>
            </a:pPr>
            <a:r>
              <a:rPr lang="sv-SE" dirty="0" smtClean="0">
                <a:cs typeface="Arial" charset="0"/>
              </a:rPr>
              <a:t>Considérations </a:t>
            </a:r>
            <a:r>
              <a:rPr lang="sv-SE" dirty="0">
                <a:cs typeface="Arial" charset="0"/>
              </a:rPr>
              <a:t>relatives aux ressources</a:t>
            </a:r>
            <a:endParaRPr lang="sv-SE" dirty="0" smtClean="0">
              <a:cs typeface="Arial" charset="0"/>
            </a:endParaRPr>
          </a:p>
        </p:txBody>
      </p:sp>
      <p:sp>
        <p:nvSpPr>
          <p:cNvPr id="71682" name="Platshållare för innehåll 2"/>
          <p:cNvSpPr>
            <a:spLocks noGrp="1"/>
          </p:cNvSpPr>
          <p:nvPr>
            <p:ph idx="1"/>
          </p:nvPr>
        </p:nvSpPr>
        <p:spPr>
          <a:xfrm>
            <a:off x="468313" y="1844675"/>
            <a:ext cx="7620000" cy="3989388"/>
          </a:xfrm>
        </p:spPr>
        <p:txBody>
          <a:bodyPr/>
          <a:lstStyle/>
          <a:p>
            <a:pPr eaLnBrk="1" hangingPunct="1"/>
            <a:r>
              <a:rPr lang="fr-FR" sz="2600" smtClean="0">
                <a:cs typeface="Arial" charset="0"/>
              </a:rPr>
              <a:t>Combien de jours de soins et de patients externes pourrez vous accueillir ?</a:t>
            </a:r>
          </a:p>
          <a:p>
            <a:pPr eaLnBrk="1" hangingPunct="1"/>
            <a:r>
              <a:rPr lang="fr-FR" sz="2600" smtClean="0">
                <a:cs typeface="Arial" charset="0"/>
              </a:rPr>
              <a:t>Combien de malades hospitalisés, comment sont-ils malades et combien de temps vont-ils rester à l'hôpital?</a:t>
            </a:r>
          </a:p>
          <a:p>
            <a:pPr eaLnBrk="1" hangingPunct="1"/>
            <a:r>
              <a:rPr lang="fr-FR" sz="2600" smtClean="0">
                <a:cs typeface="Arial" charset="0"/>
              </a:rPr>
              <a:t>Les patients auront besoin davantage d'intimité pour les interventions / procédures</a:t>
            </a:r>
          </a:p>
          <a:p>
            <a:pPr eaLnBrk="1" hangingPunct="1"/>
            <a:r>
              <a:rPr lang="fr-FR" sz="2600" smtClean="0">
                <a:cs typeface="Arial" charset="0"/>
              </a:rPr>
              <a:t>De combien de personnel disposez-vous par patient?</a:t>
            </a:r>
          </a:p>
          <a:p>
            <a:pPr eaLnBrk="1" hangingPunct="1"/>
            <a:r>
              <a:rPr lang="fr-FR" sz="2600" smtClean="0">
                <a:cs typeface="Arial" charset="0"/>
              </a:rPr>
              <a:t>Combien d’auxiliaires non qualifiés?</a:t>
            </a:r>
            <a:endParaRPr lang="sv-SE" sz="2600" smtClean="0">
              <a:cs typeface="Arial" charset="0"/>
            </a:endParaRPr>
          </a:p>
        </p:txBody>
      </p:sp>
      <p:sp>
        <p:nvSpPr>
          <p:cNvPr id="71683"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308BFF8-BF75-4066-A21A-924ABF0C6EAE}" type="slidenum">
              <a:rPr lang="en-US" smtClean="0">
                <a:latin typeface="Arial" charset="0"/>
                <a:cs typeface="Arial" charset="0"/>
              </a:rPr>
              <a:pPr fontAlgn="base">
                <a:spcBef>
                  <a:spcPct val="0"/>
                </a:spcBef>
                <a:spcAft>
                  <a:spcPct val="0"/>
                </a:spcAft>
              </a:pPr>
              <a:t>31</a:t>
            </a:fld>
            <a:endParaRPr lang="th-TH" smtClean="0">
              <a:latin typeface="Arial" charset="0"/>
              <a:cs typeface="Arial" charset="0"/>
            </a:endParaRPr>
          </a:p>
        </p:txBody>
      </p:sp>
      <p:sp>
        <p:nvSpPr>
          <p:cNvPr id="71684"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normAutofit fontScale="90000"/>
          </a:bodyPr>
          <a:lstStyle/>
          <a:p>
            <a:pPr eaLnBrk="1" hangingPunct="1">
              <a:defRPr/>
            </a:pPr>
            <a:r>
              <a:rPr lang="fr-FR" dirty="0" smtClean="0">
                <a:cs typeface="Arial" charset="0"/>
              </a:rPr>
              <a:t>Equipe Opérationnelle d’Hygiène Hospitalière </a:t>
            </a:r>
            <a:r>
              <a:rPr lang="fr-FR" sz="3100" b="1" dirty="0" smtClean="0">
                <a:cs typeface="Arial" charset="0"/>
              </a:rPr>
              <a:t>- 1</a:t>
            </a:r>
          </a:p>
        </p:txBody>
      </p:sp>
      <p:sp>
        <p:nvSpPr>
          <p:cNvPr id="73730" name="Platshållare för innehåll 2"/>
          <p:cNvSpPr>
            <a:spLocks noGrp="1"/>
          </p:cNvSpPr>
          <p:nvPr>
            <p:ph idx="1"/>
          </p:nvPr>
        </p:nvSpPr>
        <p:spPr>
          <a:xfrm>
            <a:off x="395288" y="1773238"/>
            <a:ext cx="7632700" cy="4679950"/>
          </a:xfrm>
        </p:spPr>
        <p:txBody>
          <a:bodyPr/>
          <a:lstStyle/>
          <a:p>
            <a:pPr eaLnBrk="1" hangingPunct="1"/>
            <a:r>
              <a:rPr lang="fr-FR" sz="2800" smtClean="0">
                <a:cs typeface="Arial" charset="0"/>
              </a:rPr>
              <a:t>L’EOHH tisse un lien entre le personnel médical, les architectes et les ingénieurs</a:t>
            </a:r>
          </a:p>
          <a:p>
            <a:pPr eaLnBrk="1" hangingPunct="1"/>
            <a:r>
              <a:rPr lang="fr-FR" sz="2800" smtClean="0">
                <a:cs typeface="Arial" charset="0"/>
              </a:rPr>
              <a:t>Donne la priorité aux zones avec des patients à risque d’infection :</a:t>
            </a:r>
          </a:p>
          <a:p>
            <a:pPr lvl="1" eaLnBrk="1" hangingPunct="1"/>
            <a:r>
              <a:rPr lang="fr-FR" sz="2600" smtClean="0">
                <a:cs typeface="Arial" charset="0"/>
              </a:rPr>
              <a:t>Salles d’opération et d'accouchement</a:t>
            </a:r>
          </a:p>
          <a:p>
            <a:pPr lvl="1" eaLnBrk="1" hangingPunct="1"/>
            <a:r>
              <a:rPr lang="fr-FR" sz="2600" smtClean="0">
                <a:cs typeface="Arial" charset="0"/>
              </a:rPr>
              <a:t>Unités de soins intensifs</a:t>
            </a:r>
          </a:p>
          <a:p>
            <a:pPr lvl="1" eaLnBrk="1" hangingPunct="1"/>
            <a:r>
              <a:rPr lang="fr-FR" sz="2600" smtClean="0">
                <a:cs typeface="Arial" charset="0"/>
              </a:rPr>
              <a:t>Salles d'urgence</a:t>
            </a:r>
            <a:endParaRPr lang="sv-SE" smtClean="0">
              <a:cs typeface="Arial" charset="0"/>
            </a:endParaRPr>
          </a:p>
        </p:txBody>
      </p:sp>
      <p:pic>
        <p:nvPicPr>
          <p:cNvPr id="73731" name="Picture 3"/>
          <p:cNvPicPr>
            <a:picLocks noChangeAspect="1" noChangeArrowheads="1"/>
          </p:cNvPicPr>
          <p:nvPr/>
        </p:nvPicPr>
        <p:blipFill>
          <a:blip r:embed="rId3">
            <a:lum bright="10000" contrast="20000"/>
          </a:blip>
          <a:srcRect/>
          <a:stretch>
            <a:fillRect/>
          </a:stretch>
        </p:blipFill>
        <p:spPr bwMode="auto">
          <a:xfrm>
            <a:off x="4427538" y="4149725"/>
            <a:ext cx="3168650" cy="1946275"/>
          </a:xfrm>
          <a:prstGeom prst="rect">
            <a:avLst/>
          </a:prstGeom>
          <a:noFill/>
          <a:ln w="9525">
            <a:noFill/>
            <a:miter lim="800000"/>
            <a:headEnd/>
            <a:tailEnd/>
          </a:ln>
        </p:spPr>
      </p:pic>
      <p:sp>
        <p:nvSpPr>
          <p:cNvPr id="73732"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046EC78-D248-4B40-B797-E9A86D0CB132}" type="slidenum">
              <a:rPr lang="en-US" smtClean="0">
                <a:latin typeface="Arial" charset="0"/>
                <a:cs typeface="Arial" charset="0"/>
              </a:rPr>
              <a:pPr fontAlgn="base">
                <a:spcBef>
                  <a:spcPct val="0"/>
                </a:spcBef>
                <a:spcAft>
                  <a:spcPct val="0"/>
                </a:spcAft>
              </a:pPr>
              <a:t>32</a:t>
            </a:fld>
            <a:endParaRPr lang="th-TH" smtClean="0">
              <a:latin typeface="Arial" charset="0"/>
              <a:cs typeface="Arial" charset="0"/>
            </a:endParaRPr>
          </a:p>
        </p:txBody>
      </p:sp>
      <p:sp>
        <p:nvSpPr>
          <p:cNvPr id="7373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lstStyle/>
          <a:p>
            <a:pPr eaLnBrk="1" hangingPunct="1">
              <a:defRPr/>
            </a:pPr>
            <a:r>
              <a:rPr lang="fr-FR" sz="4100" dirty="0" smtClean="0">
                <a:cs typeface="Arial" charset="0"/>
              </a:rPr>
              <a:t>Equipe Opérationnelle d’Hygiène Hospitalière </a:t>
            </a:r>
            <a:r>
              <a:rPr lang="fr-FR" sz="2800" b="1" dirty="0" smtClean="0">
                <a:cs typeface="Arial" charset="0"/>
              </a:rPr>
              <a:t>- 2</a:t>
            </a:r>
          </a:p>
        </p:txBody>
      </p:sp>
      <p:sp>
        <p:nvSpPr>
          <p:cNvPr id="75778" name="Platshållare för innehåll 2"/>
          <p:cNvSpPr>
            <a:spLocks noGrp="1"/>
          </p:cNvSpPr>
          <p:nvPr>
            <p:ph idx="1"/>
          </p:nvPr>
        </p:nvSpPr>
        <p:spPr>
          <a:xfrm>
            <a:off x="457200" y="2565400"/>
            <a:ext cx="7620000" cy="2159000"/>
          </a:xfrm>
        </p:spPr>
        <p:txBody>
          <a:bodyPr/>
          <a:lstStyle/>
          <a:p>
            <a:pPr eaLnBrk="1" hangingPunct="1"/>
            <a:r>
              <a:rPr lang="fr-FR" sz="2800" smtClean="0">
                <a:cs typeface="Arial" charset="0"/>
              </a:rPr>
              <a:t>Participe à la conception initiale du bâtiment</a:t>
            </a:r>
          </a:p>
          <a:p>
            <a:pPr eaLnBrk="1" hangingPunct="1"/>
            <a:r>
              <a:rPr lang="fr-FR" sz="2800" smtClean="0">
                <a:cs typeface="Arial" charset="0"/>
              </a:rPr>
              <a:t>Considère le flux des patients, du personnel et des équipements</a:t>
            </a:r>
          </a:p>
          <a:p>
            <a:pPr eaLnBrk="1" hangingPunct="1"/>
            <a:r>
              <a:rPr lang="fr-FR" sz="2800" smtClean="0">
                <a:cs typeface="Arial" charset="0"/>
              </a:rPr>
              <a:t>S’impliquer avec la direction de l'établissement</a:t>
            </a:r>
            <a:endParaRPr lang="sv-SE" sz="2800" smtClean="0">
              <a:cs typeface="Arial" charset="0"/>
            </a:endParaRPr>
          </a:p>
        </p:txBody>
      </p:sp>
      <p:sp>
        <p:nvSpPr>
          <p:cNvPr id="7577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DE19B3C3-3EE1-4D06-A70E-6C5347FE78F6}" type="slidenum">
              <a:rPr lang="en-US" smtClean="0">
                <a:latin typeface="Arial" charset="0"/>
                <a:cs typeface="Arial" charset="0"/>
              </a:rPr>
              <a:pPr fontAlgn="base">
                <a:spcBef>
                  <a:spcPct val="0"/>
                </a:spcBef>
                <a:spcAft>
                  <a:spcPct val="0"/>
                </a:spcAft>
              </a:pPr>
              <a:t>33</a:t>
            </a:fld>
            <a:endParaRPr lang="th-TH" smtClean="0">
              <a:latin typeface="Arial" charset="0"/>
              <a:cs typeface="Arial" charset="0"/>
            </a:endParaRPr>
          </a:p>
        </p:txBody>
      </p:sp>
      <p:sp>
        <p:nvSpPr>
          <p:cNvPr id="75780"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457200" y="274638"/>
            <a:ext cx="7786688" cy="1143000"/>
          </a:xfrm>
        </p:spPr>
        <p:txBody>
          <a:bodyPr wrap="square" numCol="1" anchorCtr="0" compatLnSpc="1">
            <a:prstTxWarp prst="textNoShape">
              <a:avLst/>
            </a:prstTxWarp>
            <a:normAutofit fontScale="90000"/>
          </a:bodyPr>
          <a:lstStyle/>
          <a:p>
            <a:pPr eaLnBrk="1" hangingPunct="1">
              <a:defRPr/>
            </a:pPr>
            <a:r>
              <a:rPr lang="sv-SE" sz="4100" dirty="0" smtClean="0">
                <a:cs typeface="Arial" charset="0"/>
              </a:rPr>
              <a:t>Recommandations pour la construction SIG-IFIC - 2012</a:t>
            </a:r>
          </a:p>
        </p:txBody>
      </p:sp>
      <p:sp>
        <p:nvSpPr>
          <p:cNvPr id="18435" name="Platshållare för innehåll 2"/>
          <p:cNvSpPr>
            <a:spLocks noGrp="1"/>
          </p:cNvSpPr>
          <p:nvPr>
            <p:ph idx="1"/>
          </p:nvPr>
        </p:nvSpPr>
        <p:spPr>
          <a:xfrm>
            <a:off x="457200" y="1868488"/>
            <a:ext cx="7620000" cy="4800600"/>
          </a:xfrm>
        </p:spPr>
        <p:txBody>
          <a:bodyPr>
            <a:normAutofit/>
          </a:bodyPr>
          <a:lstStyle/>
          <a:p>
            <a:pPr eaLnBrk="1" hangingPunct="1">
              <a:defRPr/>
            </a:pPr>
            <a:r>
              <a:rPr lang="fr-FR" sz="2800" dirty="0">
                <a:cs typeface="Arial" charset="0"/>
              </a:rPr>
              <a:t>Conception d'un service général</a:t>
            </a:r>
          </a:p>
          <a:p>
            <a:pPr eaLnBrk="1" hangingPunct="1">
              <a:defRPr/>
            </a:pPr>
            <a:r>
              <a:rPr lang="fr-FR" sz="2800" dirty="0">
                <a:cs typeface="Arial" charset="0"/>
              </a:rPr>
              <a:t>Protection des patients immunodéprimés pendant des chantiers de construction</a:t>
            </a:r>
          </a:p>
          <a:p>
            <a:pPr eaLnBrk="1" hangingPunct="1">
              <a:defRPr/>
            </a:pPr>
            <a:r>
              <a:rPr lang="fr-FR" sz="2800" dirty="0">
                <a:cs typeface="Arial" charset="0"/>
              </a:rPr>
              <a:t>Unité d'urgence</a:t>
            </a:r>
          </a:p>
          <a:p>
            <a:pPr eaLnBrk="1" hangingPunct="1">
              <a:defRPr/>
            </a:pPr>
            <a:r>
              <a:rPr lang="fr-FR" sz="2800" dirty="0">
                <a:cs typeface="Arial" charset="0"/>
              </a:rPr>
              <a:t>Conception d'unités de soins intensifs</a:t>
            </a:r>
          </a:p>
          <a:p>
            <a:pPr eaLnBrk="1" hangingPunct="1">
              <a:defRPr/>
            </a:pPr>
            <a:r>
              <a:rPr lang="fr-FR" sz="2800" dirty="0">
                <a:cs typeface="Arial" charset="0"/>
              </a:rPr>
              <a:t>Conception d'un bloc de chirurgie</a:t>
            </a:r>
          </a:p>
          <a:p>
            <a:pPr eaLnBrk="1" hangingPunct="1">
              <a:defRPr/>
            </a:pPr>
            <a:r>
              <a:rPr lang="fr-FR" sz="2800" dirty="0">
                <a:cs typeface="Arial" charset="0"/>
              </a:rPr>
              <a:t>Ventilation pour prévenir la transmission aéroportée</a:t>
            </a:r>
            <a:endParaRPr lang="en-US" sz="2800" dirty="0">
              <a:cs typeface="Arial" charset="0"/>
            </a:endParaRPr>
          </a:p>
          <a:p>
            <a:pPr marL="114300" indent="0" eaLnBrk="1" hangingPunct="1">
              <a:buFont typeface="Arial" charset="0"/>
              <a:buNone/>
              <a:defRPr/>
            </a:pPr>
            <a:r>
              <a:rPr lang="en-US" sz="2400" dirty="0" smtClean="0">
                <a:cs typeface="Arial" charset="0"/>
              </a:rPr>
              <a:t>Pour </a:t>
            </a:r>
            <a:r>
              <a:rPr lang="en-US" sz="2400" dirty="0" err="1" smtClean="0">
                <a:cs typeface="Arial" charset="0"/>
              </a:rPr>
              <a:t>en</a:t>
            </a:r>
            <a:r>
              <a:rPr lang="en-US" sz="2400" dirty="0" smtClean="0">
                <a:cs typeface="Arial" charset="0"/>
              </a:rPr>
              <a:t> savoir plus : </a:t>
            </a:r>
            <a:r>
              <a:rPr lang="en-US" sz="2400" dirty="0" smtClean="0">
                <a:cs typeface="Arial" charset="0"/>
                <a:hlinkClick r:id="rId3"/>
              </a:rPr>
              <a:t>www.theific.org</a:t>
            </a:r>
            <a:r>
              <a:rPr lang="en-US" sz="2400" dirty="0" smtClean="0">
                <a:cs typeface="Arial" charset="0"/>
              </a:rPr>
              <a:t> </a:t>
            </a:r>
            <a:endParaRPr lang="sv-SE" sz="2400" dirty="0" smtClean="0">
              <a:cs typeface="Arial" charset="0"/>
            </a:endParaRPr>
          </a:p>
        </p:txBody>
      </p:sp>
      <p:sp>
        <p:nvSpPr>
          <p:cNvPr id="77827"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8C266979-F982-4367-852B-61E0376C7855}" type="slidenum">
              <a:rPr lang="en-US" smtClean="0">
                <a:latin typeface="Arial" charset="0"/>
                <a:cs typeface="Arial" charset="0"/>
              </a:rPr>
              <a:pPr fontAlgn="base">
                <a:spcBef>
                  <a:spcPct val="0"/>
                </a:spcBef>
                <a:spcAft>
                  <a:spcPct val="0"/>
                </a:spcAft>
              </a:pPr>
              <a:t>34</a:t>
            </a:fld>
            <a:endParaRPr lang="th-TH" smtClean="0">
              <a:latin typeface="Arial" charset="0"/>
              <a:cs typeface="Arial" charset="0"/>
            </a:endParaRPr>
          </a:p>
        </p:txBody>
      </p:sp>
      <p:sp>
        <p:nvSpPr>
          <p:cNvPr id="77828"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93775"/>
          </a:xfrm>
        </p:spPr>
        <p:txBody>
          <a:bodyPr/>
          <a:lstStyle/>
          <a:p>
            <a:pPr>
              <a:defRPr/>
            </a:pPr>
            <a:r>
              <a:rPr lang="fr-FR" dirty="0" smtClean="0">
                <a:cs typeface="+mj-cs"/>
              </a:rPr>
              <a:t>Bibliographie</a:t>
            </a:r>
            <a:endParaRPr lang="fr-FR" dirty="0">
              <a:cs typeface="+mj-cs"/>
            </a:endParaRPr>
          </a:p>
        </p:txBody>
      </p:sp>
      <p:sp>
        <p:nvSpPr>
          <p:cNvPr id="79874" name="Content Placeholder 2"/>
          <p:cNvSpPr>
            <a:spLocks noGrp="1"/>
          </p:cNvSpPr>
          <p:nvPr>
            <p:ph idx="1"/>
          </p:nvPr>
        </p:nvSpPr>
        <p:spPr>
          <a:xfrm>
            <a:off x="468313" y="1341438"/>
            <a:ext cx="7620000" cy="4800600"/>
          </a:xfrm>
        </p:spPr>
        <p:txBody>
          <a:bodyPr/>
          <a:lstStyle/>
          <a:p>
            <a:r>
              <a:rPr lang="en-GB" sz="2400" smtClean="0"/>
              <a:t>CDC Guidelines for environmental infection control in health-care facilities. </a:t>
            </a:r>
            <a:r>
              <a:rPr lang="en-GB" sz="2400" i="1" smtClean="0"/>
              <a:t>MMWR</a:t>
            </a:r>
            <a:r>
              <a:rPr lang="en-GB" sz="2400" smtClean="0"/>
              <a:t> 2003, June 6, 1-42. </a:t>
            </a:r>
            <a:r>
              <a:rPr lang="en-GB" sz="2400" u="sng" smtClean="0">
                <a:hlinkClick r:id="rId3"/>
              </a:rPr>
              <a:t>http://www.cdc.gov/hicpac/pdf/guidelines/eic_in_HCF_03.pdf</a:t>
            </a:r>
            <a:r>
              <a:rPr lang="en-GB" sz="2400" smtClean="0"/>
              <a:t> </a:t>
            </a:r>
          </a:p>
          <a:p>
            <a:r>
              <a:rPr lang="en-GB" sz="2400" smtClean="0"/>
              <a:t>Atkinson J, et al. Natural Ventilation for Infection Control in Health-Care Settings. World Health Organization 2009. </a:t>
            </a:r>
            <a:r>
              <a:rPr lang="en-GB" sz="2400" u="sng" smtClean="0">
                <a:hlinkClick r:id="rId4"/>
              </a:rPr>
              <a:t>http://www.who.int/water_sanitation_health/publications/natural_ventilation/en/</a:t>
            </a:r>
            <a:endParaRPr lang="en-GB" sz="2400" u="sng" smtClean="0"/>
          </a:p>
          <a:p>
            <a:r>
              <a:rPr lang="en-GB" sz="2400" smtClean="0"/>
              <a:t>WHO policy on TB infection control in health-care facilities, congregate settings and households. World Health Organization, 2009. </a:t>
            </a:r>
            <a:r>
              <a:rPr lang="en-GB" sz="2400" u="sng" smtClean="0">
                <a:hlinkClick r:id="rId5"/>
              </a:rPr>
              <a:t>http://whqlibdoc.who.int/publications/2009/9789241598323_eng.pdf</a:t>
            </a:r>
            <a:endParaRPr lang="en-US" sz="2400" smtClean="0"/>
          </a:p>
        </p:txBody>
      </p:sp>
      <p:sp>
        <p:nvSpPr>
          <p:cNvPr id="79875"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8EDA90B-CF59-4582-8830-0FBB70876423}" type="slidenum">
              <a:rPr lang="en-US" smtClean="0">
                <a:latin typeface="Arial" charset="0"/>
                <a:cs typeface="Arial" charset="0"/>
              </a:rPr>
              <a:pPr fontAlgn="base">
                <a:spcBef>
                  <a:spcPct val="0"/>
                </a:spcBef>
                <a:spcAft>
                  <a:spcPct val="0"/>
                </a:spcAft>
              </a:pPr>
              <a:t>35</a:t>
            </a:fld>
            <a:endParaRPr lang="th-TH" smtClean="0">
              <a:latin typeface="Arial" charset="0"/>
              <a:cs typeface="Arial" charset="0"/>
            </a:endParaRPr>
          </a:p>
        </p:txBody>
      </p:sp>
      <p:sp>
        <p:nvSpPr>
          <p:cNvPr id="79876"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Bibliographies</a:t>
            </a:r>
            <a:endParaRPr lang="en-US" dirty="0">
              <a:cs typeface="+mj-cs"/>
            </a:endParaRPr>
          </a:p>
        </p:txBody>
      </p:sp>
      <p:sp>
        <p:nvSpPr>
          <p:cNvPr id="81922" name="Content Placeholder 2"/>
          <p:cNvSpPr>
            <a:spLocks noGrp="1"/>
          </p:cNvSpPr>
          <p:nvPr>
            <p:ph idx="1"/>
          </p:nvPr>
        </p:nvSpPr>
        <p:spPr>
          <a:xfrm>
            <a:off x="323850" y="1557338"/>
            <a:ext cx="7848600" cy="4800600"/>
          </a:xfrm>
        </p:spPr>
        <p:txBody>
          <a:bodyPr/>
          <a:lstStyle/>
          <a:p>
            <a:r>
              <a:rPr lang="en-GB" sz="2400" smtClean="0"/>
              <a:t>Guidelines for drinking-water quality. 3</a:t>
            </a:r>
            <a:r>
              <a:rPr lang="en-GB" sz="2400" baseline="30000" smtClean="0"/>
              <a:t>rd</a:t>
            </a:r>
            <a:r>
              <a:rPr lang="en-GB" sz="2400" smtClean="0"/>
              <a:t> edition. World Health Organization, 2008. </a:t>
            </a:r>
            <a:r>
              <a:rPr lang="en-GB" sz="2400" u="sng" smtClean="0">
                <a:hlinkClick r:id="rId3"/>
              </a:rPr>
              <a:t>http://www.who.int/water_sanitation_health/dwq/fulltext.pdf</a:t>
            </a:r>
            <a:endParaRPr lang="en-GB" sz="2400" u="sng" smtClean="0"/>
          </a:p>
          <a:p>
            <a:r>
              <a:rPr lang="en-US" sz="2400" smtClean="0"/>
              <a:t>Healthcare waste and its safe management, WHO, 2008. </a:t>
            </a:r>
            <a:r>
              <a:rPr lang="en-US" sz="2400" u="sng" smtClean="0">
                <a:hlinkClick r:id="rId4"/>
              </a:rPr>
              <a:t>http://www.healthcarewaste.org/en/115_overview.html</a:t>
            </a:r>
            <a:endParaRPr lang="en-US" sz="2400" u="sng" smtClean="0"/>
          </a:p>
          <a:p>
            <a:r>
              <a:rPr lang="en-GB" sz="2400" smtClean="0"/>
              <a:t>Infection Control Principles for the Management of Construction, Renovation, Repairs and Maintenance within Health Care Facilities. Loddon Mallee Region Infection Control Resource Centre 2005. </a:t>
            </a:r>
            <a:r>
              <a:rPr lang="en-GB" sz="2400" smtClean="0">
                <a:hlinkClick r:id="rId5"/>
              </a:rPr>
              <a:t>http://www.ihea.org.au/files/InfectionControlManual.pdf</a:t>
            </a:r>
            <a:r>
              <a:rPr lang="en-GB" sz="2400" smtClean="0"/>
              <a:t> </a:t>
            </a:r>
            <a:endParaRPr lang="en-US" sz="2400" smtClean="0"/>
          </a:p>
        </p:txBody>
      </p:sp>
      <p:sp>
        <p:nvSpPr>
          <p:cNvPr id="81923" name="Slide Number Placeholder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039F8B45-E51A-4251-B244-1A6A4D7A4140}" type="slidenum">
              <a:rPr lang="en-US" smtClean="0">
                <a:latin typeface="Arial" charset="0"/>
                <a:cs typeface="Arial" charset="0"/>
              </a:rPr>
              <a:pPr fontAlgn="base">
                <a:spcBef>
                  <a:spcPct val="0"/>
                </a:spcBef>
                <a:spcAft>
                  <a:spcPct val="0"/>
                </a:spcAft>
              </a:pPr>
              <a:t>36</a:t>
            </a:fld>
            <a:endParaRPr lang="th-TH" smtClean="0">
              <a:latin typeface="Arial" charset="0"/>
              <a:cs typeface="Arial" charset="0"/>
            </a:endParaRPr>
          </a:p>
        </p:txBody>
      </p:sp>
      <p:sp>
        <p:nvSpPr>
          <p:cNvPr id="81924"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620000" cy="1143000"/>
          </a:xfrm>
        </p:spPr>
        <p:txBody>
          <a:bodyPr/>
          <a:lstStyle/>
          <a:p>
            <a:pPr>
              <a:defRPr/>
            </a:pPr>
            <a:r>
              <a:rPr lang="en-US" dirty="0" smtClean="0">
                <a:cs typeface="+mj-cs"/>
              </a:rPr>
              <a:t>Quiz</a:t>
            </a:r>
            <a:endParaRPr lang="en-US" dirty="0">
              <a:cs typeface="+mj-cs"/>
            </a:endParaRPr>
          </a:p>
        </p:txBody>
      </p:sp>
      <p:sp>
        <p:nvSpPr>
          <p:cNvPr id="3" name="Content Placeholder 2"/>
          <p:cNvSpPr>
            <a:spLocks noGrp="1"/>
          </p:cNvSpPr>
          <p:nvPr>
            <p:ph idx="1"/>
          </p:nvPr>
        </p:nvSpPr>
        <p:spPr>
          <a:xfrm>
            <a:off x="323850" y="1341438"/>
            <a:ext cx="7848600" cy="4800600"/>
          </a:xfrm>
        </p:spPr>
        <p:txBody>
          <a:bodyPr>
            <a:normAutofit lnSpcReduction="10000"/>
          </a:bodyPr>
          <a:lstStyle/>
          <a:p>
            <a:pPr marL="514350" indent="-514350">
              <a:buFont typeface="+mj-lt"/>
              <a:buAutoNum type="arabicPeriod"/>
              <a:defRPr/>
            </a:pPr>
            <a:r>
              <a:rPr lang="fr-FR" dirty="0" smtClean="0">
                <a:cs typeface="+mn-cs"/>
              </a:rPr>
              <a:t>Un rôle clé de l’EOHH dans les projets de construction / rénovation consiste à travailler avec le personnel en charge de la gestion des installations au cours de la phase de conception initiale ? Vrai / Faux?</a:t>
            </a:r>
          </a:p>
          <a:p>
            <a:pPr marL="514350" indent="-514350">
              <a:buFont typeface="+mj-lt"/>
              <a:buAutoNum type="arabicPeriod"/>
              <a:defRPr/>
            </a:pPr>
            <a:r>
              <a:rPr lang="fr-FR" dirty="0" smtClean="0">
                <a:cs typeface="+mn-cs"/>
              </a:rPr>
              <a:t>Les risques d'infection liés à la construction sont :</a:t>
            </a:r>
          </a:p>
          <a:p>
            <a:pPr marL="1176338" lvl="2" indent="-514350">
              <a:buClr>
                <a:schemeClr val="accent2"/>
              </a:buClr>
              <a:buFont typeface="+mj-lt"/>
              <a:buAutoNum type="alphaLcParenR"/>
              <a:defRPr/>
            </a:pPr>
            <a:r>
              <a:rPr lang="fr-FR" dirty="0" smtClean="0">
                <a:cs typeface="+mn-cs"/>
              </a:rPr>
              <a:t>Proximité entre patients</a:t>
            </a:r>
          </a:p>
          <a:p>
            <a:pPr marL="1176338" lvl="2" indent="-514350">
              <a:buClr>
                <a:schemeClr val="accent2"/>
              </a:buClr>
              <a:buFont typeface="+mj-lt"/>
              <a:buAutoNum type="alphaLcParenR"/>
              <a:defRPr/>
            </a:pPr>
            <a:r>
              <a:rPr lang="fr-FR" dirty="0" smtClean="0">
                <a:cs typeface="+mn-cs"/>
              </a:rPr>
              <a:t>Facilité de mise en œuvre bonnes pratiques par le personnel</a:t>
            </a:r>
          </a:p>
          <a:p>
            <a:pPr marL="1176338" lvl="2" indent="-514350">
              <a:buClr>
                <a:schemeClr val="accent2"/>
              </a:buClr>
              <a:buFont typeface="+mj-lt"/>
              <a:buAutoNum type="alphaLcParenR"/>
              <a:defRPr/>
            </a:pPr>
            <a:r>
              <a:rPr lang="fr-FR" dirty="0" smtClean="0">
                <a:cs typeface="+mn-cs"/>
              </a:rPr>
              <a:t>Qualité de l’air et de l’eau</a:t>
            </a:r>
          </a:p>
          <a:p>
            <a:pPr marL="1177290" lvl="2" indent="-514350">
              <a:buClr>
                <a:schemeClr val="accent2"/>
              </a:buClr>
              <a:buFont typeface="+mj-lt"/>
              <a:buAutoNum type="alphaLcParenR"/>
              <a:defRPr/>
            </a:pPr>
            <a:r>
              <a:rPr lang="fr-FR" dirty="0" smtClean="0">
                <a:cs typeface="+mn-cs"/>
              </a:rPr>
              <a:t>Toutes les réponses ci-dessus</a:t>
            </a:r>
          </a:p>
          <a:p>
            <a:pPr marL="514350" indent="-514350">
              <a:buFont typeface="+mj-lt"/>
              <a:buAutoNum type="arabicPeriod"/>
              <a:defRPr/>
            </a:pPr>
            <a:r>
              <a:rPr lang="fr-FR" dirty="0" smtClean="0">
                <a:cs typeface="+mn-cs"/>
              </a:rPr>
              <a:t>Les facteurs de construction suivants influencent sur la propagation des infections :</a:t>
            </a:r>
          </a:p>
          <a:p>
            <a:pPr marL="1177290" lvl="2" indent="-514350">
              <a:buClr>
                <a:schemeClr val="accent2"/>
              </a:buClr>
              <a:buFont typeface="+mj-lt"/>
              <a:buAutoNum type="alphaLcParenR"/>
              <a:defRPr/>
            </a:pPr>
            <a:r>
              <a:rPr lang="fr-FR" dirty="0" smtClean="0">
                <a:cs typeface="Arial" charset="0"/>
              </a:rPr>
              <a:t>Nombre de patients et de personnel</a:t>
            </a:r>
          </a:p>
          <a:p>
            <a:pPr marL="1177290" lvl="2" indent="-514350">
              <a:buClr>
                <a:schemeClr val="accent2"/>
              </a:buClr>
              <a:buFont typeface="+mj-lt"/>
              <a:buAutoNum type="alphaLcParenR"/>
              <a:defRPr/>
            </a:pPr>
            <a:r>
              <a:rPr lang="fr-FR" dirty="0" smtClean="0">
                <a:cs typeface="Arial" charset="0"/>
              </a:rPr>
              <a:t>Espace disponible</a:t>
            </a:r>
          </a:p>
          <a:p>
            <a:pPr marL="1177290" lvl="2" indent="-514350">
              <a:buClr>
                <a:schemeClr val="accent2"/>
              </a:buClr>
              <a:buFont typeface="+mj-lt"/>
              <a:buAutoNum type="alphaLcParenR"/>
              <a:defRPr/>
            </a:pPr>
            <a:r>
              <a:rPr lang="fr-FR" dirty="0" smtClean="0">
                <a:cs typeface="Arial" charset="0"/>
              </a:rPr>
              <a:t>Nombre de lits dans une chambre</a:t>
            </a:r>
          </a:p>
          <a:p>
            <a:pPr marL="1177290" lvl="2" indent="-514350">
              <a:buClr>
                <a:schemeClr val="accent2"/>
              </a:buClr>
              <a:buFont typeface="+mj-lt"/>
              <a:buAutoNum type="alphaLcParenR"/>
              <a:defRPr/>
            </a:pPr>
            <a:r>
              <a:rPr lang="fr-FR" dirty="0" smtClean="0">
                <a:cs typeface="+mn-cs"/>
              </a:rPr>
              <a:t>Toutes les réponses ci-dessus</a:t>
            </a:r>
          </a:p>
          <a:p>
            <a:pPr marL="0" indent="0">
              <a:buFont typeface="Arial" charset="0"/>
              <a:buNone/>
              <a:defRPr/>
            </a:pPr>
            <a:endParaRPr lang="fr-FR" dirty="0" smtClean="0">
              <a:cs typeface="+mn-cs"/>
            </a:endParaRPr>
          </a:p>
          <a:p>
            <a:pPr marL="514350" indent="-514350">
              <a:buFont typeface="+mj-lt"/>
              <a:buAutoNum type="arabicPeriod"/>
              <a:defRPr/>
            </a:pPr>
            <a:endParaRPr lang="fr-FR" dirty="0">
              <a:cs typeface="+mn-cs"/>
            </a:endParaRPr>
          </a:p>
        </p:txBody>
      </p:sp>
      <p:sp>
        <p:nvSpPr>
          <p:cNvPr id="83971"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9111333-0EF1-4224-AAC7-3E503C78EA3F}" type="slidenum">
              <a:rPr lang="en-US" smtClean="0">
                <a:latin typeface="Arial" charset="0"/>
                <a:cs typeface="Arial" charset="0"/>
              </a:rPr>
              <a:pPr fontAlgn="base">
                <a:spcBef>
                  <a:spcPct val="0"/>
                </a:spcBef>
                <a:spcAft>
                  <a:spcPct val="0"/>
                </a:spcAft>
              </a:pPr>
              <a:t>37</a:t>
            </a:fld>
            <a:endParaRPr lang="th-TH" smtClean="0">
              <a:latin typeface="Arial" charset="0"/>
              <a:cs typeface="Arial" charset="0"/>
            </a:endParaRPr>
          </a:p>
        </p:txBody>
      </p:sp>
      <p:sp>
        <p:nvSpPr>
          <p:cNvPr id="83972"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620000" cy="1282700"/>
          </a:xfrm>
        </p:spPr>
        <p:txBody>
          <a:bodyPr>
            <a:normAutofit fontScale="90000"/>
          </a:bodyPr>
          <a:lstStyle/>
          <a:p>
            <a:pPr eaLnBrk="1" fontAlgn="auto" hangingPunct="1">
              <a:spcAft>
                <a:spcPts val="0"/>
              </a:spcAft>
              <a:defRPr/>
            </a:pPr>
            <a:r>
              <a:rPr lang="fr-FR" dirty="0" smtClean="0">
                <a:ea typeface="+mj-ea"/>
                <a:cs typeface="+mj-cs"/>
              </a:rPr>
              <a:t>Fédération Internationale de la Prévention des Infections (IFIC)</a:t>
            </a:r>
            <a:endParaRPr lang="fr-FR" dirty="0">
              <a:ea typeface="+mj-ea"/>
              <a:cs typeface="+mj-cs"/>
            </a:endParaRPr>
          </a:p>
        </p:txBody>
      </p:sp>
      <p:sp>
        <p:nvSpPr>
          <p:cNvPr id="40963" name="Content Placeholder 2"/>
          <p:cNvSpPr>
            <a:spLocks noGrp="1"/>
          </p:cNvSpPr>
          <p:nvPr>
            <p:ph idx="4294967295"/>
          </p:nvPr>
        </p:nvSpPr>
        <p:spPr>
          <a:xfrm>
            <a:off x="468313" y="1827213"/>
            <a:ext cx="7497762" cy="4445000"/>
          </a:xfrm>
        </p:spPr>
        <p:txBody>
          <a:bodyPr>
            <a:normAutofit/>
          </a:bodyPr>
          <a:lstStyle/>
          <a:p>
            <a:pPr marL="268288" indent="-268288" eaLnBrk="1" hangingPunct="1">
              <a:defRPr/>
            </a:pPr>
            <a:r>
              <a:rPr lang="fr-FR" altLang="fr-FR" dirty="0" smtClean="0">
                <a:ea typeface="+mn-ea"/>
                <a:cs typeface="+mn-cs"/>
              </a:rPr>
              <a:t>La mission de l’IFIC est de faciliter la coopération internationale afin d’améliorer la prévention et le contrôle des infections liées aux soins à l’échelle mondiale. C’est une organisation rassemblant des sociétés et associations de professionnels de santé spécialisées dans la prévention des infections et les domaines liés à travers le monde. </a:t>
            </a:r>
          </a:p>
          <a:p>
            <a:pPr marL="268288" indent="-268288" eaLnBrk="1" hangingPunct="1">
              <a:defRPr/>
            </a:pPr>
            <a:r>
              <a:rPr lang="fr-FR" altLang="fr-FR" dirty="0" smtClean="0">
                <a:ea typeface="+mn-ea"/>
                <a:cs typeface="+mn-cs"/>
              </a:rPr>
              <a:t>Le but de l’IFIC est de diminuer le risque d’infection au sein des établissements de soins à travers le développement d’un réseau d’organisations de lutte contre les infections, pour faciliter la communication, la recherche de consensus, l’éducation et le partage d’expertise.</a:t>
            </a:r>
          </a:p>
          <a:p>
            <a:pPr marL="268288" indent="-268288" eaLnBrk="1" hangingPunct="1">
              <a:defRPr/>
            </a:pPr>
            <a:r>
              <a:rPr lang="fr-FR" altLang="fr-FR" dirty="0" smtClean="0">
                <a:ea typeface="+mn-ea"/>
                <a:cs typeface="+mn-cs"/>
              </a:rPr>
              <a:t>Pour plus d’informations, aller sur  </a:t>
            </a:r>
            <a:r>
              <a:rPr lang="fr-FR" altLang="fr-FR" u="sng" dirty="0" smtClean="0">
                <a:ea typeface="+mn-ea"/>
                <a:cs typeface="+mn-cs"/>
                <a:hlinkClick r:id="rId2"/>
              </a:rPr>
              <a:t>http://theific.org/</a:t>
            </a:r>
            <a:endParaRPr lang="fr-FR" altLang="fr-FR" dirty="0" smtClean="0">
              <a:ea typeface="+mn-ea"/>
              <a:cs typeface="+mn-cs"/>
            </a:endParaRPr>
          </a:p>
          <a:p>
            <a:pPr eaLnBrk="1" hangingPunct="1">
              <a:defRPr/>
            </a:pPr>
            <a:endParaRPr lang="fr-FR" altLang="fr-FR" sz="2000" dirty="0" smtClean="0">
              <a:ea typeface="+mn-ea"/>
              <a:cs typeface="+mn-cs"/>
            </a:endParaRPr>
          </a:p>
        </p:txBody>
      </p:sp>
      <p:sp>
        <p:nvSpPr>
          <p:cNvPr id="86019"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86020"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F7DD9BE4-28AF-4C58-8F42-1BC3A66F651B}" type="slidenum">
              <a:rPr lang="en-GB" altLang="fr-FR" sz="1400">
                <a:solidFill>
                  <a:srgbClr val="FFFFFF"/>
                </a:solidFill>
              </a:rPr>
              <a:pPr algn="ctr"/>
              <a:t>38</a:t>
            </a:fld>
            <a:endParaRPr lang="en-GB" altLang="fr-FR" sz="14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313" y="333375"/>
            <a:ext cx="7620000" cy="1282700"/>
          </a:xfrm>
        </p:spPr>
        <p:txBody>
          <a:bodyPr>
            <a:normAutofit fontScale="90000"/>
          </a:bodyPr>
          <a:lstStyle/>
          <a:p>
            <a:pPr eaLnBrk="1" fontAlgn="auto" hangingPunct="1">
              <a:spcAft>
                <a:spcPts val="0"/>
              </a:spcAft>
              <a:defRPr/>
            </a:pPr>
            <a:r>
              <a:rPr lang="fr-FR" dirty="0" smtClean="0">
                <a:ea typeface="+mj-ea"/>
                <a:cs typeface="+mj-cs"/>
              </a:rPr>
              <a:t>Fédération Internationale de la Prévention des Infections (IFIC)</a:t>
            </a:r>
            <a:endParaRPr lang="fr-FR" dirty="0">
              <a:ea typeface="+mj-ea"/>
              <a:cs typeface="+mj-cs"/>
            </a:endParaRPr>
          </a:p>
        </p:txBody>
      </p:sp>
      <p:sp>
        <p:nvSpPr>
          <p:cNvPr id="89091" name="Content Placeholder 2"/>
          <p:cNvSpPr>
            <a:spLocks noGrp="1"/>
          </p:cNvSpPr>
          <p:nvPr>
            <p:ph idx="4294967295"/>
          </p:nvPr>
        </p:nvSpPr>
        <p:spPr>
          <a:xfrm>
            <a:off x="468313" y="2060575"/>
            <a:ext cx="7620000" cy="2836863"/>
          </a:xfrm>
        </p:spPr>
        <p:txBody>
          <a:bodyPr/>
          <a:lstStyle/>
          <a:p>
            <a:pPr indent="-342900" eaLnBrk="1" hangingPunct="1"/>
            <a:r>
              <a:rPr lang="fr-FR" altLang="fr-FR" smtClean="0"/>
              <a:t>Traduction réalisée pour le compte de l’IFIC par la Société Française d’hygiène hospitalière SF2H</a:t>
            </a:r>
          </a:p>
          <a:p>
            <a:pPr indent="-342900" eaLnBrk="1" hangingPunct="1"/>
            <a:r>
              <a:rPr lang="fr-FR" altLang="fr-FR" smtClean="0"/>
              <a:t>Ont collaboré à ce projet  :</a:t>
            </a:r>
          </a:p>
          <a:p>
            <a:pPr marL="742950" lvl="1" indent="-285750" eaLnBrk="1" hangingPunct="1"/>
            <a:r>
              <a:rPr lang="fr-FR" altLang="fr-FR" smtClean="0"/>
              <a:t>Ludwig Serge Aho, Gabriel Birgand, Tristan Delory, Arnaud Florentin, Annick Lefebvre, Clément Legeay, Olivia Keita-Perse, Chantal Léger, Julie Lizon, Margaux Lepainteur, Véronique Merle, Pierre Parneix, Alexandre Rivier, Carole Roy, Anne Savey, Anne-Gaëlle Venier.</a:t>
            </a:r>
          </a:p>
          <a:p>
            <a:pPr indent="-342900" eaLnBrk="1" hangingPunct="1"/>
            <a:endParaRPr lang="fr-FR" altLang="fr-FR" sz="2000" smtClean="0"/>
          </a:p>
        </p:txBody>
      </p:sp>
      <p:sp>
        <p:nvSpPr>
          <p:cNvPr id="89092"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89093"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D2F491D9-E6E9-459B-AA43-6502897374E2}" type="slidenum">
              <a:rPr lang="en-GB" altLang="fr-FR" sz="1400">
                <a:solidFill>
                  <a:srgbClr val="FFFFFF"/>
                </a:solidFill>
              </a:rPr>
              <a:pPr algn="ctr"/>
              <a:t>39</a:t>
            </a:fld>
            <a:endParaRPr lang="en-GB" altLang="fr-FR" sz="1400">
              <a:solidFill>
                <a:srgbClr val="FFFFFF"/>
              </a:solidFill>
            </a:endParaRPr>
          </a:p>
        </p:txBody>
      </p:sp>
      <p:pic>
        <p:nvPicPr>
          <p:cNvPr id="89094" name="Picture 6" descr="sf2h_logotype_rvb_1"/>
          <p:cNvPicPr>
            <a:picLocks noChangeAspect="1" noChangeArrowheads="1"/>
          </p:cNvPicPr>
          <p:nvPr/>
        </p:nvPicPr>
        <p:blipFill>
          <a:blip r:embed="rId2"/>
          <a:srcRect/>
          <a:stretch>
            <a:fillRect/>
          </a:stretch>
        </p:blipFill>
        <p:spPr bwMode="auto">
          <a:xfrm>
            <a:off x="2609850" y="4941888"/>
            <a:ext cx="2879725" cy="1266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cs typeface="+mj-cs"/>
              </a:rPr>
              <a:t>Contexte</a:t>
            </a:r>
            <a:endParaRPr lang="fr-FR" dirty="0">
              <a:cs typeface="+mj-cs"/>
            </a:endParaRPr>
          </a:p>
        </p:txBody>
      </p:sp>
      <p:sp>
        <p:nvSpPr>
          <p:cNvPr id="3" name="Content Placeholder 2"/>
          <p:cNvSpPr>
            <a:spLocks noGrp="1"/>
          </p:cNvSpPr>
          <p:nvPr>
            <p:ph idx="1"/>
          </p:nvPr>
        </p:nvSpPr>
        <p:spPr/>
        <p:txBody>
          <a:bodyPr/>
          <a:lstStyle/>
          <a:p>
            <a:pPr marL="114300" indent="0">
              <a:buFont typeface="Arial" charset="0"/>
              <a:buNone/>
              <a:defRPr/>
            </a:pPr>
            <a:r>
              <a:rPr lang="fr-FR" sz="2800" dirty="0" smtClean="0">
                <a:cs typeface="+mn-cs"/>
              </a:rPr>
              <a:t>Les recommandations </a:t>
            </a:r>
            <a:r>
              <a:rPr lang="fr-FR" sz="2800" dirty="0">
                <a:cs typeface="+mn-cs"/>
              </a:rPr>
              <a:t>pour la conception, la construction et la rénovation des </a:t>
            </a:r>
            <a:r>
              <a:rPr lang="fr-FR" sz="2800" dirty="0" smtClean="0">
                <a:cs typeface="+mn-cs"/>
              </a:rPr>
              <a:t>établissements de santé </a:t>
            </a:r>
            <a:r>
              <a:rPr lang="fr-FR" sz="2800" dirty="0">
                <a:cs typeface="+mn-cs"/>
              </a:rPr>
              <a:t>doivent être fondées </a:t>
            </a:r>
            <a:r>
              <a:rPr lang="fr-FR" sz="2800" dirty="0" smtClean="0">
                <a:cs typeface="+mn-cs"/>
              </a:rPr>
              <a:t>sur :</a:t>
            </a:r>
          </a:p>
          <a:p>
            <a:pPr marL="114300" indent="0">
              <a:buFont typeface="Arial" charset="0"/>
              <a:buNone/>
              <a:defRPr/>
            </a:pPr>
            <a:endParaRPr lang="fr-FR" sz="2800" dirty="0">
              <a:cs typeface="+mn-cs"/>
            </a:endParaRPr>
          </a:p>
          <a:p>
            <a:pPr lvl="1">
              <a:defRPr/>
            </a:pPr>
            <a:r>
              <a:rPr lang="fr-FR" sz="2800" dirty="0" smtClean="0">
                <a:cs typeface="+mn-cs"/>
              </a:rPr>
              <a:t>L’expérience</a:t>
            </a:r>
          </a:p>
          <a:p>
            <a:pPr lvl="1">
              <a:defRPr/>
            </a:pPr>
            <a:r>
              <a:rPr lang="fr-FR" sz="2800" dirty="0">
                <a:cs typeface="+mn-cs"/>
              </a:rPr>
              <a:t>L</a:t>
            </a:r>
            <a:r>
              <a:rPr lang="fr-FR" sz="2800" dirty="0" smtClean="0">
                <a:cs typeface="+mn-cs"/>
              </a:rPr>
              <a:t>'évaluation </a:t>
            </a:r>
            <a:r>
              <a:rPr lang="fr-FR" sz="2800" dirty="0">
                <a:cs typeface="+mn-cs"/>
              </a:rPr>
              <a:t>des risques </a:t>
            </a:r>
            <a:r>
              <a:rPr lang="fr-FR" sz="2800" dirty="0" smtClean="0">
                <a:cs typeface="+mn-cs"/>
              </a:rPr>
              <a:t>d'infection associée aux soins</a:t>
            </a:r>
          </a:p>
          <a:p>
            <a:pPr lvl="1">
              <a:defRPr/>
            </a:pPr>
            <a:r>
              <a:rPr lang="fr-FR" sz="2800" dirty="0" smtClean="0">
                <a:cs typeface="+mn-cs"/>
              </a:rPr>
              <a:t>En tenant compte des </a:t>
            </a:r>
            <a:r>
              <a:rPr lang="fr-FR" sz="2800" dirty="0">
                <a:cs typeface="+mn-cs"/>
              </a:rPr>
              <a:t>ressources locales</a:t>
            </a:r>
          </a:p>
          <a:p>
            <a:pPr marL="114300" indent="0">
              <a:buFont typeface="Arial" charset="0"/>
              <a:buNone/>
              <a:defRPr/>
            </a:pPr>
            <a:endParaRPr lang="fr-FR" sz="2800" dirty="0">
              <a:cs typeface="+mn-cs"/>
            </a:endParaRPr>
          </a:p>
          <a:p>
            <a:pPr marL="114300" indent="0">
              <a:buFont typeface="Arial" charset="0"/>
              <a:buNone/>
              <a:defRPr/>
            </a:pPr>
            <a:r>
              <a:rPr lang="fr-FR" i="1" dirty="0" smtClean="0">
                <a:cs typeface="+mn-cs"/>
              </a:rPr>
              <a:t>Les preuves publiées </a:t>
            </a:r>
            <a:r>
              <a:rPr lang="fr-FR" i="1" dirty="0">
                <a:cs typeface="+mn-cs"/>
              </a:rPr>
              <a:t>sont </a:t>
            </a:r>
            <a:r>
              <a:rPr lang="fr-FR" i="1" dirty="0" smtClean="0">
                <a:cs typeface="+mn-cs"/>
              </a:rPr>
              <a:t>rares</a:t>
            </a:r>
            <a:endParaRPr lang="sv-SE" dirty="0" smtClean="0">
              <a:cs typeface="Arial" charset="0"/>
            </a:endParaRPr>
          </a:p>
          <a:p>
            <a:pPr>
              <a:defRPr/>
            </a:pPr>
            <a:endParaRPr lang="en-US" dirty="0">
              <a:cs typeface="+mn-cs"/>
            </a:endParaRPr>
          </a:p>
        </p:txBody>
      </p:sp>
      <p:sp>
        <p:nvSpPr>
          <p:cNvPr id="16387"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0E116FB1-8C84-4AB4-B137-5D99B6C28325}" type="slidenum">
              <a:rPr lang="en-US" smtClean="0">
                <a:latin typeface="Arial" charset="0"/>
                <a:cs typeface="Arial" charset="0"/>
              </a:rPr>
              <a:pPr fontAlgn="base">
                <a:spcBef>
                  <a:spcPct val="0"/>
                </a:spcBef>
                <a:spcAft>
                  <a:spcPct val="0"/>
                </a:spcAft>
              </a:pPr>
              <a:t>4</a:t>
            </a:fld>
            <a:endParaRPr lang="th-TH" smtClean="0">
              <a:latin typeface="Arial" charset="0"/>
              <a:cs typeface="Arial" charset="0"/>
            </a:endParaRPr>
          </a:p>
        </p:txBody>
      </p:sp>
      <p:sp>
        <p:nvSpPr>
          <p:cNvPr id="16388"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pPr>
              <a:defRPr/>
            </a:pPr>
            <a:r>
              <a:rPr lang="sv-SE" dirty="0" smtClean="0">
                <a:cs typeface="+mj-cs"/>
              </a:rPr>
              <a:t>Risque d’infection</a:t>
            </a:r>
          </a:p>
        </p:txBody>
      </p:sp>
      <p:sp>
        <p:nvSpPr>
          <p:cNvPr id="18434" name="Platshållare för innehåll 2"/>
          <p:cNvSpPr>
            <a:spLocks noGrp="1"/>
          </p:cNvSpPr>
          <p:nvPr>
            <p:ph idx="1"/>
          </p:nvPr>
        </p:nvSpPr>
        <p:spPr>
          <a:xfrm>
            <a:off x="457200" y="1887538"/>
            <a:ext cx="7570788" cy="3413125"/>
          </a:xfrm>
        </p:spPr>
        <p:txBody>
          <a:bodyPr/>
          <a:lstStyle/>
          <a:p>
            <a:r>
              <a:rPr lang="fr-FR" sz="2800" smtClean="0"/>
              <a:t>Distance entre les lits de moins de 1 mètre</a:t>
            </a:r>
          </a:p>
          <a:p>
            <a:r>
              <a:rPr lang="fr-FR" sz="2800" smtClean="0"/>
              <a:t>Pénurie de sanitaires / vestiaires pour le personnel</a:t>
            </a:r>
          </a:p>
          <a:p>
            <a:r>
              <a:rPr lang="fr-FR" sz="2800" smtClean="0"/>
              <a:t>Surpeuplement</a:t>
            </a:r>
          </a:p>
          <a:p>
            <a:r>
              <a:rPr lang="fr-FR" sz="2800" smtClean="0"/>
              <a:t>Spores fongiques dans les matériaux de construction et dans l'air</a:t>
            </a:r>
          </a:p>
          <a:p>
            <a:r>
              <a:rPr lang="fr-FR" sz="2800" smtClean="0"/>
              <a:t>Eau contaminée</a:t>
            </a:r>
            <a:endParaRPr lang="sv-SE" sz="2800" smtClean="0"/>
          </a:p>
        </p:txBody>
      </p:sp>
      <p:sp>
        <p:nvSpPr>
          <p:cNvPr id="18435"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C8ED4273-7E28-472D-B07B-5C6719932F88}" type="slidenum">
              <a:rPr lang="en-US" smtClean="0">
                <a:latin typeface="Arial" charset="0"/>
                <a:cs typeface="Arial" charset="0"/>
              </a:rPr>
              <a:pPr fontAlgn="base">
                <a:spcBef>
                  <a:spcPct val="0"/>
                </a:spcBef>
                <a:spcAft>
                  <a:spcPct val="0"/>
                </a:spcAft>
              </a:pPr>
              <a:t>5</a:t>
            </a:fld>
            <a:endParaRPr lang="th-TH" smtClean="0">
              <a:latin typeface="Arial" charset="0"/>
              <a:cs typeface="Arial" charset="0"/>
            </a:endParaRPr>
          </a:p>
        </p:txBody>
      </p:sp>
      <p:sp>
        <p:nvSpPr>
          <p:cNvPr id="18436"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a:xfrm>
            <a:off x="179388" y="188913"/>
            <a:ext cx="8208962" cy="1143000"/>
          </a:xfrm>
        </p:spPr>
        <p:txBody>
          <a:bodyPr>
            <a:normAutofit fontScale="90000"/>
          </a:bodyPr>
          <a:lstStyle/>
          <a:p>
            <a:pPr eaLnBrk="1" hangingPunct="1">
              <a:defRPr/>
            </a:pPr>
            <a:r>
              <a:rPr lang="fr-FR" dirty="0" smtClean="0">
                <a:cs typeface="Arial" charset="0"/>
              </a:rPr>
              <a:t>Facteurs : </a:t>
            </a:r>
            <a:r>
              <a:rPr lang="fr-FR" dirty="0">
                <a:cs typeface="Arial" charset="0"/>
              </a:rPr>
              <a:t>propagation de l'infection </a:t>
            </a:r>
            <a:r>
              <a:rPr lang="fr-FR" sz="3100" b="1" dirty="0">
                <a:cs typeface="Arial" charset="0"/>
              </a:rPr>
              <a:t>-1</a:t>
            </a:r>
            <a:endParaRPr lang="sv-SE" sz="2200" b="1" dirty="0" smtClean="0">
              <a:cs typeface="Arial" charset="0"/>
            </a:endParaRPr>
          </a:p>
        </p:txBody>
      </p:sp>
      <p:sp>
        <p:nvSpPr>
          <p:cNvPr id="20482" name="Platshållare för innehåll 2"/>
          <p:cNvSpPr>
            <a:spLocks noGrp="1"/>
          </p:cNvSpPr>
          <p:nvPr>
            <p:ph idx="1"/>
          </p:nvPr>
        </p:nvSpPr>
        <p:spPr>
          <a:xfrm>
            <a:off x="468313" y="2133600"/>
            <a:ext cx="7620000" cy="2619375"/>
          </a:xfrm>
        </p:spPr>
        <p:txBody>
          <a:bodyPr/>
          <a:lstStyle/>
          <a:p>
            <a:pPr eaLnBrk="1" hangingPunct="1"/>
            <a:r>
              <a:rPr lang="fr-FR" sz="2800" smtClean="0">
                <a:cs typeface="Arial" charset="0"/>
              </a:rPr>
              <a:t>Nombre de patients et de personnels</a:t>
            </a:r>
          </a:p>
          <a:p>
            <a:pPr eaLnBrk="1" hangingPunct="1"/>
            <a:r>
              <a:rPr lang="fr-FR" sz="2800" smtClean="0">
                <a:cs typeface="Arial" charset="0"/>
              </a:rPr>
              <a:t>Nombre et types d'actes et d’examens</a:t>
            </a:r>
          </a:p>
          <a:p>
            <a:pPr eaLnBrk="1" hangingPunct="1"/>
            <a:r>
              <a:rPr lang="fr-FR" sz="2800" smtClean="0">
                <a:cs typeface="Arial" charset="0"/>
              </a:rPr>
              <a:t>Espace disponible</a:t>
            </a:r>
          </a:p>
          <a:p>
            <a:pPr eaLnBrk="1" hangingPunct="1"/>
            <a:r>
              <a:rPr lang="fr-FR" sz="2800" smtClean="0">
                <a:cs typeface="Arial" charset="0"/>
              </a:rPr>
              <a:t>Nombre et type de chambres</a:t>
            </a:r>
          </a:p>
          <a:p>
            <a:pPr eaLnBrk="1" hangingPunct="1"/>
            <a:r>
              <a:rPr lang="fr-FR" sz="2800" smtClean="0">
                <a:cs typeface="Arial" charset="0"/>
              </a:rPr>
              <a:t>Nombre de lits dans une chambre</a:t>
            </a:r>
            <a:endParaRPr lang="sv-SE" smtClean="0">
              <a:latin typeface="Arial" charset="0"/>
              <a:cs typeface="Arial" charset="0"/>
            </a:endParaRPr>
          </a:p>
        </p:txBody>
      </p:sp>
      <p:sp>
        <p:nvSpPr>
          <p:cNvPr id="20483"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5200682-9EA7-4587-86AA-20F4A305064C}" type="slidenum">
              <a:rPr lang="en-US" smtClean="0">
                <a:latin typeface="Arial" charset="0"/>
                <a:cs typeface="Arial" charset="0"/>
              </a:rPr>
              <a:pPr fontAlgn="base">
                <a:spcBef>
                  <a:spcPct val="0"/>
                </a:spcBef>
                <a:spcAft>
                  <a:spcPct val="0"/>
                </a:spcAft>
              </a:pPr>
              <a:t>6</a:t>
            </a:fld>
            <a:endParaRPr lang="th-TH" smtClean="0">
              <a:latin typeface="Arial" charset="0"/>
              <a:cs typeface="Arial" charset="0"/>
            </a:endParaRPr>
          </a:p>
        </p:txBody>
      </p:sp>
      <p:sp>
        <p:nvSpPr>
          <p:cNvPr id="20484"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tshållare för innehåll 2"/>
          <p:cNvSpPr>
            <a:spLocks noGrp="1"/>
          </p:cNvSpPr>
          <p:nvPr>
            <p:ph idx="1"/>
          </p:nvPr>
        </p:nvSpPr>
        <p:spPr>
          <a:xfrm>
            <a:off x="457200" y="1887538"/>
            <a:ext cx="7620000" cy="3557587"/>
          </a:xfrm>
        </p:spPr>
        <p:txBody>
          <a:bodyPr/>
          <a:lstStyle/>
          <a:p>
            <a:pPr eaLnBrk="1" hangingPunct="1"/>
            <a:r>
              <a:rPr lang="fr-FR" sz="2800" smtClean="0">
                <a:cs typeface="Arial" charset="0"/>
              </a:rPr>
              <a:t>Sols et surfaces</a:t>
            </a:r>
          </a:p>
          <a:p>
            <a:pPr eaLnBrk="1" hangingPunct="1"/>
            <a:r>
              <a:rPr lang="fr-FR" sz="2800" smtClean="0">
                <a:cs typeface="Arial" charset="0"/>
              </a:rPr>
              <a:t>Eau, électricité et assainissement</a:t>
            </a:r>
          </a:p>
          <a:p>
            <a:pPr eaLnBrk="1" hangingPunct="1"/>
            <a:r>
              <a:rPr lang="fr-FR" sz="2800" smtClean="0">
                <a:cs typeface="Arial" charset="0"/>
              </a:rPr>
              <a:t>Ventilation et qualité de l'air</a:t>
            </a:r>
          </a:p>
          <a:p>
            <a:pPr eaLnBrk="1" hangingPunct="1"/>
            <a:r>
              <a:rPr lang="fr-FR" sz="2800" smtClean="0">
                <a:cs typeface="Arial" charset="0"/>
              </a:rPr>
              <a:t>Manipulation de matériel médical utilisé et non utilisé</a:t>
            </a:r>
          </a:p>
          <a:p>
            <a:pPr eaLnBrk="1" hangingPunct="1"/>
            <a:r>
              <a:rPr lang="fr-FR" sz="2800" smtClean="0">
                <a:cs typeface="Arial" charset="0"/>
              </a:rPr>
              <a:t>La manipulation des aliments, du linge souillé, des déchets</a:t>
            </a:r>
            <a:endParaRPr lang="sv-SE" sz="2800" smtClean="0">
              <a:cs typeface="Arial" charset="0"/>
            </a:endParaRPr>
          </a:p>
        </p:txBody>
      </p:sp>
      <p:sp>
        <p:nvSpPr>
          <p:cNvPr id="22530"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518D45DA-DB0B-4433-A6AD-BA20C081A29F}" type="slidenum">
              <a:rPr lang="en-US" smtClean="0">
                <a:latin typeface="Arial" charset="0"/>
                <a:cs typeface="Arial" charset="0"/>
              </a:rPr>
              <a:pPr fontAlgn="base">
                <a:spcBef>
                  <a:spcPct val="0"/>
                </a:spcBef>
                <a:spcAft>
                  <a:spcPct val="0"/>
                </a:spcAft>
              </a:pPr>
              <a:t>7</a:t>
            </a:fld>
            <a:endParaRPr lang="th-TH" smtClean="0">
              <a:latin typeface="Arial" charset="0"/>
              <a:cs typeface="Arial" charset="0"/>
            </a:endParaRPr>
          </a:p>
        </p:txBody>
      </p:sp>
      <p:sp>
        <p:nvSpPr>
          <p:cNvPr id="2253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
        <p:nvSpPr>
          <p:cNvPr id="7" name="Rubrik 1"/>
          <p:cNvSpPr>
            <a:spLocks noGrp="1"/>
          </p:cNvSpPr>
          <p:nvPr>
            <p:ph type="title"/>
          </p:nvPr>
        </p:nvSpPr>
        <p:spPr>
          <a:xfrm>
            <a:off x="179388" y="188913"/>
            <a:ext cx="8208962" cy="1143000"/>
          </a:xfrm>
        </p:spPr>
        <p:txBody>
          <a:bodyPr>
            <a:normAutofit fontScale="90000"/>
          </a:bodyPr>
          <a:lstStyle/>
          <a:p>
            <a:pPr eaLnBrk="1" hangingPunct="1">
              <a:defRPr/>
            </a:pPr>
            <a:r>
              <a:rPr lang="fr-FR" dirty="0" smtClean="0">
                <a:cs typeface="Arial" charset="0"/>
              </a:rPr>
              <a:t>Facteurs : </a:t>
            </a:r>
            <a:r>
              <a:rPr lang="fr-FR" dirty="0">
                <a:cs typeface="Arial" charset="0"/>
              </a:rPr>
              <a:t>propagation de l'infection </a:t>
            </a:r>
            <a:r>
              <a:rPr lang="fr-FR" sz="3100" b="1" dirty="0" smtClean="0">
                <a:cs typeface="Arial" charset="0"/>
              </a:rPr>
              <a:t>-2</a:t>
            </a:r>
            <a:endParaRPr lang="sv-SE" sz="2200" b="1" dirty="0"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250825" y="198438"/>
            <a:ext cx="8066088" cy="1143000"/>
          </a:xfrm>
        </p:spPr>
        <p:txBody>
          <a:bodyPr>
            <a:normAutofit fontScale="90000"/>
          </a:bodyPr>
          <a:lstStyle/>
          <a:p>
            <a:pPr eaLnBrk="1" hangingPunct="1">
              <a:defRPr/>
            </a:pPr>
            <a:r>
              <a:rPr lang="sv-SE" dirty="0" smtClean="0">
                <a:cs typeface="Arial" charset="0"/>
              </a:rPr>
              <a:t>Importants problèmes de conception</a:t>
            </a:r>
          </a:p>
        </p:txBody>
      </p:sp>
      <p:sp>
        <p:nvSpPr>
          <p:cNvPr id="24578" name="Platshållare för innehåll 2"/>
          <p:cNvSpPr>
            <a:spLocks noGrp="1"/>
          </p:cNvSpPr>
          <p:nvPr>
            <p:ph idx="1"/>
          </p:nvPr>
        </p:nvSpPr>
        <p:spPr>
          <a:xfrm>
            <a:off x="323850" y="1844675"/>
            <a:ext cx="7848600" cy="4176713"/>
          </a:xfrm>
        </p:spPr>
        <p:txBody>
          <a:bodyPr/>
          <a:lstStyle/>
          <a:p>
            <a:pPr eaLnBrk="1" hangingPunct="1">
              <a:lnSpc>
                <a:spcPct val="90000"/>
              </a:lnSpc>
            </a:pPr>
            <a:r>
              <a:rPr lang="fr-FR" sz="2800" smtClean="0">
                <a:cs typeface="Arial" charset="0"/>
              </a:rPr>
              <a:t>Chauffage, ventilation, climatisation</a:t>
            </a:r>
          </a:p>
          <a:p>
            <a:pPr eaLnBrk="1" hangingPunct="1">
              <a:lnSpc>
                <a:spcPct val="90000"/>
              </a:lnSpc>
            </a:pPr>
            <a:r>
              <a:rPr lang="fr-FR" sz="2800" smtClean="0">
                <a:cs typeface="Arial" charset="0"/>
              </a:rPr>
              <a:t>Éviers, solution hydro-alcoolique, savon, serviettes en papier</a:t>
            </a:r>
          </a:p>
          <a:p>
            <a:pPr eaLnBrk="1" hangingPunct="1">
              <a:lnSpc>
                <a:spcPct val="90000"/>
              </a:lnSpc>
            </a:pPr>
            <a:r>
              <a:rPr lang="fr-FR" sz="2800" smtClean="0">
                <a:cs typeface="Arial" charset="0"/>
              </a:rPr>
              <a:t>Objets tranchants et élimination des déchets</a:t>
            </a:r>
          </a:p>
          <a:p>
            <a:pPr eaLnBrk="1" hangingPunct="1">
              <a:lnSpc>
                <a:spcPct val="90000"/>
              </a:lnSpc>
            </a:pPr>
            <a:r>
              <a:rPr lang="fr-FR" sz="2800" smtClean="0">
                <a:cs typeface="Arial" charset="0"/>
              </a:rPr>
              <a:t>Murs, planchers, meubles</a:t>
            </a:r>
          </a:p>
          <a:p>
            <a:pPr eaLnBrk="1" hangingPunct="1">
              <a:lnSpc>
                <a:spcPct val="90000"/>
              </a:lnSpc>
            </a:pPr>
            <a:r>
              <a:rPr lang="fr-FR" sz="2800" smtClean="0">
                <a:cs typeface="Arial" charset="0"/>
              </a:rPr>
              <a:t>Locaux utilitaires pour le nettoyage des objets souillés</a:t>
            </a:r>
          </a:p>
          <a:p>
            <a:pPr eaLnBrk="1" hangingPunct="1">
              <a:lnSpc>
                <a:spcPct val="90000"/>
              </a:lnSpc>
            </a:pPr>
            <a:r>
              <a:rPr lang="fr-FR" sz="2800" smtClean="0">
                <a:cs typeface="Arial" charset="0"/>
              </a:rPr>
              <a:t>Stockage pour articles de soins du patient et EPI</a:t>
            </a:r>
          </a:p>
          <a:p>
            <a:pPr eaLnBrk="1" hangingPunct="1">
              <a:lnSpc>
                <a:spcPct val="90000"/>
              </a:lnSpc>
            </a:pPr>
            <a:r>
              <a:rPr lang="fr-FR" sz="2800" smtClean="0">
                <a:cs typeface="Arial" charset="0"/>
              </a:rPr>
              <a:t>Salles de bains pour les patients, le personnel</a:t>
            </a:r>
            <a:endParaRPr lang="sv-SE" sz="2800" smtClean="0">
              <a:cs typeface="Arial" charset="0"/>
            </a:endParaRPr>
          </a:p>
        </p:txBody>
      </p:sp>
      <p:sp>
        <p:nvSpPr>
          <p:cNvPr id="2457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0F61556-A5F3-425B-8923-0B64485AFA2B}" type="slidenum">
              <a:rPr lang="en-US" smtClean="0">
                <a:latin typeface="Arial" charset="0"/>
                <a:cs typeface="Arial" charset="0"/>
              </a:rPr>
              <a:pPr fontAlgn="base">
                <a:spcBef>
                  <a:spcPct val="0"/>
                </a:spcBef>
                <a:spcAft>
                  <a:spcPct val="0"/>
                </a:spcAft>
              </a:pPr>
              <a:t>8</a:t>
            </a:fld>
            <a:endParaRPr lang="th-TH" smtClean="0">
              <a:latin typeface="Arial" charset="0"/>
              <a:cs typeface="Arial" charset="0"/>
            </a:endParaRPr>
          </a:p>
        </p:txBody>
      </p:sp>
      <p:sp>
        <p:nvSpPr>
          <p:cNvPr id="24580"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th-TH"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0"/>
          </p:nvPr>
        </p:nvSpPr>
        <p:spPr bwMode="auto">
          <a:xfrm>
            <a:off x="6705600" y="1646238"/>
            <a:ext cx="2438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B56539D1-450B-4C70-87DD-E3FD6D8DFC78}" type="slidenum">
              <a:rPr lang="en-US" smtClean="0">
                <a:latin typeface="Arial" charset="0"/>
                <a:cs typeface="Arial" charset="0"/>
              </a:rPr>
              <a:pPr fontAlgn="base">
                <a:spcBef>
                  <a:spcPct val="0"/>
                </a:spcBef>
                <a:spcAft>
                  <a:spcPct val="0"/>
                </a:spcAft>
              </a:pPr>
              <a:t>9</a:t>
            </a:fld>
            <a:endParaRPr lang="en-US" smtClean="0">
              <a:latin typeface="Arial" charset="0"/>
              <a:cs typeface="Arial" charset="0"/>
            </a:endParaRPr>
          </a:p>
        </p:txBody>
      </p:sp>
      <p:sp>
        <p:nvSpPr>
          <p:cNvPr id="26626" name="Rectangle 4"/>
          <p:cNvSpPr>
            <a:spLocks noChangeArrowheads="1"/>
          </p:cNvSpPr>
          <p:nvPr/>
        </p:nvSpPr>
        <p:spPr bwMode="auto">
          <a:xfrm>
            <a:off x="684213" y="5392738"/>
            <a:ext cx="4211637" cy="587375"/>
          </a:xfrm>
          <a:prstGeom prst="rect">
            <a:avLst/>
          </a:prstGeom>
          <a:solidFill>
            <a:srgbClr val="FFFFCC"/>
          </a:solidFill>
          <a:ln w="9525">
            <a:noFill/>
            <a:miter lim="800000"/>
            <a:headEnd/>
            <a:tailEnd/>
          </a:ln>
        </p:spPr>
        <p:txBody>
          <a:bodyPr lIns="90000" tIns="46800" rIns="90000" bIns="46800" anchor="ctr">
            <a:spAutoFit/>
          </a:bodyPr>
          <a:lstStyle/>
          <a:p>
            <a:pPr algn="ctr"/>
            <a:r>
              <a:rPr lang="en-US" sz="1600"/>
              <a:t>Construction basique d’une unite de stérilisation</a:t>
            </a:r>
          </a:p>
        </p:txBody>
      </p:sp>
      <p:grpSp>
        <p:nvGrpSpPr>
          <p:cNvPr id="26627" name="Group 10"/>
          <p:cNvGrpSpPr>
            <a:grpSpLocks/>
          </p:cNvGrpSpPr>
          <p:nvPr/>
        </p:nvGrpSpPr>
        <p:grpSpPr bwMode="auto">
          <a:xfrm>
            <a:off x="0" y="549275"/>
            <a:ext cx="9144000" cy="4438650"/>
            <a:chOff x="0" y="346"/>
            <a:chExt cx="5760" cy="2796"/>
          </a:xfrm>
        </p:grpSpPr>
        <p:pic>
          <p:nvPicPr>
            <p:cNvPr id="26629" name="Picture 3"/>
            <p:cNvPicPr>
              <a:picLocks noChangeAspect="1" noChangeArrowheads="1"/>
            </p:cNvPicPr>
            <p:nvPr/>
          </p:nvPicPr>
          <p:blipFill>
            <a:blip r:embed="rId3"/>
            <a:srcRect/>
            <a:stretch>
              <a:fillRect/>
            </a:stretch>
          </p:blipFill>
          <p:spPr bwMode="auto">
            <a:xfrm>
              <a:off x="0" y="346"/>
              <a:ext cx="5760" cy="2796"/>
            </a:xfrm>
            <a:prstGeom prst="rect">
              <a:avLst/>
            </a:prstGeom>
            <a:noFill/>
            <a:ln w="9525">
              <a:noFill/>
              <a:miter lim="800000"/>
              <a:headEnd/>
              <a:tailEnd/>
            </a:ln>
          </p:spPr>
        </p:pic>
        <p:sp>
          <p:nvSpPr>
            <p:cNvPr id="26630" name="Rectangle 6"/>
            <p:cNvSpPr>
              <a:spLocks noChangeArrowheads="1"/>
            </p:cNvSpPr>
            <p:nvPr/>
          </p:nvSpPr>
          <p:spPr bwMode="auto">
            <a:xfrm>
              <a:off x="113" y="2750"/>
              <a:ext cx="1043" cy="272"/>
            </a:xfrm>
            <a:prstGeom prst="rect">
              <a:avLst/>
            </a:prstGeom>
            <a:solidFill>
              <a:schemeClr val="bg2"/>
            </a:solidFill>
            <a:ln w="9525">
              <a:noFill/>
              <a:miter lim="800000"/>
              <a:headEnd/>
              <a:tailEnd/>
            </a:ln>
          </p:spPr>
          <p:txBody>
            <a:bodyPr wrap="none" anchor="ctr"/>
            <a:lstStyle/>
            <a:p>
              <a:pPr algn="ctr"/>
              <a:r>
                <a:rPr lang="fr-FR" b="1"/>
                <a:t>Retour sale</a:t>
              </a:r>
            </a:p>
          </p:txBody>
        </p:sp>
        <p:sp>
          <p:nvSpPr>
            <p:cNvPr id="26631" name="Rectangle 7"/>
            <p:cNvSpPr>
              <a:spLocks noChangeArrowheads="1"/>
            </p:cNvSpPr>
            <p:nvPr/>
          </p:nvSpPr>
          <p:spPr bwMode="auto">
            <a:xfrm>
              <a:off x="4558" y="618"/>
              <a:ext cx="1202" cy="363"/>
            </a:xfrm>
            <a:prstGeom prst="rect">
              <a:avLst/>
            </a:prstGeom>
            <a:solidFill>
              <a:schemeClr val="bg2"/>
            </a:solidFill>
            <a:ln w="9525">
              <a:noFill/>
              <a:miter lim="800000"/>
              <a:headEnd/>
              <a:tailEnd/>
            </a:ln>
          </p:spPr>
          <p:txBody>
            <a:bodyPr wrap="none" anchor="ctr"/>
            <a:lstStyle/>
            <a:p>
              <a:pPr algn="ctr"/>
              <a:r>
                <a:rPr lang="fr-FR" b="1"/>
                <a:t>Stockage stérile</a:t>
              </a:r>
            </a:p>
          </p:txBody>
        </p:sp>
        <p:sp>
          <p:nvSpPr>
            <p:cNvPr id="26632" name="Rectangle 8"/>
            <p:cNvSpPr>
              <a:spLocks noChangeArrowheads="1"/>
            </p:cNvSpPr>
            <p:nvPr/>
          </p:nvSpPr>
          <p:spPr bwMode="auto">
            <a:xfrm>
              <a:off x="4059" y="1797"/>
              <a:ext cx="908" cy="363"/>
            </a:xfrm>
            <a:prstGeom prst="rect">
              <a:avLst/>
            </a:prstGeom>
            <a:solidFill>
              <a:schemeClr val="bg1"/>
            </a:solidFill>
            <a:ln w="9525">
              <a:noFill/>
              <a:miter lim="800000"/>
              <a:headEnd/>
              <a:tailEnd/>
            </a:ln>
          </p:spPr>
          <p:txBody>
            <a:bodyPr wrap="none" anchor="ctr"/>
            <a:lstStyle/>
            <a:p>
              <a:pPr algn="ctr"/>
              <a:r>
                <a:rPr lang="fr-FR" b="1"/>
                <a:t>Stérilisation</a:t>
              </a:r>
            </a:p>
          </p:txBody>
        </p:sp>
        <p:sp>
          <p:nvSpPr>
            <p:cNvPr id="26633" name="Rectangle 9"/>
            <p:cNvSpPr>
              <a:spLocks noChangeArrowheads="1"/>
            </p:cNvSpPr>
            <p:nvPr/>
          </p:nvSpPr>
          <p:spPr bwMode="auto">
            <a:xfrm>
              <a:off x="3470" y="2296"/>
              <a:ext cx="1224" cy="363"/>
            </a:xfrm>
            <a:prstGeom prst="rect">
              <a:avLst/>
            </a:prstGeom>
            <a:solidFill>
              <a:schemeClr val="bg1"/>
            </a:solidFill>
            <a:ln w="9525">
              <a:noFill/>
              <a:miter lim="800000"/>
              <a:headEnd/>
              <a:tailEnd/>
            </a:ln>
          </p:spPr>
          <p:txBody>
            <a:bodyPr wrap="none" anchor="ctr"/>
            <a:lstStyle/>
            <a:p>
              <a:pPr algn="ctr"/>
              <a:r>
                <a:rPr lang="fr-FR" b="1"/>
                <a:t>Préparation et</a:t>
              </a:r>
            </a:p>
            <a:p>
              <a:pPr algn="ctr"/>
              <a:r>
                <a:rPr lang="fr-FR" b="1"/>
                <a:t>conditionnement</a:t>
              </a:r>
            </a:p>
          </p:txBody>
        </p:sp>
      </p:grpSp>
      <p:sp>
        <p:nvSpPr>
          <p:cNvPr id="26628" name="Slide Number Placeholder 2"/>
          <p:cNvSpPr>
            <a:spLocks/>
          </p:cNvSpPr>
          <p:nvPr/>
        </p:nvSpPr>
        <p:spPr bwMode="auto">
          <a:xfrm>
            <a:off x="8531225" y="5648325"/>
            <a:ext cx="504825" cy="395288"/>
          </a:xfrm>
          <a:prstGeom prst="bracketPair">
            <a:avLst>
              <a:gd name="adj" fmla="val 17949"/>
            </a:avLst>
          </a:prstGeom>
          <a:noFill/>
          <a:ln w="19050">
            <a:noFill/>
            <a:round/>
            <a:headEnd/>
            <a:tailEnd/>
          </a:ln>
        </p:spPr>
        <p:txBody>
          <a:bodyPr lIns="0" tIns="0" rIns="0" bIns="0" anchor="ctr"/>
          <a:lstStyle/>
          <a:p>
            <a:pPr algn="ctr"/>
            <a:fld id="{CF52C4D2-DF99-49AF-8C48-BD9164A6961E}" type="slidenum">
              <a:rPr lang="en-US" sz="1400">
                <a:solidFill>
                  <a:srgbClr val="FFFFFF"/>
                </a:solidFill>
              </a:rPr>
              <a:pPr algn="ctr"/>
              <a:t>9</a:t>
            </a:fld>
            <a:endParaRPr lang="th-TH" sz="1400">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RESOURCE_PATHS_HASH_PRESENTER" val="413daa2bbe5afa2a3b45db564698ecb78d93959b"/>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Conception, construction et rénovation des établissements de santé&amp;quot;&quot;/&gt;&lt;property id=&quot;20307&quot; value=&quot;256&quot;/&gt;&lt;/object&gt;&lt;object type=&quot;3&quot; unique_id=&quot;10004&quot;&gt;&lt;property id=&quot;20148&quot; value=&quot;5&quot;/&gt;&lt;property id=&quot;20300&quot; value=&quot;Diapositive 2 - &amp;quot;Objectifs d’apprentissage&amp;quot;&quot;/&gt;&lt;property id=&quot;20307&quot; value=&quot;275&quot;/&gt;&lt;/object&gt;&lt;object type=&quot;3&quot; unique_id=&quot;10005&quot;&gt;&lt;property id=&quot;20148&quot; value=&quot;5&quot;/&gt;&lt;property id=&quot;20300&quot; value=&quot;Diapositive 3 - &amp;quot;Temps nécessaire&amp;quot;&quot;/&gt;&lt;property id=&quot;20307&quot; value=&quot;277&quot;/&gt;&lt;/object&gt;&lt;object type=&quot;3&quot; unique_id=&quot;10006&quot;&gt;&lt;property id=&quot;20148&quot; value=&quot;5&quot;/&gt;&lt;property id=&quot;20300&quot; value=&quot;Diapositive 4 - &amp;quot;Contexte&amp;quot;&quot;/&gt;&lt;property id=&quot;20307&quot; value=&quot;278&quot;/&gt;&lt;/object&gt;&lt;object type=&quot;3&quot; unique_id=&quot;10007&quot;&gt;&lt;property id=&quot;20148&quot; value=&quot;5&quot;/&gt;&lt;property id=&quot;20300&quot; value=&quot;Diapositive 5 - &amp;quot;Risque d’infection&amp;quot;&quot;/&gt;&lt;property id=&quot;20307&quot; value=&quot;272&quot;/&gt;&lt;/object&gt;&lt;object type=&quot;3&quot; unique_id=&quot;10008&quot;&gt;&lt;property id=&quot;20148&quot; value=&quot;5&quot;/&gt;&lt;property id=&quot;20300&quot; value=&quot;Diapositive 6 - &amp;quot;Facteurs : propagation de l'infection -1&amp;quot;&quot;/&gt;&lt;property id=&quot;20307&quot; value=&quot;258&quot;/&gt;&lt;/object&gt;&lt;object type=&quot;3&quot; unique_id=&quot;10009&quot;&gt;&lt;property id=&quot;20148&quot; value=&quot;5&quot;/&gt;&lt;property id=&quot;20300&quot; value=&quot;Diapositive 7 - &amp;quot;Facteurs : propagation de l'infection -2&amp;quot;&quot;/&gt;&lt;property id=&quot;20307&quot; value=&quot;259&quot;/&gt;&lt;/object&gt;&lt;object type=&quot;3&quot; unique_id=&quot;10010&quot;&gt;&lt;property id=&quot;20148&quot; value=&quot;5&quot;/&gt;&lt;property id=&quot;20300&quot; value=&quot;Diapositive 8 - &amp;quot; Importants problèmes de conception&amp;quot;&quot;/&gt;&lt;property id=&quot;20307&quot; value=&quot;261&quot;/&gt;&lt;/object&gt;&lt;object type=&quot;3&quot; unique_id=&quot;10011&quot;&gt;&lt;property id=&quot;20148&quot; value=&quot;5&quot;/&gt;&lt;property id=&quot;20300&quot; value=&quot;Diapositive 9&quot;/&gt;&lt;property id=&quot;20307&quot; value=&quot;286&quot;/&gt;&lt;/object&gt;&lt;object type=&quot;3&quot; unique_id=&quot;10012&quot;&gt;&lt;property id=&quot;20148&quot; value=&quot;5&quot;/&gt;&lt;property id=&quot;20300&quot; value=&quot;Diapositive 10 - &amp;quot;Nombre et type de chambre&amp;quot;&quot;/&gt;&lt;property id=&quot;20307&quot; value=&quot;262&quot;/&gt;&lt;/object&gt;&lt;object type=&quot;3&quot; unique_id=&quot;10013&quot;&gt;&lt;property id=&quot;20148&quot; value=&quot;5&quot;/&gt;&lt;property id=&quot;20300&quot; value=&quot;Diapositive 11 - &amp;quot;Hygiène des mains&amp;quot;&quot;/&gt;&lt;property id=&quot;20307&quot; value=&quot;263&quot;/&gt;&lt;/object&gt;&lt;object type=&quot;3&quot; unique_id=&quot;10014&quot;&gt;&lt;property id=&quot;20148&quot; value=&quot;5&quot;/&gt;&lt;property id=&quot;20300&quot; value=&quot;Diapositive 12&quot;/&gt;&lt;property id=&quot;20307&quot; value=&quot;293&quot;/&gt;&lt;/object&gt;&lt;object type=&quot;3&quot; unique_id=&quot;10015&quot;&gt;&lt;property id=&quot;20148&quot; value=&quot;5&quot;/&gt;&lt;property id=&quot;20300&quot; value=&quot;Diapositive 13 - &amp;quot;Placement des distributeurs&amp;quot;&quot;/&gt;&lt;property id=&quot;20307&quot; value=&quot;294&quot;/&gt;&lt;/object&gt;&lt;object type=&quot;3&quot; unique_id=&quot;10016&quot;&gt;&lt;property id=&quot;20148&quot; value=&quot;5&quot;/&gt;&lt;property id=&quot;20300&quot; value=&quot;Diapositive 14 - &amp;quot;Sols et surfaces&amp;quot;&quot;/&gt;&lt;property id=&quot;20307&quot; value=&quot;264&quot;/&gt;&lt;/object&gt;&lt;object type=&quot;3&quot; unique_id=&quot;10017&quot;&gt;&lt;property id=&quot;20148&quot; value=&quot;5&quot;/&gt;&lt;property id=&quot;20300&quot; value=&quot;Diapositive 15&quot;/&gt;&lt;property id=&quot;20307&quot; value=&quot;280&quot;/&gt;&lt;/object&gt;&lt;object type=&quot;3&quot; unique_id=&quot;10018&quot;&gt;&lt;property id=&quot;20148&quot; value=&quot;5&quot;/&gt;&lt;property id=&quot;20300&quot; value=&quot;Diapositive 16 - &amp;quot;Eau, électricité et assainissement&amp;quot;&quot;/&gt;&lt;property id=&quot;20307&quot; value=&quot;265&quot;/&gt;&lt;/object&gt;&lt;object type=&quot;3&quot; unique_id=&quot;10019&quot;&gt;&lt;property id=&quot;20148&quot; value=&quot;5&quot;/&gt;&lt;property id=&quot;20300&quot; value=&quot;Diapositive 17&quot;/&gt;&lt;property id=&quot;20307&quot; value=&quot;284&quot;/&gt;&lt;/object&gt;&lt;object type=&quot;3&quot; unique_id=&quot;10020&quot;&gt;&lt;property id=&quot;20148&quot; value=&quot;5&quot;/&gt;&lt;property id=&quot;20300&quot; value=&quot;Diapositive 18 - &amp;quot;Ventilation et qualité de l’air&amp;quot;&quot;/&gt;&lt;property id=&quot;20307&quot; value=&quot;266&quot;/&gt;&lt;/object&gt;&lt;object type=&quot;3&quot; unique_id=&quot;10021&quot;&gt;&lt;property id=&quot;20148&quot; value=&quot;5&quot;/&gt;&lt;property id=&quot;20300&quot; value=&quot;Diapositive 19 - &amp;quot;Confinements au cours des travaux&amp;quot;&quot;/&gt;&lt;property id=&quot;20307&quot; value=&quot;292&quot;/&gt;&lt;/object&gt;&lt;object type=&quot;3&quot; unique_id=&quot;10022&quot;&gt;&lt;property id=&quot;20148&quot; value=&quot;5&quot;/&gt;&lt;property id=&quot;20300&quot; value=&quot;Diapositive 20&quot;/&gt;&lt;property id=&quot;20307&quot; value=&quot;287&quot;/&gt;&lt;/object&gt;&lt;object type=&quot;3&quot; unique_id=&quot;10023&quot;&gt;&lt;property id=&quot;20148&quot; value=&quot;5&quot;/&gt;&lt;property id=&quot;20300&quot; value=&quot;Diapositive 21&quot;/&gt;&lt;property id=&quot;20307&quot; value=&quot;288&quot;/&gt;&lt;/object&gt;&lt;object type=&quot;3&quot; unique_id=&quot;10024&quot;&gt;&lt;property id=&quot;20148&quot; value=&quot;5&quot;/&gt;&lt;property id=&quot;20300&quot; value=&quot;Diapositive 22&quot;/&gt;&lt;property id=&quot;20307&quot; value=&quot;290&quot;/&gt;&lt;/object&gt;&lt;object type=&quot;3&quot; unique_id=&quot;10025&quot;&gt;&lt;property id=&quot;20148&quot; value=&quot;5&quot;/&gt;&lt;property id=&quot;20300&quot; value=&quot;Diapositive 23&quot;/&gt;&lt;property id=&quot;20307&quot; value=&quot;289&quot;/&gt;&lt;/object&gt;&lt;object type=&quot;3&quot; unique_id=&quot;10026&quot;&gt;&lt;property id=&quot;20148&quot; value=&quot;5&quot;/&gt;&lt;property id=&quot;20300&quot; value=&quot;Diapositive 24&quot;/&gt;&lt;property id=&quot;20307&quot; value=&quot;291&quot;/&gt;&lt;/object&gt;&lt;object type=&quot;3&quot; unique_id=&quot;10027&quot;&gt;&lt;property id=&quot;20148&quot; value=&quot;5&quot;/&gt;&lt;property id=&quot;20300&quot; value=&quot;Diapositive 25 - &amp;quot;Equipement médical&amp;quot;&quot;/&gt;&lt;property id=&quot;20307&quot; value=&quot;267&quot;/&gt;&lt;/object&gt;&lt;object type=&quot;3&quot; unique_id=&quot;10028&quot;&gt;&lt;property id=&quot;20148&quot; value=&quot;5&quot;/&gt;&lt;property id=&quot;20300&quot; value=&quot;Diapositive 26&quot;/&gt;&lt;property id=&quot;20307&quot; value=&quot;282&quot;/&gt;&lt;/object&gt;&lt;object type=&quot;3&quot; unique_id=&quot;10029&quot;&gt;&lt;property id=&quot;20148&quot; value=&quot;5&quot;/&gt;&lt;property id=&quot;20300&quot; value=&quot;Diapositive 27&quot;/&gt;&lt;property id=&quot;20307&quot; value=&quot;283&quot;/&gt;&lt;/object&gt;&lt;object type=&quot;3&quot; unique_id=&quot;10030&quot;&gt;&lt;property id=&quot;20148&quot; value=&quot;5&quot;/&gt;&lt;property id=&quot;20300&quot; value=&quot;Diapositive 28 - &amp;quot;Alimentation, buanderie et déchets&amp;quot;&quot;/&gt;&lt;property id=&quot;20307&quot; value=&quot;268&quot;/&gt;&lt;/object&gt;&lt;object type=&quot;3&quot; unique_id=&quot;10031&quot;&gt;&lt;property id=&quot;20148&quot; value=&quot;5&quot;/&gt;&lt;property id=&quot;20300&quot; value=&quot;Diapositive 29&quot;/&gt;&lt;property id=&quot;20307&quot; value=&quot;285&quot;/&gt;&lt;/object&gt;&lt;object type=&quot;3&quot; unique_id=&quot;10032&quot;&gt;&lt;property id=&quot;20148&quot; value=&quot;5&quot;/&gt;&lt;property id=&quot;20300&quot; value=&quot;Diapositive 30&quot;/&gt;&lt;property id=&quot;20307&quot; value=&quot;281&quot;/&gt;&lt;/object&gt;&lt;object type=&quot;3&quot; unique_id=&quot;10033&quot;&gt;&lt;property id=&quot;20148&quot; value=&quot;5&quot;/&gt;&lt;property id=&quot;20300&quot; value=&quot;Diapositive 31 - &amp;quot;Considérations relatives aux ressources&amp;quot;&quot;/&gt;&lt;property id=&quot;20307&quot; value=&quot;269&quot;/&gt;&lt;/object&gt;&lt;object type=&quot;3&quot; unique_id=&quot;10034&quot;&gt;&lt;property id=&quot;20148&quot; value=&quot;5&quot;/&gt;&lt;property id=&quot;20300&quot; value=&quot;Diapositive 32 - &amp;quot;Equipe Opérationnelle d’Hygiène Hospitalière - 1&amp;quot;&quot;/&gt;&lt;property id=&quot;20307&quot; value=&quot;270&quot;/&gt;&lt;/object&gt;&lt;object type=&quot;3&quot; unique_id=&quot;10035&quot;&gt;&lt;property id=&quot;20148&quot; value=&quot;5&quot;/&gt;&lt;property id=&quot;20300&quot; value=&quot;Diapositive 33 - &amp;quot;Equipe Opérationnelle d’Hygiène Hospitalière - 2&amp;quot;&quot;/&gt;&lt;property id=&quot;20307&quot; value=&quot;271&quot;/&gt;&lt;/object&gt;&lt;object type=&quot;3&quot; unique_id=&quot;10036&quot;&gt;&lt;property id=&quot;20148&quot; value=&quot;5&quot;/&gt;&lt;property id=&quot;20300&quot; value=&quot;Diapositive 34 - &amp;quot;Recommandations pour la construction du SIG - 2012&amp;quot;&quot;/&gt;&lt;property id=&quot;20307&quot; value=&quot;260&quot;/&gt;&lt;/object&gt;&lt;object type=&quot;3&quot; unique_id=&quot;10037&quot;&gt;&lt;property id=&quot;20148&quot; value=&quot;5&quot;/&gt;&lt;property id=&quot;20300&quot; value=&quot;Diapositive 35 - &amp;quot;Bibliographie&amp;quot;&quot;/&gt;&lt;property id=&quot;20307&quot; value=&quot;273&quot;/&gt;&lt;/object&gt;&lt;object type=&quot;3&quot; unique_id=&quot;10038&quot;&gt;&lt;property id=&quot;20148&quot; value=&quot;5&quot;/&gt;&lt;property id=&quot;20300&quot; value=&quot;Diapositive 36 - &amp;quot;Bibliographies&amp;quot;&quot;/&gt;&lt;property id=&quot;20307&quot; value=&quot;274&quot;/&gt;&lt;/object&gt;&lt;object type=&quot;3&quot; unique_id=&quot;10039&quot;&gt;&lt;property id=&quot;20148&quot; value=&quot;5&quot;/&gt;&lt;property id=&quot;20300&quot; value=&quot;Diapositive 37 - &amp;quot;Quiz&amp;quot;&quot;/&gt;&lt;property id=&quot;20307&quot; value=&quot;276&quot;/&gt;&lt;/object&gt;&lt;object type=&quot;3&quot; unique_id=&quot;10802&quot;&gt;&lt;property id=&quot;20148&quot; value=&quot;5&quot;/&gt;&lt;property id=&quot;20300&quot; value=&quot;Diapositive 38 - &amp;quot;International Federation of Infection Control (IFIC)&amp;quot;&quot;/&gt;&lt;property id=&quot;20307&quot; value=&quot;296&quot;/&gt;&lt;/object&gt;&lt;/object&gt;&lt;object type=&quot;8&quot; unique_id=&quot;1008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TotalTime>
  <Words>3897</Words>
  <Application>Microsoft Office PowerPoint</Application>
  <PresentationFormat>Affichage à l'écran (4:3)</PresentationFormat>
  <Paragraphs>369</Paragraphs>
  <Slides>39</Slides>
  <Notes>37</Notes>
  <HiddenSlides>0</HiddenSlides>
  <MMClips>0</MMClips>
  <ScaleCrop>false</ScaleCrop>
  <HeadingPairs>
    <vt:vector size="6" baseType="variant">
      <vt:variant>
        <vt:lpstr>Polices utilisées</vt:lpstr>
      </vt:variant>
      <vt:variant>
        <vt:i4>7</vt:i4>
      </vt:variant>
      <vt:variant>
        <vt:lpstr>Modèle de conception</vt:lpstr>
      </vt:variant>
      <vt:variant>
        <vt:i4>2</vt:i4>
      </vt:variant>
      <vt:variant>
        <vt:lpstr>Titres des diapositives</vt:lpstr>
      </vt:variant>
      <vt:variant>
        <vt:i4>39</vt:i4>
      </vt:variant>
    </vt:vector>
  </HeadingPairs>
  <TitlesOfParts>
    <vt:vector size="48" baseType="lpstr">
      <vt:lpstr>Arial</vt:lpstr>
      <vt:lpstr>Cambria</vt:lpstr>
      <vt:lpstr>Angsana New</vt:lpstr>
      <vt:lpstr>Calibri</vt:lpstr>
      <vt:lpstr>Cordia New</vt:lpstr>
      <vt:lpstr>Courier New</vt:lpstr>
      <vt:lpstr>+mj-lt</vt:lpstr>
      <vt:lpstr>1_Adjacency</vt:lpstr>
      <vt:lpstr>1_Adjacency</vt:lpstr>
      <vt:lpstr>Conception, construction et rénovation des établissements de santé</vt:lpstr>
      <vt:lpstr>Objectifs d’apprentissage</vt:lpstr>
      <vt:lpstr>Temps nécessaire</vt:lpstr>
      <vt:lpstr>Contexte</vt:lpstr>
      <vt:lpstr>Risque d’infection</vt:lpstr>
      <vt:lpstr>Facteurs : propagation de l'infection -1</vt:lpstr>
      <vt:lpstr>Facteurs : propagation de l'infection -2</vt:lpstr>
      <vt:lpstr>Importants problèmes de conception</vt:lpstr>
      <vt:lpstr>Diapositive 9</vt:lpstr>
      <vt:lpstr>Nombre et type de chambre</vt:lpstr>
      <vt:lpstr>Hygiène des mains</vt:lpstr>
      <vt:lpstr>Diapositive 12</vt:lpstr>
      <vt:lpstr>Placement des distributeurs</vt:lpstr>
      <vt:lpstr>Sols et surfaces</vt:lpstr>
      <vt:lpstr>Diapositive 15</vt:lpstr>
      <vt:lpstr>Eau, électricité et assainissement</vt:lpstr>
      <vt:lpstr>Diapositive 17</vt:lpstr>
      <vt:lpstr>Ventilation et qualité de l’air</vt:lpstr>
      <vt:lpstr>Confinements au cours des travaux</vt:lpstr>
      <vt:lpstr>Diapositive 20</vt:lpstr>
      <vt:lpstr>Diapositive 21</vt:lpstr>
      <vt:lpstr>Diapositive 22</vt:lpstr>
      <vt:lpstr>Diapositive 23</vt:lpstr>
      <vt:lpstr>Diapositive 24</vt:lpstr>
      <vt:lpstr>Equipement médical</vt:lpstr>
      <vt:lpstr>Diapositive 26</vt:lpstr>
      <vt:lpstr>Diapositive 27</vt:lpstr>
      <vt:lpstr>Alimentation, buanderie et déchets</vt:lpstr>
      <vt:lpstr>Diapositive 29</vt:lpstr>
      <vt:lpstr>Diapositive 30</vt:lpstr>
      <vt:lpstr>Considérations relatives aux ressources</vt:lpstr>
      <vt:lpstr>Equipe Opérationnelle d’Hygiène Hospitalière - 1</vt:lpstr>
      <vt:lpstr>Equipe Opérationnelle d’Hygiène Hospitalière - 2</vt:lpstr>
      <vt:lpstr>Recommandations pour la construction SIG-IFIC - 2012</vt:lpstr>
      <vt:lpstr>Bibliographie</vt:lpstr>
      <vt:lpstr>Bibliographies</vt:lpstr>
      <vt:lpstr>Quiz</vt:lpstr>
      <vt:lpstr>Fédération Internationale de la Prévention des Infections (IFIC)</vt:lpstr>
      <vt:lpstr>Fédération Internationale de la Prévention des Infections (IFIC)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facility design, construction and renovation</dc:title>
  <dc:creator>Ulrika</dc:creator>
  <cp:lastModifiedBy>PARNEIP</cp:lastModifiedBy>
  <cp:revision>157</cp:revision>
  <cp:lastPrinted>2012-10-17T16:35:42Z</cp:lastPrinted>
  <dcterms:created xsi:type="dcterms:W3CDTF">2011-11-28T19:34:54Z</dcterms:created>
  <dcterms:modified xsi:type="dcterms:W3CDTF">2015-06-15T06:41:06Z</dcterms:modified>
</cp:coreProperties>
</file>